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0"/>
  </p:notesMasterIdLst>
  <p:sldIdLst>
    <p:sldId id="1595" r:id="rId2"/>
    <p:sldId id="355" r:id="rId3"/>
    <p:sldId id="575" r:id="rId4"/>
    <p:sldId id="461" r:id="rId5"/>
    <p:sldId id="463" r:id="rId6"/>
    <p:sldId id="464" r:id="rId7"/>
    <p:sldId id="466" r:id="rId8"/>
    <p:sldId id="519" r:id="rId9"/>
    <p:sldId id="467" r:id="rId10"/>
    <p:sldId id="520" r:id="rId11"/>
    <p:sldId id="521" r:id="rId12"/>
    <p:sldId id="522" r:id="rId13"/>
    <p:sldId id="473" r:id="rId14"/>
    <p:sldId id="475" r:id="rId15"/>
    <p:sldId id="477" r:id="rId16"/>
    <p:sldId id="479" r:id="rId17"/>
    <p:sldId id="481" r:id="rId18"/>
    <p:sldId id="482" r:id="rId19"/>
    <p:sldId id="483" r:id="rId20"/>
    <p:sldId id="484" r:id="rId21"/>
    <p:sldId id="486" r:id="rId22"/>
    <p:sldId id="488" r:id="rId23"/>
    <p:sldId id="489" r:id="rId24"/>
    <p:sldId id="491" r:id="rId25"/>
    <p:sldId id="523" r:id="rId26"/>
    <p:sldId id="492" r:id="rId27"/>
    <p:sldId id="494" r:id="rId28"/>
    <p:sldId id="495" r:id="rId29"/>
    <p:sldId id="496" r:id="rId30"/>
    <p:sldId id="497" r:id="rId31"/>
    <p:sldId id="499" r:id="rId32"/>
    <p:sldId id="500" r:id="rId33"/>
    <p:sldId id="501" r:id="rId34"/>
    <p:sldId id="503" r:id="rId35"/>
    <p:sldId id="505" r:id="rId36"/>
    <p:sldId id="506" r:id="rId37"/>
    <p:sldId id="508" r:id="rId38"/>
    <p:sldId id="510" r:id="rId39"/>
    <p:sldId id="524" r:id="rId40"/>
    <p:sldId id="512" r:id="rId41"/>
    <p:sldId id="515" r:id="rId42"/>
    <p:sldId id="517" r:id="rId43"/>
    <p:sldId id="566" r:id="rId44"/>
    <p:sldId id="526" r:id="rId45"/>
    <p:sldId id="527" r:id="rId46"/>
    <p:sldId id="528" r:id="rId47"/>
    <p:sldId id="530" r:id="rId48"/>
    <p:sldId id="531" r:id="rId49"/>
    <p:sldId id="532" r:id="rId50"/>
    <p:sldId id="567" r:id="rId51"/>
    <p:sldId id="568" r:id="rId52"/>
    <p:sldId id="533" r:id="rId53"/>
    <p:sldId id="535" r:id="rId54"/>
    <p:sldId id="536" r:id="rId55"/>
    <p:sldId id="537" r:id="rId56"/>
    <p:sldId id="538" r:id="rId57"/>
    <p:sldId id="551" r:id="rId58"/>
    <p:sldId id="553" r:id="rId59"/>
    <p:sldId id="569" r:id="rId60"/>
    <p:sldId id="570" r:id="rId61"/>
    <p:sldId id="554" r:id="rId62"/>
    <p:sldId id="555" r:id="rId63"/>
    <p:sldId id="556" r:id="rId64"/>
    <p:sldId id="557" r:id="rId65"/>
    <p:sldId id="558" r:id="rId66"/>
    <p:sldId id="561" r:id="rId67"/>
    <p:sldId id="562" r:id="rId68"/>
    <p:sldId id="564" r:id="rId69"/>
    <p:sldId id="571" r:id="rId70"/>
    <p:sldId id="572" r:id="rId71"/>
    <p:sldId id="574" r:id="rId72"/>
    <p:sldId id="573" r:id="rId73"/>
    <p:sldId id="1596" r:id="rId74"/>
    <p:sldId id="1597" r:id="rId75"/>
    <p:sldId id="1598" r:id="rId76"/>
    <p:sldId id="1599" r:id="rId77"/>
    <p:sldId id="1600" r:id="rId78"/>
    <p:sldId id="1601" r:id="rId79"/>
    <p:sldId id="1602" r:id="rId80"/>
    <p:sldId id="1603" r:id="rId81"/>
    <p:sldId id="1604" r:id="rId82"/>
    <p:sldId id="1605" r:id="rId83"/>
    <p:sldId id="1606" r:id="rId84"/>
    <p:sldId id="1607" r:id="rId85"/>
    <p:sldId id="1608" r:id="rId86"/>
    <p:sldId id="1609" r:id="rId87"/>
    <p:sldId id="1610" r:id="rId88"/>
    <p:sldId id="1611" r:id="rId89"/>
    <p:sldId id="1612" r:id="rId90"/>
    <p:sldId id="1613" r:id="rId91"/>
    <p:sldId id="1614" r:id="rId92"/>
    <p:sldId id="1615" r:id="rId93"/>
    <p:sldId id="1616" r:id="rId94"/>
    <p:sldId id="1617" r:id="rId95"/>
    <p:sldId id="1618" r:id="rId96"/>
    <p:sldId id="1619" r:id="rId97"/>
    <p:sldId id="1620" r:id="rId98"/>
    <p:sldId id="1621" r:id="rId99"/>
    <p:sldId id="1622" r:id="rId100"/>
    <p:sldId id="1623" r:id="rId101"/>
    <p:sldId id="1624" r:id="rId102"/>
    <p:sldId id="1625" r:id="rId103"/>
    <p:sldId id="1626" r:id="rId104"/>
    <p:sldId id="1627" r:id="rId105"/>
    <p:sldId id="1628" r:id="rId106"/>
    <p:sldId id="1629" r:id="rId107"/>
    <p:sldId id="1630" r:id="rId108"/>
    <p:sldId id="1631" r:id="rId109"/>
    <p:sldId id="1632" r:id="rId110"/>
    <p:sldId id="1633" r:id="rId111"/>
    <p:sldId id="1634" r:id="rId112"/>
    <p:sldId id="1635" r:id="rId113"/>
    <p:sldId id="1636" r:id="rId114"/>
    <p:sldId id="1637" r:id="rId115"/>
    <p:sldId id="1638" r:id="rId116"/>
    <p:sldId id="1639" r:id="rId117"/>
    <p:sldId id="1640" r:id="rId118"/>
    <p:sldId id="1641" r:id="rId119"/>
    <p:sldId id="1642" r:id="rId120"/>
    <p:sldId id="1643" r:id="rId121"/>
    <p:sldId id="1644" r:id="rId122"/>
    <p:sldId id="1645" r:id="rId123"/>
    <p:sldId id="1646" r:id="rId124"/>
    <p:sldId id="1647" r:id="rId125"/>
    <p:sldId id="1648" r:id="rId126"/>
    <p:sldId id="1649" r:id="rId127"/>
    <p:sldId id="1650" r:id="rId128"/>
    <p:sldId id="1651" r:id="rId129"/>
    <p:sldId id="1652" r:id="rId130"/>
    <p:sldId id="1653" r:id="rId131"/>
    <p:sldId id="1654" r:id="rId132"/>
    <p:sldId id="1655" r:id="rId133"/>
    <p:sldId id="1656" r:id="rId134"/>
    <p:sldId id="1657" r:id="rId135"/>
    <p:sldId id="1658" r:id="rId136"/>
    <p:sldId id="1659" r:id="rId137"/>
    <p:sldId id="1660" r:id="rId138"/>
    <p:sldId id="1661" r:id="rId139"/>
    <p:sldId id="1662" r:id="rId140"/>
    <p:sldId id="1663" r:id="rId141"/>
    <p:sldId id="1664" r:id="rId142"/>
    <p:sldId id="1665" r:id="rId143"/>
    <p:sldId id="1666" r:id="rId144"/>
    <p:sldId id="1667" r:id="rId145"/>
    <p:sldId id="1668" r:id="rId146"/>
    <p:sldId id="1669" r:id="rId147"/>
    <p:sldId id="1670" r:id="rId148"/>
    <p:sldId id="1671" r:id="rId149"/>
    <p:sldId id="1672" r:id="rId150"/>
    <p:sldId id="1673" r:id="rId151"/>
    <p:sldId id="1674" r:id="rId152"/>
    <p:sldId id="1675" r:id="rId153"/>
    <p:sldId id="1676" r:id="rId154"/>
    <p:sldId id="1677" r:id="rId155"/>
    <p:sldId id="1678" r:id="rId156"/>
    <p:sldId id="1679" r:id="rId157"/>
    <p:sldId id="1680" r:id="rId158"/>
    <p:sldId id="1681" r:id="rId159"/>
    <p:sldId id="1781" r:id="rId160"/>
    <p:sldId id="1682" r:id="rId161"/>
    <p:sldId id="1683" r:id="rId162"/>
    <p:sldId id="1684" r:id="rId163"/>
    <p:sldId id="1685" r:id="rId164"/>
    <p:sldId id="1686" r:id="rId165"/>
    <p:sldId id="1687" r:id="rId166"/>
    <p:sldId id="1688" r:id="rId167"/>
    <p:sldId id="1689" r:id="rId168"/>
    <p:sldId id="1690" r:id="rId169"/>
    <p:sldId id="1691" r:id="rId170"/>
    <p:sldId id="1692" r:id="rId171"/>
    <p:sldId id="1693" r:id="rId172"/>
    <p:sldId id="1694" r:id="rId173"/>
    <p:sldId id="1695" r:id="rId174"/>
    <p:sldId id="1696" r:id="rId175"/>
    <p:sldId id="1697" r:id="rId176"/>
    <p:sldId id="1698" r:id="rId177"/>
    <p:sldId id="1699" r:id="rId178"/>
    <p:sldId id="1700" r:id="rId179"/>
    <p:sldId id="1701" r:id="rId180"/>
    <p:sldId id="1702" r:id="rId181"/>
    <p:sldId id="1703" r:id="rId182"/>
    <p:sldId id="1704" r:id="rId183"/>
    <p:sldId id="1705" r:id="rId184"/>
    <p:sldId id="1706" r:id="rId185"/>
    <p:sldId id="1707" r:id="rId186"/>
    <p:sldId id="1708" r:id="rId187"/>
    <p:sldId id="1709" r:id="rId188"/>
    <p:sldId id="1710" r:id="rId189"/>
    <p:sldId id="1711" r:id="rId190"/>
    <p:sldId id="1712" r:id="rId191"/>
    <p:sldId id="1713" r:id="rId192"/>
    <p:sldId id="1714" r:id="rId193"/>
    <p:sldId id="1715" r:id="rId194"/>
    <p:sldId id="1716" r:id="rId195"/>
    <p:sldId id="1717" r:id="rId196"/>
    <p:sldId id="1718" r:id="rId197"/>
    <p:sldId id="1719" r:id="rId198"/>
    <p:sldId id="1720" r:id="rId199"/>
    <p:sldId id="1721" r:id="rId200"/>
    <p:sldId id="1722" r:id="rId201"/>
    <p:sldId id="1723" r:id="rId202"/>
    <p:sldId id="1724" r:id="rId203"/>
    <p:sldId id="1725" r:id="rId204"/>
    <p:sldId id="1726" r:id="rId205"/>
    <p:sldId id="1727" r:id="rId206"/>
    <p:sldId id="1728" r:id="rId207"/>
    <p:sldId id="1729" r:id="rId208"/>
    <p:sldId id="1730" r:id="rId209"/>
    <p:sldId id="1731" r:id="rId210"/>
    <p:sldId id="1732" r:id="rId211"/>
    <p:sldId id="1733" r:id="rId212"/>
    <p:sldId id="1734" r:id="rId213"/>
    <p:sldId id="1735" r:id="rId214"/>
    <p:sldId id="1736" r:id="rId215"/>
    <p:sldId id="1737" r:id="rId216"/>
    <p:sldId id="1738" r:id="rId217"/>
    <p:sldId id="1739" r:id="rId218"/>
    <p:sldId id="1740" r:id="rId219"/>
    <p:sldId id="1741" r:id="rId220"/>
    <p:sldId id="1742" r:id="rId221"/>
    <p:sldId id="1743" r:id="rId222"/>
    <p:sldId id="1744" r:id="rId223"/>
    <p:sldId id="1745" r:id="rId224"/>
    <p:sldId id="1746" r:id="rId225"/>
    <p:sldId id="1747" r:id="rId226"/>
    <p:sldId id="1748" r:id="rId227"/>
    <p:sldId id="1749" r:id="rId228"/>
    <p:sldId id="1750" r:id="rId229"/>
    <p:sldId id="1751" r:id="rId230"/>
    <p:sldId id="1752" r:id="rId231"/>
    <p:sldId id="1753" r:id="rId232"/>
    <p:sldId id="1754" r:id="rId233"/>
    <p:sldId id="1755" r:id="rId234"/>
    <p:sldId id="1756" r:id="rId235"/>
    <p:sldId id="1757" r:id="rId236"/>
    <p:sldId id="1758" r:id="rId237"/>
    <p:sldId id="1759" r:id="rId238"/>
    <p:sldId id="1760" r:id="rId239"/>
    <p:sldId id="1761" r:id="rId240"/>
    <p:sldId id="1762" r:id="rId241"/>
    <p:sldId id="1763" r:id="rId242"/>
    <p:sldId id="1764" r:id="rId243"/>
    <p:sldId id="1765" r:id="rId244"/>
    <p:sldId id="1766" r:id="rId245"/>
    <p:sldId id="1767" r:id="rId246"/>
    <p:sldId id="1768" r:id="rId247"/>
    <p:sldId id="1769" r:id="rId248"/>
    <p:sldId id="1770" r:id="rId249"/>
    <p:sldId id="1771" r:id="rId250"/>
    <p:sldId id="1772" r:id="rId251"/>
    <p:sldId id="1773" r:id="rId252"/>
    <p:sldId id="1774" r:id="rId253"/>
    <p:sldId id="1775" r:id="rId254"/>
    <p:sldId id="1776" r:id="rId255"/>
    <p:sldId id="1777" r:id="rId256"/>
    <p:sldId id="1778" r:id="rId257"/>
    <p:sldId id="1779" r:id="rId258"/>
    <p:sldId id="1780" r:id="rId2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88889" autoAdjust="0"/>
  </p:normalViewPr>
  <p:slideViewPr>
    <p:cSldViewPr>
      <p:cViewPr varScale="1">
        <p:scale>
          <a:sx n="68" d="100"/>
          <a:sy n="68" d="100"/>
        </p:scale>
        <p:origin x="1256" y="6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AD178-7C05-452C-B3AE-BE96307EECD3}" type="datetimeFigureOut">
              <a:rPr lang="en-IN" smtClean="0"/>
              <a:t>06-09-2022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41C4A-4B64-48CE-9996-D597B36A7551}" type="slidenum">
              <a:rPr lang="en-IN" smtClean="0"/>
              <a:t>‹#›</a:t>
            </a:fld>
            <a:endParaRPr lang="en-IN"/>
          </a:p>
        </p:txBody>
      </p:sp>
    </p:spTree>
    <p:extLst>
      <p:ext uri="{BB962C8B-B14F-4D97-AF65-F5344CB8AC3E}">
        <p14:creationId xmlns:p14="http://schemas.microsoft.com/office/powerpoint/2010/main" val="121331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echtarget.com/searchvirtualdesktop/definition/Real-Time-Streaming-Protocol-RTSP"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D8BBCB2-720A-4D58-8FEE-7B9940412C1C}" type="slidenum">
              <a:rPr lang="en-US" altLang="zh-TW" b="0">
                <a:latin typeface="Times New Roman" panose="02020603050405020304" pitchFamily="18" charset="0"/>
              </a:rPr>
              <a:pPr/>
              <a:t>3</a:t>
            </a:fld>
            <a:endParaRPr lang="en-US" altLang="zh-TW" b="0">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834537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B37683-A302-4AAD-9A32-05CFA868C54D}" type="slidenum">
              <a:rPr lang="en-US" altLang="zh-TW" b="0">
                <a:latin typeface="Times New Roman" panose="02020603050405020304" pitchFamily="18" charset="0"/>
              </a:rPr>
              <a:pPr/>
              <a:t>12</a:t>
            </a:fld>
            <a:endParaRPr lang="en-US" altLang="zh-TW" b="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351583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202</a:t>
            </a:fld>
            <a:endParaRPr lang="en-US" dirty="0"/>
          </a:p>
        </p:txBody>
      </p:sp>
    </p:spTree>
    <p:extLst>
      <p:ext uri="{BB962C8B-B14F-4D97-AF65-F5344CB8AC3E}">
        <p14:creationId xmlns:p14="http://schemas.microsoft.com/office/powerpoint/2010/main" val="39731877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203</a:t>
            </a:fld>
            <a:endParaRPr lang="en-US" dirty="0"/>
          </a:p>
        </p:txBody>
      </p:sp>
    </p:spTree>
    <p:extLst>
      <p:ext uri="{BB962C8B-B14F-4D97-AF65-F5344CB8AC3E}">
        <p14:creationId xmlns:p14="http://schemas.microsoft.com/office/powerpoint/2010/main" val="24199567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204</a:t>
            </a:fld>
            <a:endParaRPr lang="en-US" dirty="0"/>
          </a:p>
        </p:txBody>
      </p:sp>
    </p:spTree>
    <p:extLst>
      <p:ext uri="{BB962C8B-B14F-4D97-AF65-F5344CB8AC3E}">
        <p14:creationId xmlns:p14="http://schemas.microsoft.com/office/powerpoint/2010/main" val="36734665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205</a:t>
            </a:fld>
            <a:endParaRPr lang="en-US" dirty="0"/>
          </a:p>
        </p:txBody>
      </p:sp>
    </p:spTree>
    <p:extLst>
      <p:ext uri="{BB962C8B-B14F-4D97-AF65-F5344CB8AC3E}">
        <p14:creationId xmlns:p14="http://schemas.microsoft.com/office/powerpoint/2010/main" val="5105423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206</a:t>
            </a:fld>
            <a:endParaRPr lang="en-US" dirty="0"/>
          </a:p>
        </p:txBody>
      </p:sp>
    </p:spTree>
    <p:extLst>
      <p:ext uri="{BB962C8B-B14F-4D97-AF65-F5344CB8AC3E}">
        <p14:creationId xmlns:p14="http://schemas.microsoft.com/office/powerpoint/2010/main" val="18228596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207</a:t>
            </a:fld>
            <a:endParaRPr lang="en-US" dirty="0"/>
          </a:p>
        </p:txBody>
      </p:sp>
    </p:spTree>
    <p:extLst>
      <p:ext uri="{BB962C8B-B14F-4D97-AF65-F5344CB8AC3E}">
        <p14:creationId xmlns:p14="http://schemas.microsoft.com/office/powerpoint/2010/main" val="730953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208</a:t>
            </a:fld>
            <a:endParaRPr lang="en-US" dirty="0"/>
          </a:p>
        </p:txBody>
      </p:sp>
    </p:spTree>
    <p:extLst>
      <p:ext uri="{BB962C8B-B14F-4D97-AF65-F5344CB8AC3E}">
        <p14:creationId xmlns:p14="http://schemas.microsoft.com/office/powerpoint/2010/main" val="10955097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209</a:t>
            </a:fld>
            <a:endParaRPr lang="en-US" dirty="0"/>
          </a:p>
        </p:txBody>
      </p:sp>
    </p:spTree>
    <p:extLst>
      <p:ext uri="{BB962C8B-B14F-4D97-AF65-F5344CB8AC3E}">
        <p14:creationId xmlns:p14="http://schemas.microsoft.com/office/powerpoint/2010/main" val="30169492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210</a:t>
            </a:fld>
            <a:endParaRPr lang="en-US" dirty="0"/>
          </a:p>
        </p:txBody>
      </p:sp>
    </p:spTree>
    <p:extLst>
      <p:ext uri="{BB962C8B-B14F-4D97-AF65-F5344CB8AC3E}">
        <p14:creationId xmlns:p14="http://schemas.microsoft.com/office/powerpoint/2010/main" val="11717054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211</a:t>
            </a:fld>
            <a:endParaRPr lang="en-US" dirty="0"/>
          </a:p>
        </p:txBody>
      </p:sp>
    </p:spTree>
    <p:extLst>
      <p:ext uri="{BB962C8B-B14F-4D97-AF65-F5344CB8AC3E}">
        <p14:creationId xmlns:p14="http://schemas.microsoft.com/office/powerpoint/2010/main" val="971523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8C2A92-76E5-4810-BF33-7A18FEA70BD3}" type="slidenum">
              <a:rPr lang="en-US" altLang="zh-TW" b="0">
                <a:latin typeface="Times New Roman" panose="02020603050405020304" pitchFamily="18" charset="0"/>
              </a:rPr>
              <a:pPr/>
              <a:t>13</a:t>
            </a:fld>
            <a:endParaRPr lang="en-US" altLang="zh-TW" b="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92891438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212</a:t>
            </a:fld>
            <a:endParaRPr lang="en-US" dirty="0"/>
          </a:p>
        </p:txBody>
      </p:sp>
    </p:spTree>
    <p:extLst>
      <p:ext uri="{BB962C8B-B14F-4D97-AF65-F5344CB8AC3E}">
        <p14:creationId xmlns:p14="http://schemas.microsoft.com/office/powerpoint/2010/main" val="15376799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213</a:t>
            </a:fld>
            <a:endParaRPr lang="en-US" dirty="0"/>
          </a:p>
        </p:txBody>
      </p:sp>
    </p:spTree>
    <p:extLst>
      <p:ext uri="{BB962C8B-B14F-4D97-AF65-F5344CB8AC3E}">
        <p14:creationId xmlns:p14="http://schemas.microsoft.com/office/powerpoint/2010/main" val="40996625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214</a:t>
            </a:fld>
            <a:endParaRPr lang="en-US" dirty="0"/>
          </a:p>
        </p:txBody>
      </p:sp>
    </p:spTree>
    <p:extLst>
      <p:ext uri="{BB962C8B-B14F-4D97-AF65-F5344CB8AC3E}">
        <p14:creationId xmlns:p14="http://schemas.microsoft.com/office/powerpoint/2010/main" val="362560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215</a:t>
            </a:fld>
            <a:endParaRPr lang="en-US" dirty="0"/>
          </a:p>
        </p:txBody>
      </p:sp>
    </p:spTree>
    <p:extLst>
      <p:ext uri="{BB962C8B-B14F-4D97-AF65-F5344CB8AC3E}">
        <p14:creationId xmlns:p14="http://schemas.microsoft.com/office/powerpoint/2010/main" val="25104015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216</a:t>
            </a:fld>
            <a:endParaRPr lang="en-US" dirty="0"/>
          </a:p>
        </p:txBody>
      </p:sp>
    </p:spTree>
    <p:extLst>
      <p:ext uri="{BB962C8B-B14F-4D97-AF65-F5344CB8AC3E}">
        <p14:creationId xmlns:p14="http://schemas.microsoft.com/office/powerpoint/2010/main" val="2980949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217</a:t>
            </a:fld>
            <a:endParaRPr lang="en-US" dirty="0"/>
          </a:p>
        </p:txBody>
      </p:sp>
    </p:spTree>
    <p:extLst>
      <p:ext uri="{BB962C8B-B14F-4D97-AF65-F5344CB8AC3E}">
        <p14:creationId xmlns:p14="http://schemas.microsoft.com/office/powerpoint/2010/main" val="27703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B61061A-D3DA-4660-AF41-46924B5C2AFB}" type="slidenum">
              <a:rPr lang="en-US" altLang="zh-TW" b="0">
                <a:latin typeface="Times New Roman" panose="02020603050405020304" pitchFamily="18" charset="0"/>
              </a:rPr>
              <a:pPr/>
              <a:t>14</a:t>
            </a:fld>
            <a:endParaRPr lang="en-US" altLang="zh-TW" b="0">
              <a:latin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72305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0EC2762-F5C2-42E3-8065-E7B261A8B02A}" type="slidenum">
              <a:rPr lang="en-US" altLang="zh-TW" b="0">
                <a:latin typeface="Times New Roman" panose="02020603050405020304" pitchFamily="18" charset="0"/>
              </a:rPr>
              <a:pPr/>
              <a:t>15</a:t>
            </a:fld>
            <a:endParaRPr lang="en-US" altLang="zh-TW" b="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564182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EA1C946-934C-4053-8037-2A350BCAC2F7}" type="slidenum">
              <a:rPr lang="en-US" altLang="zh-TW" b="0">
                <a:latin typeface="Times New Roman" panose="02020603050405020304" pitchFamily="18" charset="0"/>
              </a:rPr>
              <a:pPr/>
              <a:t>16</a:t>
            </a:fld>
            <a:endParaRPr lang="en-US" altLang="zh-TW" b="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47344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C7E414-9F22-40BF-9078-E9EB75B6CCC0}" type="slidenum">
              <a:rPr lang="en-US" altLang="zh-TW" b="0">
                <a:latin typeface="Times New Roman" panose="02020603050405020304" pitchFamily="18" charset="0"/>
              </a:rPr>
              <a:pPr/>
              <a:t>17</a:t>
            </a:fld>
            <a:endParaRPr lang="en-US" altLang="zh-TW" b="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844442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D5A663A-29DF-45E8-AD1C-CCE37DDBF490}" type="slidenum">
              <a:rPr lang="en-US" altLang="zh-TW" b="0">
                <a:latin typeface="Times New Roman" panose="02020603050405020304" pitchFamily="18" charset="0"/>
              </a:rPr>
              <a:pPr/>
              <a:t>18</a:t>
            </a:fld>
            <a:endParaRPr lang="en-US" altLang="zh-TW" b="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19269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45ACEC-6311-4771-A576-39AD32A790A5}" type="slidenum">
              <a:rPr lang="en-US" altLang="zh-TW" b="0">
                <a:latin typeface="Times New Roman" panose="02020603050405020304" pitchFamily="18" charset="0"/>
              </a:rPr>
              <a:pPr/>
              <a:t>19</a:t>
            </a:fld>
            <a:endParaRPr lang="en-US" altLang="zh-TW" b="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55554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71800A-53B7-4296-99FE-F203FA243BD0}" type="slidenum">
              <a:rPr lang="en-US" altLang="zh-TW" b="0">
                <a:latin typeface="Times New Roman" panose="02020603050405020304" pitchFamily="18" charset="0"/>
              </a:rPr>
              <a:pPr/>
              <a:t>20</a:t>
            </a:fld>
            <a:endParaRPr lang="en-US" altLang="zh-TW" b="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168595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3E731D-023C-4000-8C0D-3B86ABA70E73}" type="slidenum">
              <a:rPr lang="en-US" altLang="zh-TW" b="0">
                <a:latin typeface="Times New Roman" panose="02020603050405020304" pitchFamily="18" charset="0"/>
              </a:rPr>
              <a:pPr/>
              <a:t>21</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78346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8C08F5D-703D-4FFE-95B2-E26CCFE17D66}" type="slidenum">
              <a:rPr lang="en-US" altLang="zh-TW" b="0">
                <a:latin typeface="Times New Roman" panose="02020603050405020304" pitchFamily="18" charset="0"/>
              </a:rPr>
              <a:pPr/>
              <a:t>4</a:t>
            </a:fld>
            <a:endParaRPr lang="en-US" altLang="zh-TW" b="0">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398555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C0DDC1D-E831-4C91-96AC-DCE1A7C61279}" type="slidenum">
              <a:rPr lang="en-US" altLang="zh-TW" b="0">
                <a:latin typeface="Times New Roman" panose="02020603050405020304" pitchFamily="18" charset="0"/>
              </a:rPr>
              <a:pPr/>
              <a:t>22</a:t>
            </a:fld>
            <a:endParaRPr lang="en-US" altLang="zh-TW" b="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68729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A16600D-8D38-4D9B-A29F-3C5692A5BF53}" type="slidenum">
              <a:rPr lang="en-US" altLang="zh-TW" b="0">
                <a:latin typeface="Times New Roman" panose="02020603050405020304" pitchFamily="18" charset="0"/>
              </a:rPr>
              <a:pPr/>
              <a:t>23</a:t>
            </a:fld>
            <a:endParaRPr lang="en-US" altLang="zh-TW" b="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132433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A9ECBDC-0070-4204-904E-789BBE7FE151}" type="slidenum">
              <a:rPr lang="en-US" altLang="zh-TW" b="0">
                <a:latin typeface="Times New Roman" panose="02020603050405020304" pitchFamily="18" charset="0"/>
              </a:rPr>
              <a:pPr/>
              <a:t>24</a:t>
            </a:fld>
            <a:endParaRPr lang="en-US" altLang="zh-TW" b="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03147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A16600D-8D38-4D9B-A29F-3C5692A5BF53}" type="slidenum">
              <a:rPr lang="en-US" altLang="zh-TW" b="0">
                <a:latin typeface="Times New Roman" panose="02020603050405020304" pitchFamily="18" charset="0"/>
              </a:rPr>
              <a:pPr/>
              <a:t>25</a:t>
            </a:fld>
            <a:endParaRPr lang="en-US" altLang="zh-TW" b="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754180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19EF5D-132B-4A7B-B53A-068BBAD49D8A}" type="slidenum">
              <a:rPr lang="en-US" altLang="zh-TW" b="0">
                <a:latin typeface="Times New Roman" panose="02020603050405020304" pitchFamily="18" charset="0"/>
              </a:rPr>
              <a:pPr/>
              <a:t>26</a:t>
            </a:fld>
            <a:endParaRPr lang="en-US" altLang="zh-TW" b="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183567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1BAB646-DED0-418B-BB34-97A6C32DCC77}" type="slidenum">
              <a:rPr lang="en-US" altLang="zh-TW" b="0">
                <a:latin typeface="Times New Roman" panose="02020603050405020304" pitchFamily="18" charset="0"/>
              </a:rPr>
              <a:pPr/>
              <a:t>27</a:t>
            </a:fld>
            <a:endParaRPr lang="en-US" altLang="zh-TW" b="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352170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C5DDF7F-5B4D-4D05-A9DD-9D09EDCF6B1F}" type="slidenum">
              <a:rPr lang="en-US" altLang="zh-TW" b="0">
                <a:latin typeface="Times New Roman" panose="02020603050405020304" pitchFamily="18" charset="0"/>
              </a:rPr>
              <a:pPr/>
              <a:t>28</a:t>
            </a:fld>
            <a:endParaRPr lang="en-US" altLang="zh-TW" b="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170230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77941FB-2705-473D-BCA3-2D0B206327D5}" type="slidenum">
              <a:rPr lang="en-US" altLang="zh-TW" b="0">
                <a:latin typeface="Times New Roman" panose="02020603050405020304" pitchFamily="18" charset="0"/>
              </a:rPr>
              <a:pPr/>
              <a:t>29</a:t>
            </a:fld>
            <a:endParaRPr lang="en-US" altLang="zh-TW" b="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9207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BEDFF5-804C-48BB-9FBF-122B53520117}" type="slidenum">
              <a:rPr lang="en-US" altLang="zh-TW" b="0">
                <a:latin typeface="Times New Roman" panose="02020603050405020304" pitchFamily="18" charset="0"/>
              </a:rPr>
              <a:pPr/>
              <a:t>30</a:t>
            </a:fld>
            <a:endParaRPr lang="en-US" altLang="zh-TW" b="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376602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1C91B68-2E35-45BC-9A6E-5A2D2C9E35C3}" type="slidenum">
              <a:rPr lang="en-US" altLang="zh-TW" b="0">
                <a:latin typeface="Times New Roman" panose="02020603050405020304" pitchFamily="18" charset="0"/>
              </a:rPr>
              <a:pPr/>
              <a:t>31</a:t>
            </a:fld>
            <a:endParaRPr lang="en-US" altLang="zh-TW" b="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04238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A6CC70F-0B03-440C-BE7E-63F11D767837}" type="slidenum">
              <a:rPr lang="en-US" altLang="zh-TW" b="0">
                <a:latin typeface="Times New Roman" panose="02020603050405020304" pitchFamily="18" charset="0"/>
              </a:rPr>
              <a:pPr/>
              <a:t>5</a:t>
            </a:fld>
            <a:endParaRPr lang="en-US" altLang="zh-TW" b="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730830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B9EE18-B1F2-4496-AF9C-616F005DBCC4}" type="slidenum">
              <a:rPr lang="en-US" altLang="zh-TW" b="0">
                <a:latin typeface="Times New Roman" panose="02020603050405020304" pitchFamily="18" charset="0"/>
              </a:rPr>
              <a:pPr/>
              <a:t>32</a:t>
            </a:fld>
            <a:endParaRPr lang="en-US" altLang="zh-TW" b="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494766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08814D5-58C6-44DF-BF27-CF351228DB10}" type="slidenum">
              <a:rPr lang="en-US" altLang="zh-TW" b="0">
                <a:latin typeface="Times New Roman" panose="02020603050405020304" pitchFamily="18" charset="0"/>
              </a:rPr>
              <a:pPr/>
              <a:t>33</a:t>
            </a:fld>
            <a:endParaRPr lang="en-US" altLang="zh-TW" b="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753936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8FF259A-B297-4E53-83E7-63EDCB0C4ABE}" type="slidenum">
              <a:rPr lang="en-US" altLang="zh-TW" b="0">
                <a:latin typeface="Times New Roman" panose="02020603050405020304" pitchFamily="18" charset="0"/>
              </a:rPr>
              <a:pPr/>
              <a:t>34</a:t>
            </a:fld>
            <a:endParaRPr lang="en-US" altLang="zh-TW" b="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zh-TW" altLang="zh-TW" dirty="0"/>
          </a:p>
        </p:txBody>
      </p:sp>
    </p:spTree>
    <p:extLst>
      <p:ext uri="{BB962C8B-B14F-4D97-AF65-F5344CB8AC3E}">
        <p14:creationId xmlns:p14="http://schemas.microsoft.com/office/powerpoint/2010/main" val="1641457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5230E1C-A563-4295-8D75-EBE0CF25F4E9}" type="slidenum">
              <a:rPr lang="en-US" altLang="zh-TW" b="0">
                <a:latin typeface="Times New Roman" panose="02020603050405020304" pitchFamily="18" charset="0"/>
              </a:rPr>
              <a:pPr/>
              <a:t>35</a:t>
            </a:fld>
            <a:endParaRPr lang="en-US" altLang="zh-TW" b="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400682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39A4401-A789-4F43-B247-2D0B287257CA}" type="slidenum">
              <a:rPr lang="en-US" altLang="zh-TW" b="0">
                <a:latin typeface="Times New Roman" panose="02020603050405020304" pitchFamily="18" charset="0"/>
              </a:rPr>
              <a:pPr/>
              <a:t>36</a:t>
            </a:fld>
            <a:endParaRPr lang="en-US" altLang="zh-TW" b="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437046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679478-3FBF-4DD0-A614-16259E5C8042}" type="slidenum">
              <a:rPr lang="en-US" altLang="zh-TW" b="0">
                <a:latin typeface="Times New Roman" panose="02020603050405020304" pitchFamily="18" charset="0"/>
              </a:rPr>
              <a:pPr/>
              <a:t>37</a:t>
            </a:fld>
            <a:endParaRPr lang="en-US" altLang="zh-TW" b="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523051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EE0BD68-E44B-40DB-B987-2BDED7CDF86C}" type="slidenum">
              <a:rPr lang="en-US" altLang="zh-TW" b="0">
                <a:latin typeface="Times New Roman" panose="02020603050405020304" pitchFamily="18" charset="0"/>
              </a:rPr>
              <a:pPr/>
              <a:t>38</a:t>
            </a:fld>
            <a:endParaRPr lang="en-US" altLang="zh-TW" b="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2562655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EE0BD68-E44B-40DB-B987-2BDED7CDF86C}" type="slidenum">
              <a:rPr lang="en-US" altLang="zh-TW" b="0">
                <a:latin typeface="Times New Roman" panose="02020603050405020304" pitchFamily="18" charset="0"/>
              </a:rPr>
              <a:pPr/>
              <a:t>39</a:t>
            </a:fld>
            <a:endParaRPr lang="en-US" altLang="zh-TW" b="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70747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64679FF-AE57-415E-8CD6-E2A4C11DC455}" type="slidenum">
              <a:rPr lang="en-US" altLang="zh-TW" b="0">
                <a:latin typeface="Times New Roman" panose="02020603050405020304" pitchFamily="18" charset="0"/>
              </a:rPr>
              <a:pPr/>
              <a:t>40</a:t>
            </a:fld>
            <a:endParaRPr lang="en-US" altLang="zh-TW" b="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330753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5EF8AE-B147-4CDC-A77D-D03DABEA6A70}" type="slidenum">
              <a:rPr lang="en-US" altLang="zh-TW" b="0">
                <a:latin typeface="Times New Roman" panose="02020603050405020304" pitchFamily="18" charset="0"/>
              </a:rPr>
              <a:pPr/>
              <a:t>41</a:t>
            </a:fld>
            <a:endParaRPr lang="en-US" altLang="zh-TW" b="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865384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B37683-A302-4AAD-9A32-05CFA868C54D}" type="slidenum">
              <a:rPr lang="en-US" altLang="zh-TW" b="0">
                <a:latin typeface="Times New Roman" panose="02020603050405020304" pitchFamily="18" charset="0"/>
              </a:rPr>
              <a:pPr/>
              <a:t>6</a:t>
            </a:fld>
            <a:endParaRPr lang="en-US" altLang="zh-TW" b="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147012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F70CFC7-165B-44C4-932F-8D36099A219C}" type="slidenum">
              <a:rPr lang="en-US" altLang="zh-TW" b="0">
                <a:latin typeface="Times New Roman" panose="02020603050405020304" pitchFamily="18" charset="0"/>
              </a:rPr>
              <a:pPr/>
              <a:t>42</a:t>
            </a:fld>
            <a:endParaRPr lang="en-US" altLang="zh-TW" b="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4170073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B7CBC8-2D76-41D9-8C66-A9ECAB8C7575}" type="slidenum">
              <a:rPr lang="zh-TW" altLang="en-US" b="0">
                <a:latin typeface="Times New Roman" panose="02020603050405020304" pitchFamily="18" charset="0"/>
              </a:rPr>
              <a:pPr/>
              <a:t>44</a:t>
            </a:fld>
            <a:endParaRPr lang="en-US" altLang="zh-TW" b="0">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3837324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1FDADFB-7A7D-46D1-8404-39F6D64F7035}" type="slidenum">
              <a:rPr lang="zh-TW" altLang="en-US" b="0">
                <a:latin typeface="Times New Roman" panose="02020603050405020304" pitchFamily="18" charset="0"/>
              </a:rPr>
              <a:pPr/>
              <a:t>45</a:t>
            </a:fld>
            <a:endParaRPr lang="en-US" altLang="zh-TW" b="0">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3637660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7BD032-6EF0-4F07-9342-EF68106181BC}" type="slidenum">
              <a:rPr lang="zh-TW" altLang="en-US" b="0">
                <a:latin typeface="Times New Roman" panose="02020603050405020304" pitchFamily="18" charset="0"/>
              </a:rPr>
              <a:pPr/>
              <a:t>46</a:t>
            </a:fld>
            <a:endParaRPr lang="en-US" altLang="zh-TW" b="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2573700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BB8A608-1063-4606-AE0A-CE2F92D1C754}" type="slidenum">
              <a:rPr lang="zh-TW" altLang="en-US" b="0">
                <a:latin typeface="Times New Roman" panose="02020603050405020304" pitchFamily="18" charset="0"/>
              </a:rPr>
              <a:pPr/>
              <a:t>47</a:t>
            </a:fld>
            <a:endParaRPr lang="en-US" altLang="zh-TW" b="0">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010145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470A0A-8FF3-4037-8D81-7A3F4ED4EB6D}" type="slidenum">
              <a:rPr lang="zh-TW" altLang="en-US" b="0">
                <a:latin typeface="Times New Roman" panose="02020603050405020304" pitchFamily="18" charset="0"/>
              </a:rPr>
              <a:pPr/>
              <a:t>48</a:t>
            </a:fld>
            <a:endParaRPr lang="en-US" altLang="zh-TW" b="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4166216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209EDD5-6B01-4487-A67D-8B05C9D70062}" type="slidenum">
              <a:rPr lang="zh-TW" altLang="en-US" b="0">
                <a:latin typeface="Times New Roman" panose="02020603050405020304" pitchFamily="18" charset="0"/>
              </a:rPr>
              <a:pPr/>
              <a:t>49</a:t>
            </a:fld>
            <a:endParaRPr lang="en-US" altLang="zh-TW" b="0">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464991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7BD032-6EF0-4F07-9342-EF68106181BC}" type="slidenum">
              <a:rPr lang="zh-TW" altLang="en-US" b="0">
                <a:latin typeface="Times New Roman" panose="02020603050405020304" pitchFamily="18" charset="0"/>
              </a:rPr>
              <a:pPr/>
              <a:t>50</a:t>
            </a:fld>
            <a:endParaRPr lang="en-US" altLang="zh-TW" b="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zh-TW" altLang="en-US" dirty="0"/>
          </a:p>
        </p:txBody>
      </p:sp>
    </p:spTree>
    <p:extLst>
      <p:ext uri="{BB962C8B-B14F-4D97-AF65-F5344CB8AC3E}">
        <p14:creationId xmlns:p14="http://schemas.microsoft.com/office/powerpoint/2010/main" val="2148398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7BD032-6EF0-4F07-9342-EF68106181BC}" type="slidenum">
              <a:rPr lang="zh-TW" altLang="en-US" b="0">
                <a:latin typeface="Times New Roman" panose="02020603050405020304" pitchFamily="18" charset="0"/>
              </a:rPr>
              <a:pPr/>
              <a:t>51</a:t>
            </a:fld>
            <a:endParaRPr lang="en-US" altLang="zh-TW" b="0">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zh-TW" altLang="en-US" dirty="0"/>
          </a:p>
        </p:txBody>
      </p:sp>
    </p:spTree>
    <p:extLst>
      <p:ext uri="{BB962C8B-B14F-4D97-AF65-F5344CB8AC3E}">
        <p14:creationId xmlns:p14="http://schemas.microsoft.com/office/powerpoint/2010/main" val="2267244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0B31ED6-B30B-4EB8-B745-55CB52CDD95F}" type="slidenum">
              <a:rPr lang="zh-TW" altLang="en-US" b="0">
                <a:latin typeface="Times New Roman" panose="02020603050405020304" pitchFamily="18" charset="0"/>
              </a:rPr>
              <a:pPr/>
              <a:t>52</a:t>
            </a:fld>
            <a:endParaRPr lang="en-US" altLang="zh-TW" b="0">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336936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ABFEA37-B33C-437F-BBB2-450D13C45149}" type="slidenum">
              <a:rPr lang="en-US" altLang="zh-TW" b="0">
                <a:latin typeface="Times New Roman" panose="02020603050405020304" pitchFamily="18" charset="0"/>
              </a:rPr>
              <a:pPr/>
              <a:t>7</a:t>
            </a:fld>
            <a:endParaRPr lang="en-US" altLang="zh-TW" b="0">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663278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CEB7E8-F131-4A72-A354-F49081A695FB}" type="slidenum">
              <a:rPr lang="zh-TW" altLang="en-US" b="0">
                <a:latin typeface="Times New Roman" panose="02020603050405020304" pitchFamily="18" charset="0"/>
              </a:rPr>
              <a:pPr/>
              <a:t>53</a:t>
            </a:fld>
            <a:endParaRPr lang="en-US" altLang="zh-TW" b="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800622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00FFC0-5E7E-4D2B-A24C-A2FF6824B0F8}" type="slidenum">
              <a:rPr lang="zh-TW" altLang="en-US" b="0">
                <a:latin typeface="Times New Roman" panose="02020603050405020304" pitchFamily="18" charset="0"/>
              </a:rPr>
              <a:pPr/>
              <a:t>54</a:t>
            </a:fld>
            <a:endParaRPr lang="en-US" altLang="zh-TW" b="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4147048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E959A6A-08B7-410E-8F79-FBAD14DF2C2F}" type="slidenum">
              <a:rPr lang="zh-TW" altLang="en-US" b="0">
                <a:latin typeface="Times New Roman" panose="02020603050405020304" pitchFamily="18" charset="0"/>
              </a:rPr>
              <a:pPr/>
              <a:t>55</a:t>
            </a:fld>
            <a:endParaRPr lang="en-US" altLang="zh-TW" b="0">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3913015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2C63B2-34D9-46A4-8277-C8F01C170F0E}" type="slidenum">
              <a:rPr lang="zh-TW" altLang="en-US" b="0">
                <a:latin typeface="Times New Roman" panose="02020603050405020304" pitchFamily="18" charset="0"/>
              </a:rPr>
              <a:pPr/>
              <a:t>56</a:t>
            </a:fld>
            <a:endParaRPr lang="en-US" altLang="zh-TW" b="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725476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B3CD7D-B97A-4E73-940B-452B6659A851}" type="slidenum">
              <a:rPr lang="zh-TW" altLang="en-US" b="0">
                <a:latin typeface="Times New Roman" panose="02020603050405020304" pitchFamily="18" charset="0"/>
              </a:rPr>
              <a:pPr/>
              <a:t>57</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4025142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EFF081E-D022-48B7-AB29-71AFA78A96C0}" type="slidenum">
              <a:rPr lang="zh-TW" altLang="en-US" b="0">
                <a:latin typeface="Times New Roman" panose="02020603050405020304" pitchFamily="18" charset="0"/>
              </a:rPr>
              <a:pPr/>
              <a:t>58</a:t>
            </a:fld>
            <a:endParaRPr lang="en-US" altLang="zh-TW" b="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zh-TW" altLang="en-US" dirty="0"/>
          </a:p>
        </p:txBody>
      </p:sp>
    </p:spTree>
    <p:extLst>
      <p:ext uri="{BB962C8B-B14F-4D97-AF65-F5344CB8AC3E}">
        <p14:creationId xmlns:p14="http://schemas.microsoft.com/office/powerpoint/2010/main" val="4093668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B3CD7D-B97A-4E73-940B-452B6659A851}" type="slidenum">
              <a:rPr lang="zh-TW" altLang="en-US" b="0">
                <a:latin typeface="Times New Roman" panose="02020603050405020304" pitchFamily="18" charset="0"/>
              </a:rPr>
              <a:pPr/>
              <a:t>59</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710934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B3CD7D-B97A-4E73-940B-452B6659A851}" type="slidenum">
              <a:rPr lang="zh-TW" altLang="en-US" b="0">
                <a:latin typeface="Times New Roman" panose="02020603050405020304" pitchFamily="18" charset="0"/>
              </a:rPr>
              <a:pPr/>
              <a:t>60</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en-US" dirty="0"/>
          </a:p>
        </p:txBody>
      </p:sp>
    </p:spTree>
    <p:extLst>
      <p:ext uri="{BB962C8B-B14F-4D97-AF65-F5344CB8AC3E}">
        <p14:creationId xmlns:p14="http://schemas.microsoft.com/office/powerpoint/2010/main" val="164832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7A9D1A9-9BBB-423E-90DD-F2858F86F8F1}" type="slidenum">
              <a:rPr lang="zh-TW" altLang="en-US" b="0">
                <a:latin typeface="Times New Roman" panose="02020603050405020304" pitchFamily="18" charset="0"/>
              </a:rPr>
              <a:pPr/>
              <a:t>61</a:t>
            </a:fld>
            <a:endParaRPr lang="en-US" altLang="zh-TW" b="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682976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3C1F0A-8294-4E84-96C7-DB0499842FCA}" type="slidenum">
              <a:rPr lang="zh-TW" altLang="en-US" b="0">
                <a:latin typeface="Times New Roman" panose="02020603050405020304" pitchFamily="18" charset="0"/>
              </a:rPr>
              <a:pPr/>
              <a:t>62</a:t>
            </a:fld>
            <a:endParaRPr lang="en-US" altLang="zh-TW" b="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267251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B37683-A302-4AAD-9A32-05CFA868C54D}" type="slidenum">
              <a:rPr lang="en-US" altLang="zh-TW" b="0">
                <a:latin typeface="Times New Roman" panose="02020603050405020304" pitchFamily="18" charset="0"/>
              </a:rPr>
              <a:pPr/>
              <a:t>8</a:t>
            </a:fld>
            <a:endParaRPr lang="en-US" altLang="zh-TW" b="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994967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5FEB89D-EEF1-4533-98BD-65DD79EF9BBD}" type="slidenum">
              <a:rPr lang="zh-TW" altLang="en-US" b="0">
                <a:latin typeface="Times New Roman" panose="02020603050405020304" pitchFamily="18" charset="0"/>
              </a:rPr>
              <a:pPr/>
              <a:t>63</a:t>
            </a:fld>
            <a:endParaRPr lang="en-US" altLang="zh-TW" b="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478288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153876-B37E-46DA-BD0A-20949A82075B}" type="slidenum">
              <a:rPr lang="zh-TW" altLang="en-US" b="0">
                <a:latin typeface="Times New Roman" panose="02020603050405020304" pitchFamily="18" charset="0"/>
              </a:rPr>
              <a:pPr/>
              <a:t>64</a:t>
            </a:fld>
            <a:endParaRPr lang="en-US" altLang="zh-TW" b="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2700878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6C09266-6B21-4E27-8155-C73331469B81}" type="slidenum">
              <a:rPr lang="zh-TW" altLang="en-US" b="0">
                <a:latin typeface="Times New Roman" panose="02020603050405020304" pitchFamily="18" charset="0"/>
              </a:rPr>
              <a:pPr/>
              <a:t>65</a:t>
            </a:fld>
            <a:endParaRPr lang="en-US" altLang="zh-TW" b="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984345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FC2B50-DF35-4B77-AC8D-3F013CDC7BC6}" type="slidenum">
              <a:rPr lang="zh-TW" altLang="en-US" b="0">
                <a:latin typeface="Times New Roman" panose="02020603050405020304" pitchFamily="18" charset="0"/>
              </a:rPr>
              <a:pPr/>
              <a:t>66</a:t>
            </a:fld>
            <a:endParaRPr lang="en-US" altLang="zh-TW" b="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2450397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1A37AC-5365-4EA7-A0CA-9EF9FE5CB9B4}" type="slidenum">
              <a:rPr lang="zh-TW" altLang="en-US" b="0">
                <a:latin typeface="Times New Roman" panose="02020603050405020304" pitchFamily="18" charset="0"/>
              </a:rPr>
              <a:pPr/>
              <a:t>67</a:t>
            </a:fld>
            <a:endParaRPr lang="en-US" altLang="zh-TW" b="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937612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917ABA6-A7EA-4A98-B34A-A2EF6D983D45}" type="slidenum">
              <a:rPr lang="zh-TW" altLang="en-US" b="0">
                <a:latin typeface="Times New Roman" panose="02020603050405020304" pitchFamily="18" charset="0"/>
              </a:rPr>
              <a:pPr/>
              <a:t>68</a:t>
            </a:fld>
            <a:endParaRPr lang="en-US" altLang="zh-TW" b="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4536353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B3CD7D-B97A-4E73-940B-452B6659A851}" type="slidenum">
              <a:rPr lang="zh-TW" altLang="en-US" b="0">
                <a:latin typeface="Times New Roman" panose="02020603050405020304" pitchFamily="18" charset="0"/>
              </a:rPr>
              <a:pPr/>
              <a:t>70</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7491130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B3CD7D-B97A-4E73-940B-452B6659A851}" type="slidenum">
              <a:rPr lang="zh-TW" altLang="en-US" b="0">
                <a:latin typeface="Times New Roman" panose="02020603050405020304" pitchFamily="18" charset="0"/>
              </a:rPr>
              <a:pPr/>
              <a:t>71</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2238597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B3CD7D-B97A-4E73-940B-452B6659A851}" type="slidenum">
              <a:rPr lang="zh-TW" altLang="en-US" b="0">
                <a:latin typeface="Times New Roman" panose="02020603050405020304" pitchFamily="18" charset="0"/>
              </a:rPr>
              <a:pPr/>
              <a:t>72</a:t>
            </a:fld>
            <a:endParaRPr lang="en-US" altLang="zh-TW"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23114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i="0" baseline="0" dirty="0"/>
              <a:t>This hidden slide is for the reference of the students</a:t>
            </a:r>
          </a:p>
        </p:txBody>
      </p:sp>
      <p:sp>
        <p:nvSpPr>
          <p:cNvPr id="4" name="Slide Number Placeholder 3"/>
          <p:cNvSpPr>
            <a:spLocks noGrp="1"/>
          </p:cNvSpPr>
          <p:nvPr>
            <p:ph type="sldNum" sz="quarter" idx="10"/>
          </p:nvPr>
        </p:nvSpPr>
        <p:spPr/>
        <p:txBody>
          <a:bodyPr/>
          <a:lstStyle/>
          <a:p>
            <a:pPr algn="r" rtl="0"/>
            <a:fld id="{705B3370-FB81-4CC9-BEFE-240FFA8EDB34}" type="slidenum">
              <a:rPr lang="en-US" sz="1200" kern="1200">
                <a:solidFill>
                  <a:prstClr val="black"/>
                </a:solidFill>
                <a:latin typeface="Calibri"/>
                <a:ea typeface="+mn-ea"/>
                <a:cs typeface="+mn-cs"/>
              </a:rPr>
              <a:pPr algn="r" rtl="0"/>
              <a:t>78</a:t>
            </a:fld>
            <a:endParaRPr lang="en-US" sz="1200" kern="1200" dirty="0">
              <a:solidFill>
                <a:prstClr val="black"/>
              </a:solidFill>
              <a:latin typeface="Calibri"/>
              <a:ea typeface="+mn-ea"/>
              <a:cs typeface="+mn-cs"/>
            </a:endParaRPr>
          </a:p>
        </p:txBody>
      </p:sp>
    </p:spTree>
    <p:extLst>
      <p:ext uri="{BB962C8B-B14F-4D97-AF65-F5344CB8AC3E}">
        <p14:creationId xmlns:p14="http://schemas.microsoft.com/office/powerpoint/2010/main" val="168344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AA33BE9-E14B-456A-84F4-76775FF27508}" type="slidenum">
              <a:rPr lang="en-US" altLang="zh-TW" b="0">
                <a:latin typeface="Times New Roman" panose="02020603050405020304" pitchFamily="18" charset="0"/>
              </a:rPr>
              <a:pPr/>
              <a:t>9</a:t>
            </a:fld>
            <a:endParaRPr lang="en-US" altLang="zh-TW" b="0">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9783982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42444E"/>
                </a:solidFill>
                <a:effectLst/>
                <a:latin typeface="Segoe UI" panose="020B0502040204020203" pitchFamily="34" charset="0"/>
              </a:rPr>
              <a:t>TFTP (Trivial File Transfer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A0DAB"/>
                </a:solidFill>
                <a:effectLst/>
                <a:latin typeface="arial" panose="020B0604020202020204" pitchFamily="34" charset="0"/>
                <a:hlinkClick r:id="rId3"/>
              </a:rPr>
              <a:t>Real Time Streaming Protocol (RTSP)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Routing Information Protocol (RIP) is </a:t>
            </a:r>
            <a:r>
              <a:rPr lang="en-US" b="1" i="0" dirty="0">
                <a:solidFill>
                  <a:srgbClr val="202124"/>
                </a:solidFill>
                <a:effectLst/>
                <a:latin typeface="arial" panose="020B0604020202020204" pitchFamily="34" charset="0"/>
              </a:rPr>
              <a:t>a distance vector protocol that uses hop count as its primary metric</a:t>
            </a:r>
            <a:r>
              <a:rPr lang="en-US" b="0" i="0" dirty="0">
                <a:solidFill>
                  <a:srgbClr val="202124"/>
                </a:solidFill>
                <a:effectLst/>
                <a:latin typeface="arial" panose="020B0604020202020204" pitchFamily="34" charset="0"/>
              </a:rPr>
              <a:t>.</a:t>
            </a:r>
            <a:endParaRPr lang="en-IN" dirty="0"/>
          </a:p>
        </p:txBody>
      </p:sp>
      <p:sp>
        <p:nvSpPr>
          <p:cNvPr id="4" name="Slide Number Placeholder 3"/>
          <p:cNvSpPr>
            <a:spLocks noGrp="1"/>
          </p:cNvSpPr>
          <p:nvPr>
            <p:ph type="sldNum" sz="quarter" idx="5"/>
          </p:nvPr>
        </p:nvSpPr>
        <p:spPr/>
        <p:txBody>
          <a:bodyPr/>
          <a:lstStyle/>
          <a:p>
            <a:fld id="{E9841C4A-4B64-48CE-9996-D597B36A7551}" type="slidenum">
              <a:rPr lang="en-IN" smtClean="0"/>
              <a:t>146</a:t>
            </a:fld>
            <a:endParaRPr lang="en-IN"/>
          </a:p>
        </p:txBody>
      </p:sp>
    </p:spTree>
    <p:extLst>
      <p:ext uri="{BB962C8B-B14F-4D97-AF65-F5344CB8AC3E}">
        <p14:creationId xmlns:p14="http://schemas.microsoft.com/office/powerpoint/2010/main" val="526905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173</a:t>
            </a:fld>
            <a:endParaRPr lang="en-US" dirty="0"/>
          </a:p>
        </p:txBody>
      </p:sp>
    </p:spTree>
    <p:extLst>
      <p:ext uri="{BB962C8B-B14F-4D97-AF65-F5344CB8AC3E}">
        <p14:creationId xmlns:p14="http://schemas.microsoft.com/office/powerpoint/2010/main" val="3630966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174</a:t>
            </a:fld>
            <a:endParaRPr lang="en-US" dirty="0"/>
          </a:p>
        </p:txBody>
      </p:sp>
    </p:spTree>
    <p:extLst>
      <p:ext uri="{BB962C8B-B14F-4D97-AF65-F5344CB8AC3E}">
        <p14:creationId xmlns:p14="http://schemas.microsoft.com/office/powerpoint/2010/main" val="6331973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175</a:t>
            </a:fld>
            <a:endParaRPr lang="en-US" dirty="0"/>
          </a:p>
        </p:txBody>
      </p:sp>
    </p:spTree>
    <p:extLst>
      <p:ext uri="{BB962C8B-B14F-4D97-AF65-F5344CB8AC3E}">
        <p14:creationId xmlns:p14="http://schemas.microsoft.com/office/powerpoint/2010/main" val="24387567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176</a:t>
            </a:fld>
            <a:endParaRPr lang="en-US" dirty="0"/>
          </a:p>
        </p:txBody>
      </p:sp>
    </p:spTree>
    <p:extLst>
      <p:ext uri="{BB962C8B-B14F-4D97-AF65-F5344CB8AC3E}">
        <p14:creationId xmlns:p14="http://schemas.microsoft.com/office/powerpoint/2010/main" val="2286416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177</a:t>
            </a:fld>
            <a:endParaRPr lang="en-US" dirty="0"/>
          </a:p>
        </p:txBody>
      </p:sp>
    </p:spTree>
    <p:extLst>
      <p:ext uri="{BB962C8B-B14F-4D97-AF65-F5344CB8AC3E}">
        <p14:creationId xmlns:p14="http://schemas.microsoft.com/office/powerpoint/2010/main" val="1407136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178</a:t>
            </a:fld>
            <a:endParaRPr lang="en-US" dirty="0"/>
          </a:p>
        </p:txBody>
      </p:sp>
    </p:spTree>
    <p:extLst>
      <p:ext uri="{BB962C8B-B14F-4D97-AF65-F5344CB8AC3E}">
        <p14:creationId xmlns:p14="http://schemas.microsoft.com/office/powerpoint/2010/main" val="19764477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179</a:t>
            </a:fld>
            <a:endParaRPr lang="en-US" dirty="0"/>
          </a:p>
        </p:txBody>
      </p:sp>
    </p:spTree>
    <p:extLst>
      <p:ext uri="{BB962C8B-B14F-4D97-AF65-F5344CB8AC3E}">
        <p14:creationId xmlns:p14="http://schemas.microsoft.com/office/powerpoint/2010/main" val="2614996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180</a:t>
            </a:fld>
            <a:endParaRPr lang="en-US" dirty="0"/>
          </a:p>
        </p:txBody>
      </p:sp>
    </p:spTree>
    <p:extLst>
      <p:ext uri="{BB962C8B-B14F-4D97-AF65-F5344CB8AC3E}">
        <p14:creationId xmlns:p14="http://schemas.microsoft.com/office/powerpoint/2010/main" val="11119109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181</a:t>
            </a:fld>
            <a:endParaRPr lang="en-US" dirty="0"/>
          </a:p>
        </p:txBody>
      </p:sp>
    </p:spTree>
    <p:extLst>
      <p:ext uri="{BB962C8B-B14F-4D97-AF65-F5344CB8AC3E}">
        <p14:creationId xmlns:p14="http://schemas.microsoft.com/office/powerpoint/2010/main" val="3097275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B37683-A302-4AAD-9A32-05CFA868C54D}" type="slidenum">
              <a:rPr lang="en-US" altLang="zh-TW" b="0">
                <a:latin typeface="Times New Roman" panose="02020603050405020304" pitchFamily="18" charset="0"/>
              </a:rPr>
              <a:pPr/>
              <a:t>10</a:t>
            </a:fld>
            <a:endParaRPr lang="en-US" altLang="zh-TW" b="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3485286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182</a:t>
            </a:fld>
            <a:endParaRPr lang="en-US" dirty="0"/>
          </a:p>
        </p:txBody>
      </p:sp>
    </p:spTree>
    <p:extLst>
      <p:ext uri="{BB962C8B-B14F-4D97-AF65-F5344CB8AC3E}">
        <p14:creationId xmlns:p14="http://schemas.microsoft.com/office/powerpoint/2010/main" val="3100986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183</a:t>
            </a:fld>
            <a:endParaRPr lang="en-US" dirty="0"/>
          </a:p>
        </p:txBody>
      </p:sp>
    </p:spTree>
    <p:extLst>
      <p:ext uri="{BB962C8B-B14F-4D97-AF65-F5344CB8AC3E}">
        <p14:creationId xmlns:p14="http://schemas.microsoft.com/office/powerpoint/2010/main" val="471808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184</a:t>
            </a:fld>
            <a:endParaRPr lang="en-US" dirty="0"/>
          </a:p>
        </p:txBody>
      </p:sp>
    </p:spTree>
    <p:extLst>
      <p:ext uri="{BB962C8B-B14F-4D97-AF65-F5344CB8AC3E}">
        <p14:creationId xmlns:p14="http://schemas.microsoft.com/office/powerpoint/2010/main" val="13668724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185</a:t>
            </a:fld>
            <a:endParaRPr lang="en-US" dirty="0"/>
          </a:p>
        </p:txBody>
      </p:sp>
    </p:spTree>
    <p:extLst>
      <p:ext uri="{BB962C8B-B14F-4D97-AF65-F5344CB8AC3E}">
        <p14:creationId xmlns:p14="http://schemas.microsoft.com/office/powerpoint/2010/main" val="509323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186</a:t>
            </a:fld>
            <a:endParaRPr lang="en-US" dirty="0"/>
          </a:p>
        </p:txBody>
      </p:sp>
    </p:spTree>
    <p:extLst>
      <p:ext uri="{BB962C8B-B14F-4D97-AF65-F5344CB8AC3E}">
        <p14:creationId xmlns:p14="http://schemas.microsoft.com/office/powerpoint/2010/main" val="33849791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187</a:t>
            </a:fld>
            <a:endParaRPr lang="en-US" dirty="0"/>
          </a:p>
        </p:txBody>
      </p:sp>
    </p:spTree>
    <p:extLst>
      <p:ext uri="{BB962C8B-B14F-4D97-AF65-F5344CB8AC3E}">
        <p14:creationId xmlns:p14="http://schemas.microsoft.com/office/powerpoint/2010/main" val="28881501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188</a:t>
            </a:fld>
            <a:endParaRPr lang="en-US" dirty="0"/>
          </a:p>
        </p:txBody>
      </p:sp>
    </p:spTree>
    <p:extLst>
      <p:ext uri="{BB962C8B-B14F-4D97-AF65-F5344CB8AC3E}">
        <p14:creationId xmlns:p14="http://schemas.microsoft.com/office/powerpoint/2010/main" val="1893901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189</a:t>
            </a:fld>
            <a:endParaRPr lang="en-US" dirty="0"/>
          </a:p>
        </p:txBody>
      </p:sp>
    </p:spTree>
    <p:extLst>
      <p:ext uri="{BB962C8B-B14F-4D97-AF65-F5344CB8AC3E}">
        <p14:creationId xmlns:p14="http://schemas.microsoft.com/office/powerpoint/2010/main" val="36064001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190</a:t>
            </a:fld>
            <a:endParaRPr lang="en-US" dirty="0"/>
          </a:p>
        </p:txBody>
      </p:sp>
    </p:spTree>
    <p:extLst>
      <p:ext uri="{BB962C8B-B14F-4D97-AF65-F5344CB8AC3E}">
        <p14:creationId xmlns:p14="http://schemas.microsoft.com/office/powerpoint/2010/main" val="38798468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191</a:t>
            </a:fld>
            <a:endParaRPr lang="en-US" dirty="0"/>
          </a:p>
        </p:txBody>
      </p:sp>
    </p:spTree>
    <p:extLst>
      <p:ext uri="{BB962C8B-B14F-4D97-AF65-F5344CB8AC3E}">
        <p14:creationId xmlns:p14="http://schemas.microsoft.com/office/powerpoint/2010/main" val="341014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B37683-A302-4AAD-9A32-05CFA868C54D}" type="slidenum">
              <a:rPr lang="en-US" altLang="zh-TW" b="0">
                <a:latin typeface="Times New Roman" panose="02020603050405020304" pitchFamily="18" charset="0"/>
              </a:rPr>
              <a:pPr/>
              <a:t>11</a:t>
            </a:fld>
            <a:endParaRPr lang="en-US" altLang="zh-TW" b="0">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016513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192</a:t>
            </a:fld>
            <a:endParaRPr lang="en-US" dirty="0"/>
          </a:p>
        </p:txBody>
      </p:sp>
    </p:spTree>
    <p:extLst>
      <p:ext uri="{BB962C8B-B14F-4D97-AF65-F5344CB8AC3E}">
        <p14:creationId xmlns:p14="http://schemas.microsoft.com/office/powerpoint/2010/main" val="30631453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193</a:t>
            </a:fld>
            <a:endParaRPr lang="en-US" dirty="0"/>
          </a:p>
        </p:txBody>
      </p:sp>
    </p:spTree>
    <p:extLst>
      <p:ext uri="{BB962C8B-B14F-4D97-AF65-F5344CB8AC3E}">
        <p14:creationId xmlns:p14="http://schemas.microsoft.com/office/powerpoint/2010/main" val="6776774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194</a:t>
            </a:fld>
            <a:endParaRPr lang="en-US" dirty="0"/>
          </a:p>
        </p:txBody>
      </p:sp>
    </p:spTree>
    <p:extLst>
      <p:ext uri="{BB962C8B-B14F-4D97-AF65-F5344CB8AC3E}">
        <p14:creationId xmlns:p14="http://schemas.microsoft.com/office/powerpoint/2010/main" val="543239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195</a:t>
            </a:fld>
            <a:endParaRPr lang="en-US" dirty="0"/>
          </a:p>
        </p:txBody>
      </p:sp>
    </p:spTree>
    <p:extLst>
      <p:ext uri="{BB962C8B-B14F-4D97-AF65-F5344CB8AC3E}">
        <p14:creationId xmlns:p14="http://schemas.microsoft.com/office/powerpoint/2010/main" val="18508343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196</a:t>
            </a:fld>
            <a:endParaRPr lang="en-US" dirty="0"/>
          </a:p>
        </p:txBody>
      </p:sp>
    </p:spTree>
    <p:extLst>
      <p:ext uri="{BB962C8B-B14F-4D97-AF65-F5344CB8AC3E}">
        <p14:creationId xmlns:p14="http://schemas.microsoft.com/office/powerpoint/2010/main" val="29689811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197</a:t>
            </a:fld>
            <a:endParaRPr lang="en-US" dirty="0"/>
          </a:p>
        </p:txBody>
      </p:sp>
    </p:spTree>
    <p:extLst>
      <p:ext uri="{BB962C8B-B14F-4D97-AF65-F5344CB8AC3E}">
        <p14:creationId xmlns:p14="http://schemas.microsoft.com/office/powerpoint/2010/main" val="11345254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198</a:t>
            </a:fld>
            <a:endParaRPr lang="en-US" dirty="0"/>
          </a:p>
        </p:txBody>
      </p:sp>
    </p:spTree>
    <p:extLst>
      <p:ext uri="{BB962C8B-B14F-4D97-AF65-F5344CB8AC3E}">
        <p14:creationId xmlns:p14="http://schemas.microsoft.com/office/powerpoint/2010/main" val="33229205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199</a:t>
            </a:fld>
            <a:endParaRPr lang="en-US" dirty="0"/>
          </a:p>
        </p:txBody>
      </p:sp>
    </p:spTree>
    <p:extLst>
      <p:ext uri="{BB962C8B-B14F-4D97-AF65-F5344CB8AC3E}">
        <p14:creationId xmlns:p14="http://schemas.microsoft.com/office/powerpoint/2010/main" val="3253457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200</a:t>
            </a:fld>
            <a:endParaRPr lang="en-US" dirty="0"/>
          </a:p>
        </p:txBody>
      </p:sp>
    </p:spTree>
    <p:extLst>
      <p:ext uri="{BB962C8B-B14F-4D97-AF65-F5344CB8AC3E}">
        <p14:creationId xmlns:p14="http://schemas.microsoft.com/office/powerpoint/2010/main" val="18756601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FCB81C-5F6A-4BA3-91CD-42AC41AFADD3}" type="slidenum">
              <a:rPr lang="en-US" smtClean="0"/>
              <a:pPr/>
              <a:t>201</a:t>
            </a:fld>
            <a:endParaRPr lang="en-US" dirty="0"/>
          </a:p>
        </p:txBody>
      </p:sp>
    </p:spTree>
    <p:extLst>
      <p:ext uri="{BB962C8B-B14F-4D97-AF65-F5344CB8AC3E}">
        <p14:creationId xmlns:p14="http://schemas.microsoft.com/office/powerpoint/2010/main" val="251651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9/6/2022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240648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9/6/2022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170951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9/6/2022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4193049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D987F3A4-AC59-4636-A6B6-12B456B73892}" type="slidenum">
              <a:rPr lang="en-US" altLang="zh-TW"/>
              <a:pPr/>
              <a:t>‹#›</a:t>
            </a:fld>
            <a:endParaRPr lang="en-US" altLang="zh-TW"/>
          </a:p>
        </p:txBody>
      </p:sp>
    </p:spTree>
    <p:extLst>
      <p:ext uri="{BB962C8B-B14F-4D97-AF65-F5344CB8AC3E}">
        <p14:creationId xmlns:p14="http://schemas.microsoft.com/office/powerpoint/2010/main" val="3286974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9/6/2022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82780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A7B7E-9CB2-487E-A290-55AE700DB47F}" type="datetimeFigureOut">
              <a:rPr lang="en-US" smtClean="0"/>
              <a:pPr/>
              <a:t>9/6/2022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88239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4FA7B7E-9CB2-487E-A290-55AE700DB47F}" type="datetimeFigureOut">
              <a:rPr lang="en-US" smtClean="0"/>
              <a:pPr/>
              <a:t>9/6/2022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98616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4FA7B7E-9CB2-487E-A290-55AE700DB47F}" type="datetimeFigureOut">
              <a:rPr lang="en-US" smtClean="0"/>
              <a:pPr/>
              <a:t>9/6/2022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420857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4FA7B7E-9CB2-487E-A290-55AE700DB47F}" type="datetimeFigureOut">
              <a:rPr lang="en-US" smtClean="0"/>
              <a:pPr/>
              <a:t>9/6/2022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001574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A7B7E-9CB2-487E-A290-55AE700DB47F}" type="datetimeFigureOut">
              <a:rPr lang="en-US" smtClean="0"/>
              <a:pPr/>
              <a:t>9/6/2022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890714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pPr/>
              <a:t>9/6/2022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31638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pPr/>
              <a:t>9/6/2022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193036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4FA7B7E-9CB2-487E-A290-55AE700DB47F}" type="datetimeFigureOut">
              <a:rPr lang="en-US" smtClean="0"/>
              <a:pPr/>
              <a:t>9/6/2022</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1C6B7B-CBA6-4477-BB26-A9D22EC0B65A}" type="slidenum">
              <a:rPr lang="en-IN" smtClean="0"/>
              <a:pPr/>
              <a:t>‹#›</a:t>
            </a:fld>
            <a:endParaRPr lang="en-IN"/>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58506" y="0"/>
            <a:ext cx="1613486" cy="908720"/>
          </a:xfrm>
          <a:prstGeom prst="rect">
            <a:avLst/>
          </a:prstGeom>
        </p:spPr>
      </p:pic>
    </p:spTree>
    <p:extLst>
      <p:ext uri="{BB962C8B-B14F-4D97-AF65-F5344CB8AC3E}">
        <p14:creationId xmlns:p14="http://schemas.microsoft.com/office/powerpoint/2010/main" val="40616922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www.gatevidyalay.com/three-way-handshake-tcp-connection-establishment/"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gatevidyalay.com/tcp-connection-termination-tcp-protocol/"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www.gatevidyalay.com/flow-control-stop-and-wait-protocol/"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1.emf"/></Relationships>
</file>

<file path=ppt/slides/_rels/slide17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8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9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55.png"/><Relationship Id="rId10" Type="http://schemas.openxmlformats.org/officeDocument/2006/relationships/image" Target="../media/image60.emf"/><Relationship Id="rId4" Type="http://schemas.openxmlformats.org/officeDocument/2006/relationships/image" Target="../media/image54.png"/><Relationship Id="rId9" Type="http://schemas.openxmlformats.org/officeDocument/2006/relationships/image" Target="../media/image5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5.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png"/><Relationship Id="rId7" Type="http://schemas.openxmlformats.org/officeDocument/2006/relationships/image" Target="../media/image70.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3.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6DBD-68F5-4E3F-B62C-E30241BD9E8B}"/>
              </a:ext>
            </a:extLst>
          </p:cNvPr>
          <p:cNvSpPr>
            <a:spLocks noGrp="1"/>
          </p:cNvSpPr>
          <p:nvPr>
            <p:ph type="title"/>
          </p:nvPr>
        </p:nvSpPr>
        <p:spPr>
          <a:xfrm>
            <a:off x="755576" y="1124744"/>
            <a:ext cx="7886700" cy="1325563"/>
          </a:xfrm>
        </p:spPr>
        <p:txBody>
          <a:bodyPr>
            <a:normAutofit/>
          </a:bodyPr>
          <a:lstStyle/>
          <a:p>
            <a:pPr algn="ctr"/>
            <a:r>
              <a:rPr lang="en-US" sz="80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 I</a:t>
            </a:r>
            <a:endParaRPr lang="en-IN" sz="80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5F8B66B-84D9-4B80-95F5-1745E2813153}"/>
              </a:ext>
            </a:extLst>
          </p:cNvPr>
          <p:cNvSpPr txBox="1">
            <a:spLocks/>
          </p:cNvSpPr>
          <p:nvPr/>
        </p:nvSpPr>
        <p:spPr>
          <a:xfrm>
            <a:off x="755576" y="2924944"/>
            <a:ext cx="7886700" cy="33123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8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18CSC302J - COMPUTER NETWORKS</a:t>
            </a:r>
            <a:endParaRPr lang="en-IN" sz="8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01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E3B95F-DDAB-4ACA-9E4E-29C449286F7F}" type="slidenum">
              <a:rPr lang="en-US" altLang="zh-TW" b="0"/>
              <a:pPr/>
              <a:t>10</a:t>
            </a:fld>
            <a:endParaRPr lang="en-US" altLang="zh-TW" b="0"/>
          </a:p>
        </p:txBody>
      </p:sp>
      <p:sp>
        <p:nvSpPr>
          <p:cNvPr id="163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charset="-120"/>
            </a:endParaRPr>
          </a:p>
        </p:txBody>
      </p:sp>
      <p:sp>
        <p:nvSpPr>
          <p:cNvPr id="3" name="Rectangle 2"/>
          <p:cNvSpPr/>
          <p:nvPr/>
        </p:nvSpPr>
        <p:spPr>
          <a:xfrm>
            <a:off x="251520" y="77192"/>
            <a:ext cx="6696744"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Header Format</a:t>
            </a:r>
          </a:p>
        </p:txBody>
      </p:sp>
      <p:sp>
        <p:nvSpPr>
          <p:cNvPr id="2" name="Rectangle 1"/>
          <p:cNvSpPr/>
          <p:nvPr/>
        </p:nvSpPr>
        <p:spPr>
          <a:xfrm>
            <a:off x="259452" y="908720"/>
            <a:ext cx="8777044" cy="6001643"/>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Total length:</a:t>
            </a:r>
            <a:r>
              <a:rPr lang="en-US" sz="2400" dirty="0">
                <a:latin typeface="Times New Roman" panose="02020603050405020304" pitchFamily="18" charset="0"/>
                <a:cs typeface="Times New Roman" panose="02020603050405020304" pitchFamily="18" charset="0"/>
              </a:rPr>
              <a:t> This is a 16-bit field that defines the total length (header plus data) of the IP datagram in bytes.</a:t>
            </a:r>
          </a:p>
          <a:p>
            <a:pPr algn="just"/>
            <a:r>
              <a:rPr lang="en-US" sz="2400" dirty="0">
                <a:latin typeface="Times New Roman" panose="02020603050405020304" pitchFamily="18" charset="0"/>
                <a:cs typeface="Times New Roman" panose="02020603050405020304" pitchFamily="18" charset="0"/>
              </a:rPr>
              <a:t>Length of data = total length − header length</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Identification:</a:t>
            </a:r>
            <a:r>
              <a:rPr lang="en-US" sz="2400" dirty="0">
                <a:latin typeface="Times New Roman" panose="02020603050405020304" pitchFamily="18" charset="0"/>
                <a:cs typeface="Times New Roman" panose="02020603050405020304" pitchFamily="18" charset="0"/>
              </a:rPr>
              <a:t> This field is used in fragmentation.</a:t>
            </a:r>
          </a:p>
          <a:p>
            <a:pPr algn="just"/>
            <a:r>
              <a:rPr lang="en-US" sz="2400" b="1" dirty="0">
                <a:latin typeface="Times New Roman" panose="02020603050405020304" pitchFamily="18" charset="0"/>
                <a:cs typeface="Times New Roman" panose="02020603050405020304" pitchFamily="18" charset="0"/>
              </a:rPr>
              <a:t>Flags:</a:t>
            </a:r>
            <a:r>
              <a:rPr lang="en-US" sz="2400" dirty="0">
                <a:latin typeface="Times New Roman" panose="02020603050405020304" pitchFamily="18" charset="0"/>
                <a:cs typeface="Times New Roman" panose="02020603050405020304" pitchFamily="18" charset="0"/>
              </a:rPr>
              <a:t> This field is used in fragmentation.</a:t>
            </a:r>
          </a:p>
          <a:p>
            <a:pPr algn="just"/>
            <a:r>
              <a:rPr lang="en-US" sz="2400" b="1" dirty="0">
                <a:latin typeface="Times New Roman" panose="02020603050405020304" pitchFamily="18" charset="0"/>
                <a:cs typeface="Times New Roman" panose="02020603050405020304" pitchFamily="18" charset="0"/>
              </a:rPr>
              <a:t>Fragmentation offset:</a:t>
            </a:r>
            <a:r>
              <a:rPr lang="en-US" sz="2400" dirty="0">
                <a:latin typeface="Times New Roman" panose="02020603050405020304" pitchFamily="18" charset="0"/>
                <a:cs typeface="Times New Roman" panose="02020603050405020304" pitchFamily="18" charset="0"/>
              </a:rPr>
              <a:t> This field is used in fragmentation.</a:t>
            </a:r>
          </a:p>
          <a:p>
            <a:pPr algn="just"/>
            <a:r>
              <a:rPr lang="en-US" sz="2400" b="1" dirty="0">
                <a:latin typeface="Times New Roman" panose="02020603050405020304" pitchFamily="18" charset="0"/>
                <a:cs typeface="Times New Roman" panose="02020603050405020304" pitchFamily="18" charset="0"/>
              </a:rPr>
              <a:t>Time to live:</a:t>
            </a:r>
            <a:r>
              <a:rPr lang="en-US" sz="2400" dirty="0">
                <a:latin typeface="Times New Roman" panose="02020603050405020304" pitchFamily="18" charset="0"/>
                <a:cs typeface="Times New Roman" panose="02020603050405020304" pitchFamily="18" charset="0"/>
              </a:rPr>
              <a:t> A datagram has a limited lifetime in its travel through an internet. This field was originally designed to hold a timestamp, which was decremented by each visited router. The datagram was discarded when the value became zero.</a:t>
            </a:r>
          </a:p>
          <a:p>
            <a:pPr algn="just"/>
            <a:endParaRPr lang="en-US" sz="2400" dirty="0">
              <a:latin typeface="Times New Roman" panose="02020603050405020304" pitchFamily="18" charset="0"/>
              <a:cs typeface="Times New Roman" panose="02020603050405020304" pitchFamily="18" charset="0"/>
            </a:endParaRPr>
          </a:p>
        </p:txBody>
      </p:sp>
      <p:sp>
        <p:nvSpPr>
          <p:cNvPr id="7" name="Text Box 2"/>
          <p:cNvSpPr txBox="1">
            <a:spLocks noChangeArrowheads="1"/>
          </p:cNvSpPr>
          <p:nvPr/>
        </p:nvSpPr>
        <p:spPr bwMode="auto">
          <a:xfrm>
            <a:off x="445223" y="2091148"/>
            <a:ext cx="7315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1.4    Encapsulation of a small datagram in an Ethernet frame</a:t>
            </a:r>
          </a:p>
        </p:txBody>
      </p:sp>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30" y="2704613"/>
            <a:ext cx="8447087"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219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Diagnosing some network problems</a:t>
            </a:r>
          </a:p>
          <a:p>
            <a:pPr algn="just"/>
            <a:r>
              <a:rPr lang="en-US" sz="2800" dirty="0">
                <a:solidFill>
                  <a:srgbClr val="0000FF"/>
                </a:solidFill>
                <a:latin typeface="Times New Roman" panose="02020603050405020304" pitchFamily="18" charset="0"/>
                <a:cs typeface="Times New Roman" panose="02020603050405020304" pitchFamily="18" charset="0"/>
              </a:rPr>
              <a:t>4 different pairs of messages</a:t>
            </a:r>
          </a:p>
        </p:txBody>
      </p:sp>
      <p:pic>
        <p:nvPicPr>
          <p:cNvPr id="2" name="Picture 1"/>
          <p:cNvPicPr>
            <a:picLocks noChangeAspect="1"/>
          </p:cNvPicPr>
          <p:nvPr/>
        </p:nvPicPr>
        <p:blipFill>
          <a:blip r:embed="rId2"/>
          <a:stretch>
            <a:fillRect/>
          </a:stretch>
        </p:blipFill>
        <p:spPr>
          <a:xfrm>
            <a:off x="14186" y="2743200"/>
            <a:ext cx="8596414" cy="2509838"/>
          </a:xfrm>
          <a:prstGeom prst="rect">
            <a:avLst/>
          </a:prstGeom>
        </p:spPr>
      </p:pic>
    </p:spTree>
    <p:extLst>
      <p:ext uri="{BB962C8B-B14F-4D97-AF65-F5344CB8AC3E}">
        <p14:creationId xmlns:p14="http://schemas.microsoft.com/office/powerpoint/2010/main" val="12423154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Echo Request and Reply messages</a:t>
            </a:r>
          </a:p>
          <a:p>
            <a:pPr algn="just"/>
            <a:r>
              <a:rPr lang="en-US" sz="2800" dirty="0">
                <a:solidFill>
                  <a:srgbClr val="0000FF"/>
                </a:solidFill>
                <a:latin typeface="Times New Roman" panose="02020603050405020304" pitchFamily="18" charset="0"/>
                <a:cs typeface="Times New Roman" panose="02020603050405020304" pitchFamily="18" charset="0"/>
              </a:rPr>
              <a:t>designed for diagnostic purpose</a:t>
            </a:r>
          </a:p>
          <a:p>
            <a:pPr algn="just"/>
            <a:r>
              <a:rPr lang="en-US" sz="2800" dirty="0">
                <a:solidFill>
                  <a:srgbClr val="0000FF"/>
                </a:solidFill>
                <a:latin typeface="Times New Roman" panose="02020603050405020304" pitchFamily="18" charset="0"/>
                <a:cs typeface="Times New Roman" panose="02020603050405020304" pitchFamily="18" charset="0"/>
              </a:rPr>
              <a:t>the combination of echo-request and echo-reply messages determines whether 2 systems (hosts or routers) can communicate with each other</a:t>
            </a:r>
          </a:p>
          <a:p>
            <a:pPr algn="just"/>
            <a:r>
              <a:rPr lang="en-US" sz="2800" dirty="0">
                <a:solidFill>
                  <a:srgbClr val="0000FF"/>
                </a:solidFill>
                <a:latin typeface="Times New Roman" panose="02020603050405020304" pitchFamily="18" charset="0"/>
                <a:cs typeface="Times New Roman" panose="02020603050405020304" pitchFamily="18" charset="0"/>
              </a:rPr>
              <a:t>An echo-request message can be sent by a host or router. An echo-reply message is sent by the host or router which receives an echo-request message</a:t>
            </a:r>
          </a:p>
          <a:p>
            <a:pPr algn="just"/>
            <a:r>
              <a:rPr lang="en-US" sz="2800" dirty="0">
                <a:solidFill>
                  <a:srgbClr val="0000FF"/>
                </a:solidFill>
                <a:latin typeface="Times New Roman" panose="02020603050405020304" pitchFamily="18" charset="0"/>
                <a:cs typeface="Times New Roman" panose="02020603050405020304" pitchFamily="18" charset="0"/>
              </a:rPr>
              <a:t>Echo-request and echo-reply message can be used by network managers to check the operation of the IP protocol</a:t>
            </a:r>
          </a:p>
        </p:txBody>
      </p:sp>
    </p:spTree>
    <p:extLst>
      <p:ext uri="{BB962C8B-B14F-4D97-AF65-F5344CB8AC3E}">
        <p14:creationId xmlns:p14="http://schemas.microsoft.com/office/powerpoint/2010/main" val="2123639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Echo-request and echo-reply messages can test the reachability of a host. This is usually done by invoking the ping command</a:t>
            </a:r>
          </a:p>
          <a:p>
            <a:pPr algn="just"/>
            <a:r>
              <a:rPr lang="en-US" sz="2800" dirty="0">
                <a:solidFill>
                  <a:srgbClr val="0000FF"/>
                </a:solidFill>
                <a:latin typeface="Times New Roman" panose="02020603050405020304" pitchFamily="18" charset="0"/>
                <a:cs typeface="Times New Roman" panose="02020603050405020304" pitchFamily="18" charset="0"/>
              </a:rPr>
              <a:t>Identifier and sequence number fields are not formally defined by the protocol and can be used by the sender</a:t>
            </a:r>
          </a:p>
          <a:p>
            <a:pPr algn="just"/>
            <a:r>
              <a:rPr lang="en-US" sz="2800" dirty="0">
                <a:solidFill>
                  <a:srgbClr val="0000FF"/>
                </a:solidFill>
                <a:latin typeface="Times New Roman" panose="02020603050405020304" pitchFamily="18" charset="0"/>
                <a:cs typeface="Times New Roman" panose="02020603050405020304" pitchFamily="18" charset="0"/>
              </a:rPr>
              <a:t>Echo-request and echo-reply message</a:t>
            </a:r>
          </a:p>
        </p:txBody>
      </p:sp>
      <p:pic>
        <p:nvPicPr>
          <p:cNvPr id="6" name="Content Placeholder 1"/>
          <p:cNvPicPr>
            <a:picLocks noChangeAspect="1"/>
          </p:cNvPicPr>
          <p:nvPr/>
        </p:nvPicPr>
        <p:blipFill>
          <a:blip r:embed="rId2"/>
          <a:stretch>
            <a:fillRect/>
          </a:stretch>
        </p:blipFill>
        <p:spPr>
          <a:xfrm>
            <a:off x="457200" y="3886200"/>
            <a:ext cx="8229600" cy="2405848"/>
          </a:xfrm>
          <a:prstGeom prst="rect">
            <a:avLst/>
          </a:prstGeom>
        </p:spPr>
      </p:pic>
    </p:spTree>
    <p:extLst>
      <p:ext uri="{BB962C8B-B14F-4D97-AF65-F5344CB8AC3E}">
        <p14:creationId xmlns:p14="http://schemas.microsoft.com/office/powerpoint/2010/main" val="625699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The identifier field The sequence number field</a:t>
            </a:r>
          </a:p>
          <a:p>
            <a:pPr lvl="1" algn="just"/>
            <a:r>
              <a:rPr lang="en-US" sz="2400" dirty="0">
                <a:solidFill>
                  <a:srgbClr val="0000FF"/>
                </a:solidFill>
                <a:latin typeface="Times New Roman" panose="02020603050405020304" pitchFamily="18" charset="0"/>
                <a:cs typeface="Times New Roman" panose="02020603050405020304" pitchFamily="18" charset="0"/>
              </a:rPr>
              <a:t>defines a group of problems</a:t>
            </a:r>
          </a:p>
          <a:p>
            <a:pPr lvl="1" algn="just"/>
            <a:r>
              <a:rPr lang="en-US" sz="2400" dirty="0">
                <a:solidFill>
                  <a:srgbClr val="0000FF"/>
                </a:solidFill>
                <a:latin typeface="Times New Roman" panose="02020603050405020304" pitchFamily="18" charset="0"/>
                <a:cs typeface="Times New Roman" panose="02020603050405020304" pitchFamily="18" charset="0"/>
              </a:rPr>
              <a:t>ex) process ID that originated the request</a:t>
            </a:r>
          </a:p>
          <a:p>
            <a:pPr algn="just"/>
            <a:r>
              <a:rPr lang="en-US" sz="2800" dirty="0">
                <a:solidFill>
                  <a:srgbClr val="0000FF"/>
                </a:solidFill>
                <a:latin typeface="Times New Roman" panose="02020603050405020304" pitchFamily="18" charset="0"/>
                <a:cs typeface="Times New Roman" panose="02020603050405020304" pitchFamily="18" charset="0"/>
              </a:rPr>
              <a:t>The sequence number field</a:t>
            </a:r>
          </a:p>
          <a:p>
            <a:pPr lvl="1" algn="just"/>
            <a:r>
              <a:rPr lang="en-US" sz="2400" dirty="0">
                <a:solidFill>
                  <a:srgbClr val="0000FF"/>
                </a:solidFill>
                <a:latin typeface="Times New Roman" panose="02020603050405020304" pitchFamily="18" charset="0"/>
                <a:cs typeface="Times New Roman" panose="02020603050405020304" pitchFamily="18" charset="0"/>
              </a:rPr>
              <a:t>keeps track of the particular echo request messages sent</a:t>
            </a:r>
          </a:p>
          <a:p>
            <a:pPr algn="just"/>
            <a:r>
              <a:rPr lang="en-US" sz="2800" dirty="0">
                <a:solidFill>
                  <a:srgbClr val="0000FF"/>
                </a:solidFill>
                <a:latin typeface="Times New Roman" panose="02020603050405020304" pitchFamily="18" charset="0"/>
                <a:cs typeface="Times New Roman" panose="02020603050405020304" pitchFamily="18" charset="0"/>
              </a:rPr>
              <a:t>At the user level</a:t>
            </a:r>
          </a:p>
          <a:p>
            <a:pPr lvl="1" algn="just"/>
            <a:r>
              <a:rPr lang="en-US" sz="2400" dirty="0">
                <a:solidFill>
                  <a:srgbClr val="0000FF"/>
                </a:solidFill>
                <a:latin typeface="Times New Roman" panose="02020603050405020304" pitchFamily="18" charset="0"/>
                <a:cs typeface="Times New Roman" panose="02020603050405020304" pitchFamily="18" charset="0"/>
              </a:rPr>
              <a:t>Invoking the packet Internet groper (ping) command</a:t>
            </a:r>
          </a:p>
          <a:p>
            <a:pPr algn="just"/>
            <a:endParaRPr lang="en-US" sz="2800" dirty="0">
              <a:solidFill>
                <a:srgbClr val="0000FF"/>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447800" y="4191000"/>
            <a:ext cx="5715000" cy="2209800"/>
          </a:xfrm>
          <a:prstGeom prst="rect">
            <a:avLst/>
          </a:prstGeom>
        </p:spPr>
      </p:pic>
    </p:spTree>
    <p:extLst>
      <p:ext uri="{BB962C8B-B14F-4D97-AF65-F5344CB8AC3E}">
        <p14:creationId xmlns:p14="http://schemas.microsoft.com/office/powerpoint/2010/main" val="33426470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Timestamp Request and Reply</a:t>
            </a:r>
          </a:p>
          <a:p>
            <a:pPr algn="just"/>
            <a:r>
              <a:rPr lang="en-US" sz="2800" dirty="0">
                <a:solidFill>
                  <a:srgbClr val="0000FF"/>
                </a:solidFill>
                <a:latin typeface="Times New Roman" panose="02020603050405020304" pitchFamily="18" charset="0"/>
                <a:cs typeface="Times New Roman" panose="02020603050405020304" pitchFamily="18" charset="0"/>
              </a:rPr>
              <a:t>2 machines (routers or hosts) can use the timestamp-request and timestamp-reply messages to determine the round-trip time needed for an IP datagram to travel between them</a:t>
            </a:r>
          </a:p>
          <a:p>
            <a:pPr algn="just"/>
            <a:r>
              <a:rPr lang="en-US" sz="2800" dirty="0">
                <a:solidFill>
                  <a:srgbClr val="0000FF"/>
                </a:solidFill>
                <a:latin typeface="Times New Roman" panose="02020603050405020304" pitchFamily="18" charset="0"/>
                <a:cs typeface="Times New Roman" panose="02020603050405020304" pitchFamily="18" charset="0"/>
              </a:rPr>
              <a:t>can used to synchronize the clocks in two machines</a:t>
            </a:r>
          </a:p>
          <a:p>
            <a:pPr algn="just"/>
            <a:r>
              <a:rPr lang="en-US" sz="2800" dirty="0">
                <a:solidFill>
                  <a:srgbClr val="0000FF"/>
                </a:solidFill>
                <a:latin typeface="Times New Roman" panose="02020603050405020304" pitchFamily="18" charset="0"/>
                <a:cs typeface="Times New Roman" panose="02020603050405020304" pitchFamily="18" charset="0"/>
              </a:rPr>
              <a:t>Three timestamp fields are each 32 bits long</a:t>
            </a:r>
          </a:p>
          <a:p>
            <a:pPr lvl="1" algn="just"/>
            <a:r>
              <a:rPr lang="en-US" sz="2400" dirty="0">
                <a:solidFill>
                  <a:srgbClr val="0000FF"/>
                </a:solidFill>
                <a:latin typeface="Times New Roman" panose="02020603050405020304" pitchFamily="18" charset="0"/>
                <a:cs typeface="Times New Roman" panose="02020603050405020304" pitchFamily="18" charset="0"/>
              </a:rPr>
              <a:t>holding a number representing time measured in milliseconds from midnight in Universal Time</a:t>
            </a:r>
          </a:p>
          <a:p>
            <a:pPr lvl="1" algn="just"/>
            <a:r>
              <a:rPr lang="en-US" sz="2400" dirty="0">
                <a:solidFill>
                  <a:srgbClr val="0000FF"/>
                </a:solidFill>
                <a:latin typeface="Times New Roman" panose="02020603050405020304" pitchFamily="18" charset="0"/>
                <a:cs typeface="Times New Roman" panose="02020603050405020304" pitchFamily="18" charset="0"/>
              </a:rPr>
              <a:t>Cannot exceed 86,400,000 = 24 x 60 x 60 x 1,000</a:t>
            </a:r>
          </a:p>
        </p:txBody>
      </p:sp>
    </p:spTree>
    <p:extLst>
      <p:ext uri="{BB962C8B-B14F-4D97-AF65-F5344CB8AC3E}">
        <p14:creationId xmlns:p14="http://schemas.microsoft.com/office/powerpoint/2010/main" val="471892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400" b="1" dirty="0">
                <a:solidFill>
                  <a:srgbClr val="00B050"/>
                </a:solidFill>
                <a:latin typeface="Times New Roman" panose="02020603050405020304" pitchFamily="18" charset="0"/>
                <a:cs typeface="Times New Roman" panose="02020603050405020304" pitchFamily="18" charset="0"/>
              </a:rPr>
              <a:t>Timestamp-request and reply message format</a:t>
            </a: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rgbClr val="00B050"/>
              </a:solidFill>
              <a:latin typeface="Times New Roman" panose="02020603050405020304" pitchFamily="18" charset="0"/>
              <a:cs typeface="Times New Roman" panose="02020603050405020304" pitchFamily="18" charset="0"/>
            </a:endParaRPr>
          </a:p>
          <a:p>
            <a:pPr algn="just"/>
            <a:r>
              <a:rPr lang="en-US" sz="2400" dirty="0">
                <a:solidFill>
                  <a:srgbClr val="0000FF"/>
                </a:solidFill>
                <a:latin typeface="Times New Roman" panose="02020603050405020304" pitchFamily="18" charset="0"/>
                <a:cs typeface="Times New Roman" panose="02020603050405020304" pitchFamily="18" charset="0"/>
              </a:rPr>
              <a:t>original timestamp field : clock at departure time</a:t>
            </a:r>
          </a:p>
          <a:p>
            <a:pPr algn="just"/>
            <a:r>
              <a:rPr lang="en-US" sz="2400" dirty="0">
                <a:solidFill>
                  <a:srgbClr val="0000FF"/>
                </a:solidFill>
                <a:latin typeface="Times New Roman" panose="02020603050405020304" pitchFamily="18" charset="0"/>
                <a:cs typeface="Times New Roman" panose="02020603050405020304" pitchFamily="18" charset="0"/>
              </a:rPr>
              <a:t>receive timestamp field : at the time the request was received</a:t>
            </a:r>
          </a:p>
          <a:p>
            <a:pPr algn="just"/>
            <a:r>
              <a:rPr lang="en-US" sz="2400" dirty="0">
                <a:solidFill>
                  <a:srgbClr val="0000FF"/>
                </a:solidFill>
                <a:latin typeface="Times New Roman" panose="02020603050405020304" pitchFamily="18" charset="0"/>
                <a:cs typeface="Times New Roman" panose="02020603050405020304" pitchFamily="18" charset="0"/>
              </a:rPr>
              <a:t>transmit timestamp field : at the time the reply message departs</a:t>
            </a:r>
          </a:p>
        </p:txBody>
      </p:sp>
      <p:pic>
        <p:nvPicPr>
          <p:cNvPr id="6" name="Picture 5"/>
          <p:cNvPicPr>
            <a:picLocks noChangeAspect="1"/>
          </p:cNvPicPr>
          <p:nvPr/>
        </p:nvPicPr>
        <p:blipFill>
          <a:blip r:embed="rId2"/>
          <a:stretch>
            <a:fillRect/>
          </a:stretch>
        </p:blipFill>
        <p:spPr>
          <a:xfrm>
            <a:off x="533400" y="1120140"/>
            <a:ext cx="8437245" cy="3333120"/>
          </a:xfrm>
          <a:prstGeom prst="rect">
            <a:avLst/>
          </a:prstGeom>
        </p:spPr>
      </p:pic>
    </p:spTree>
    <p:extLst>
      <p:ext uri="{BB962C8B-B14F-4D97-AF65-F5344CB8AC3E}">
        <p14:creationId xmlns:p14="http://schemas.microsoft.com/office/powerpoint/2010/main" val="6148751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The formulas for computing the one-way or round-trip time required for a datagram to go from a source to a destination and then back again.</a:t>
            </a:r>
          </a:p>
          <a:p>
            <a:pPr lvl="1" indent="-342900" algn="just">
              <a:buFont typeface="Wingdings" panose="05000000000000000000" pitchFamily="2" charset="2"/>
              <a:buChar char="§"/>
            </a:pPr>
            <a:r>
              <a:rPr lang="en-US" dirty="0">
                <a:solidFill>
                  <a:srgbClr val="0000FF"/>
                </a:solidFill>
                <a:latin typeface="Times New Roman" panose="02020603050405020304" pitchFamily="18" charset="0"/>
                <a:cs typeface="Times New Roman" panose="02020603050405020304" pitchFamily="18" charset="0"/>
              </a:rPr>
              <a:t>Sending time = value of receive timestamp – value of original time stamp</a:t>
            </a:r>
          </a:p>
          <a:p>
            <a:pPr lvl="1" indent="-342900" algn="just">
              <a:buFont typeface="Wingdings" panose="05000000000000000000" pitchFamily="2" charset="2"/>
              <a:buChar char="§"/>
            </a:pPr>
            <a:r>
              <a:rPr lang="en-US" dirty="0">
                <a:solidFill>
                  <a:srgbClr val="0000FF"/>
                </a:solidFill>
                <a:latin typeface="Times New Roman" panose="02020603050405020304" pitchFamily="18" charset="0"/>
                <a:cs typeface="Times New Roman" panose="02020603050405020304" pitchFamily="18" charset="0"/>
              </a:rPr>
              <a:t>Receiving time = time the packet returned – value of transmit timestamp</a:t>
            </a:r>
          </a:p>
          <a:p>
            <a:pPr lvl="1" indent="-342900" algn="just">
              <a:buFont typeface="Wingdings" panose="05000000000000000000" pitchFamily="2" charset="2"/>
              <a:buChar char="§"/>
            </a:pPr>
            <a:r>
              <a:rPr lang="en-US" dirty="0">
                <a:solidFill>
                  <a:srgbClr val="0000FF"/>
                </a:solidFill>
                <a:latin typeface="Times New Roman" panose="02020603050405020304" pitchFamily="18" charset="0"/>
                <a:cs typeface="Times New Roman" panose="02020603050405020304" pitchFamily="18" charset="0"/>
              </a:rPr>
              <a:t>Round-trip time = sending time + receiving time</a:t>
            </a:r>
          </a:p>
        </p:txBody>
      </p:sp>
    </p:spTree>
    <p:extLst>
      <p:ext uri="{BB962C8B-B14F-4D97-AF65-F5344CB8AC3E}">
        <p14:creationId xmlns:p14="http://schemas.microsoft.com/office/powerpoint/2010/main" val="20626253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Timestamp-request and timestamp reply message can be used to measure the round-trip time between a source and a destination machine even if their clocks are not synchronized</a:t>
            </a:r>
          </a:p>
          <a:p>
            <a:pPr marL="0" indent="0" algn="just">
              <a:buNone/>
            </a:pPr>
            <a:r>
              <a:rPr lang="en-US" sz="2800" dirty="0">
                <a:solidFill>
                  <a:srgbClr val="FF0000"/>
                </a:solidFill>
                <a:latin typeface="Times New Roman" panose="02020603050405020304" pitchFamily="18" charset="0"/>
                <a:cs typeface="Times New Roman" panose="02020603050405020304" pitchFamily="18" charset="0"/>
              </a:rPr>
              <a:t>Example</a:t>
            </a: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Value of original timestamp : 46</a:t>
            </a: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Value of receive timestamp : 59</a:t>
            </a: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Value of transmit timestamp : 60</a:t>
            </a: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Time the packet arrived : 67</a:t>
            </a: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Sending time = 13 </a:t>
            </a:r>
            <a:r>
              <a:rPr lang="en-US" sz="2400" dirty="0" err="1">
                <a:solidFill>
                  <a:srgbClr val="0000FF"/>
                </a:solidFill>
                <a:latin typeface="Times New Roman" panose="02020603050405020304" pitchFamily="18" charset="0"/>
                <a:cs typeface="Times New Roman" panose="02020603050405020304" pitchFamily="18" charset="0"/>
              </a:rPr>
              <a:t>ms</a:t>
            </a:r>
            <a:endParaRPr lang="en-US" sz="2400" dirty="0">
              <a:solidFill>
                <a:srgbClr val="0000FF"/>
              </a:solidFill>
              <a:latin typeface="Times New Roman" panose="02020603050405020304" pitchFamily="18" charset="0"/>
              <a:cs typeface="Times New Roman" panose="02020603050405020304" pitchFamily="18" charset="0"/>
            </a:endParaRP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Receiving time = 7 </a:t>
            </a:r>
            <a:r>
              <a:rPr lang="en-US" sz="2400" dirty="0" err="1">
                <a:solidFill>
                  <a:srgbClr val="0000FF"/>
                </a:solidFill>
                <a:latin typeface="Times New Roman" panose="02020603050405020304" pitchFamily="18" charset="0"/>
                <a:cs typeface="Times New Roman" panose="02020603050405020304" pitchFamily="18" charset="0"/>
              </a:rPr>
              <a:t>ms</a:t>
            </a:r>
            <a:endParaRPr lang="en-US" sz="2400" dirty="0">
              <a:solidFill>
                <a:srgbClr val="0000FF"/>
              </a:solidFill>
              <a:latin typeface="Times New Roman" panose="02020603050405020304" pitchFamily="18" charset="0"/>
              <a:cs typeface="Times New Roman" panose="02020603050405020304" pitchFamily="18" charset="0"/>
            </a:endParaRPr>
          </a:p>
          <a:p>
            <a:pPr marL="400050" lvl="1" indent="0" algn="just">
              <a:buNone/>
            </a:pPr>
            <a:r>
              <a:rPr lang="en-US" sz="2400" dirty="0">
                <a:solidFill>
                  <a:srgbClr val="0000FF"/>
                </a:solidFill>
                <a:latin typeface="Times New Roman" panose="02020603050405020304" pitchFamily="18" charset="0"/>
                <a:cs typeface="Times New Roman" panose="02020603050405020304" pitchFamily="18" charset="0"/>
              </a:rPr>
              <a:t>Round-trip time = 20 </a:t>
            </a:r>
            <a:r>
              <a:rPr lang="en-US" sz="2400" dirty="0" err="1">
                <a:solidFill>
                  <a:srgbClr val="0000FF"/>
                </a:solidFill>
                <a:latin typeface="Times New Roman" panose="02020603050405020304" pitchFamily="18" charset="0"/>
                <a:cs typeface="Times New Roman" panose="02020603050405020304" pitchFamily="18" charset="0"/>
              </a:rPr>
              <a:t>ms</a:t>
            </a:r>
            <a:endParaRPr lang="en-US" sz="24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101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400" dirty="0">
                <a:solidFill>
                  <a:srgbClr val="0000FF"/>
                </a:solidFill>
                <a:latin typeface="Times New Roman" panose="02020603050405020304" pitchFamily="18" charset="0"/>
                <a:cs typeface="Times New Roman" panose="02020603050405020304" pitchFamily="18" charset="0"/>
              </a:rPr>
              <a:t>Synchronizing clocks between two machines</a:t>
            </a:r>
          </a:p>
          <a:p>
            <a:pPr marL="0" indent="0" algn="just">
              <a:buNone/>
            </a:pPr>
            <a:r>
              <a:rPr lang="en-US" sz="2400" dirty="0">
                <a:solidFill>
                  <a:srgbClr val="0000FF"/>
                </a:solidFill>
                <a:latin typeface="Times New Roman" panose="02020603050405020304" pitchFamily="18" charset="0"/>
                <a:cs typeface="Times New Roman" panose="02020603050405020304" pitchFamily="18" charset="0"/>
              </a:rPr>
              <a:t>Time difference = receive timestamp – (original timestamp field + </a:t>
            </a:r>
            <a:r>
              <a:rPr lang="en-US" sz="2400" dirty="0" err="1">
                <a:solidFill>
                  <a:srgbClr val="0000FF"/>
                </a:solidFill>
                <a:latin typeface="Times New Roman" panose="02020603050405020304" pitchFamily="18" charset="0"/>
                <a:cs typeface="Times New Roman" panose="02020603050405020304" pitchFamily="18" charset="0"/>
              </a:rPr>
              <a:t>oneway</a:t>
            </a:r>
            <a:r>
              <a:rPr lang="en-US" sz="2400" dirty="0">
                <a:solidFill>
                  <a:srgbClr val="0000FF"/>
                </a:solidFill>
                <a:latin typeface="Times New Roman" panose="02020603050405020304" pitchFamily="18" charset="0"/>
                <a:cs typeface="Times New Roman" panose="02020603050405020304" pitchFamily="18" charset="0"/>
              </a:rPr>
              <a:t> time duration)</a:t>
            </a:r>
          </a:p>
          <a:p>
            <a:pPr marL="400050" lvl="1" indent="0" algn="just">
              <a:buNone/>
            </a:pPr>
            <a:r>
              <a:rPr lang="en-US" sz="2000" dirty="0">
                <a:solidFill>
                  <a:srgbClr val="0000FF"/>
                </a:solidFill>
                <a:latin typeface="Times New Roman" panose="02020603050405020304" pitchFamily="18" charset="0"/>
                <a:cs typeface="Times New Roman" panose="02020603050405020304" pitchFamily="18" charset="0"/>
              </a:rPr>
              <a:t>In previous example,</a:t>
            </a:r>
          </a:p>
          <a:p>
            <a:pPr marL="400050" lvl="1" indent="0" algn="just">
              <a:buNone/>
            </a:pPr>
            <a:r>
              <a:rPr lang="en-US" sz="2000" dirty="0">
                <a:solidFill>
                  <a:srgbClr val="0000FF"/>
                </a:solidFill>
                <a:latin typeface="Times New Roman" panose="02020603050405020304" pitchFamily="18" charset="0"/>
                <a:cs typeface="Times New Roman" panose="02020603050405020304" pitchFamily="18" charset="0"/>
              </a:rPr>
              <a:t>Time difference = 59 – (46+10 ) = 3</a:t>
            </a:r>
          </a:p>
        </p:txBody>
      </p:sp>
      <p:pic>
        <p:nvPicPr>
          <p:cNvPr id="2" name="Picture 1"/>
          <p:cNvPicPr>
            <a:picLocks noChangeAspect="1"/>
          </p:cNvPicPr>
          <p:nvPr/>
        </p:nvPicPr>
        <p:blipFill>
          <a:blip r:embed="rId2"/>
          <a:stretch>
            <a:fillRect/>
          </a:stretch>
        </p:blipFill>
        <p:spPr>
          <a:xfrm>
            <a:off x="816292" y="3276600"/>
            <a:ext cx="7724775" cy="1933575"/>
          </a:xfrm>
          <a:prstGeom prst="rect">
            <a:avLst/>
          </a:prstGeom>
        </p:spPr>
      </p:pic>
    </p:spTree>
    <p:extLst>
      <p:ext uri="{BB962C8B-B14F-4D97-AF65-F5344CB8AC3E}">
        <p14:creationId xmlns:p14="http://schemas.microsoft.com/office/powerpoint/2010/main" val="3108268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400" b="1" dirty="0">
                <a:solidFill>
                  <a:srgbClr val="00B050"/>
                </a:solidFill>
                <a:latin typeface="Times New Roman" panose="02020603050405020304" pitchFamily="18" charset="0"/>
                <a:cs typeface="Times New Roman" panose="02020603050405020304" pitchFamily="18" charset="0"/>
              </a:rPr>
              <a:t>Address Mask Request and Reply</a:t>
            </a:r>
          </a:p>
          <a:p>
            <a:pPr algn="just"/>
            <a:r>
              <a:rPr lang="en-US" sz="2400" dirty="0">
                <a:solidFill>
                  <a:srgbClr val="0000FF"/>
                </a:solidFill>
                <a:latin typeface="Times New Roman" panose="02020603050405020304" pitchFamily="18" charset="0"/>
                <a:cs typeface="Times New Roman" panose="02020603050405020304" pitchFamily="18" charset="0"/>
              </a:rPr>
              <a:t>for differentiating among network address, subnetwork address and host ID</a:t>
            </a:r>
          </a:p>
          <a:p>
            <a:pPr algn="just"/>
            <a:r>
              <a:rPr lang="en-US" sz="2400" dirty="0">
                <a:solidFill>
                  <a:srgbClr val="0000FF"/>
                </a:solidFill>
                <a:latin typeface="Times New Roman" panose="02020603050405020304" pitchFamily="18" charset="0"/>
                <a:cs typeface="Times New Roman" panose="02020603050405020304" pitchFamily="18" charset="0"/>
              </a:rPr>
              <a:t>example, a host may know its 32-bit IP address as</a:t>
            </a:r>
          </a:p>
          <a:p>
            <a:pPr algn="just"/>
            <a:endParaRPr lang="en-US" sz="2400" dirty="0">
              <a:solidFill>
                <a:srgbClr val="0000FF"/>
              </a:solidFill>
              <a:latin typeface="Times New Roman" panose="02020603050405020304" pitchFamily="18" charset="0"/>
              <a:cs typeface="Times New Roman" panose="02020603050405020304" pitchFamily="18" charset="0"/>
            </a:endParaRPr>
          </a:p>
          <a:p>
            <a:pPr algn="just"/>
            <a:r>
              <a:rPr lang="en-US" sz="2400" dirty="0">
                <a:solidFill>
                  <a:srgbClr val="0000FF"/>
                </a:solidFill>
                <a:latin typeface="Times New Roman" panose="02020603050405020304" pitchFamily="18" charset="0"/>
                <a:cs typeface="Times New Roman" panose="02020603050405020304" pitchFamily="18" charset="0"/>
              </a:rPr>
              <a:t>left 20 bits are network and subnetwork addresses and remaining 12 bits are Host ID. In this case, following mask</a:t>
            </a:r>
          </a:p>
        </p:txBody>
      </p:sp>
      <p:pic>
        <p:nvPicPr>
          <p:cNvPr id="3" name="Picture 2"/>
          <p:cNvPicPr>
            <a:picLocks noChangeAspect="1"/>
          </p:cNvPicPr>
          <p:nvPr/>
        </p:nvPicPr>
        <p:blipFill>
          <a:blip r:embed="rId2"/>
          <a:stretch>
            <a:fillRect/>
          </a:stretch>
        </p:blipFill>
        <p:spPr>
          <a:xfrm>
            <a:off x="2835592" y="2438400"/>
            <a:ext cx="3686175" cy="314325"/>
          </a:xfrm>
          <a:prstGeom prst="rect">
            <a:avLst/>
          </a:prstGeom>
        </p:spPr>
      </p:pic>
      <p:pic>
        <p:nvPicPr>
          <p:cNvPr id="6" name="Picture 5"/>
          <p:cNvPicPr>
            <a:picLocks noChangeAspect="1"/>
          </p:cNvPicPr>
          <p:nvPr/>
        </p:nvPicPr>
        <p:blipFill>
          <a:blip r:embed="rId3"/>
          <a:stretch>
            <a:fillRect/>
          </a:stretch>
        </p:blipFill>
        <p:spPr>
          <a:xfrm>
            <a:off x="1976437" y="3886200"/>
            <a:ext cx="5038725" cy="1247775"/>
          </a:xfrm>
          <a:prstGeom prst="rect">
            <a:avLst/>
          </a:prstGeom>
        </p:spPr>
      </p:pic>
    </p:spTree>
    <p:extLst>
      <p:ext uri="{BB962C8B-B14F-4D97-AF65-F5344CB8AC3E}">
        <p14:creationId xmlns:p14="http://schemas.microsoft.com/office/powerpoint/2010/main" val="3771828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E3B95F-DDAB-4ACA-9E4E-29C449286F7F}" type="slidenum">
              <a:rPr lang="en-US" altLang="zh-TW" b="0"/>
              <a:pPr/>
              <a:t>11</a:t>
            </a:fld>
            <a:endParaRPr lang="en-US" altLang="zh-TW" b="0"/>
          </a:p>
        </p:txBody>
      </p:sp>
      <p:sp>
        <p:nvSpPr>
          <p:cNvPr id="163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charset="-120"/>
            </a:endParaRPr>
          </a:p>
        </p:txBody>
      </p:sp>
      <p:sp>
        <p:nvSpPr>
          <p:cNvPr id="3" name="Rectangle 2"/>
          <p:cNvSpPr/>
          <p:nvPr/>
        </p:nvSpPr>
        <p:spPr>
          <a:xfrm>
            <a:off x="251520" y="77192"/>
            <a:ext cx="6696744"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Header Format Cont.</a:t>
            </a:r>
          </a:p>
        </p:txBody>
      </p:sp>
      <p:sp>
        <p:nvSpPr>
          <p:cNvPr id="2" name="Rectangle 1"/>
          <p:cNvSpPr/>
          <p:nvPr/>
        </p:nvSpPr>
        <p:spPr>
          <a:xfrm>
            <a:off x="251520" y="980728"/>
            <a:ext cx="8640960" cy="5262979"/>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Protocol:</a:t>
            </a:r>
            <a:r>
              <a:rPr lang="en-US" sz="2400" dirty="0">
                <a:latin typeface="Times New Roman" panose="02020603050405020304" pitchFamily="18" charset="0"/>
                <a:cs typeface="Times New Roman" panose="02020603050405020304" pitchFamily="18" charset="0"/>
              </a:rPr>
              <a:t> This 8-bit field defines the higher-level protocol that uses the services of the IP layer. An IP datagram can encapsulate data from several higher level protocols such as TCP, UDP, ICMP, and IGMP.</a:t>
            </a:r>
          </a:p>
          <a:p>
            <a:pPr algn="just"/>
            <a:r>
              <a:rPr lang="en-US" sz="2400" dirty="0">
                <a:latin typeface="Times New Roman" panose="02020603050405020304" pitchFamily="18" charset="0"/>
                <a:cs typeface="Times New Roman" panose="02020603050405020304" pitchFamily="18" charset="0"/>
              </a:rPr>
              <a:t>The IP protocol multiplexes and </a:t>
            </a:r>
            <a:r>
              <a:rPr lang="en-US" sz="2400" dirty="0" err="1">
                <a:latin typeface="Times New Roman" panose="02020603050405020304" pitchFamily="18" charset="0"/>
                <a:cs typeface="Times New Roman" panose="02020603050405020304" pitchFamily="18" charset="0"/>
              </a:rPr>
              <a:t>demultiplexes</a:t>
            </a:r>
            <a:r>
              <a:rPr lang="en-US" sz="2400" dirty="0">
                <a:latin typeface="Times New Roman" panose="02020603050405020304" pitchFamily="18" charset="0"/>
                <a:cs typeface="Times New Roman" panose="02020603050405020304" pitchFamily="18" charset="0"/>
              </a:rPr>
              <a:t> data from different higher-level protocols, the value of this field helps in the </a:t>
            </a:r>
            <a:r>
              <a:rPr lang="en-US" sz="2400" dirty="0" err="1">
                <a:latin typeface="Times New Roman" panose="02020603050405020304" pitchFamily="18" charset="0"/>
                <a:cs typeface="Times New Roman" panose="02020603050405020304" pitchFamily="18" charset="0"/>
              </a:rPr>
              <a:t>demultiplexing</a:t>
            </a:r>
            <a:r>
              <a:rPr lang="en-US" sz="2400" dirty="0">
                <a:latin typeface="Times New Roman" panose="02020603050405020304" pitchFamily="18" charset="0"/>
                <a:cs typeface="Times New Roman" panose="02020603050405020304" pitchFamily="18" charset="0"/>
              </a:rPr>
              <a:t> process when the datagram arrives at its final destination (see Figure 1.5).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Text Box 2"/>
          <p:cNvSpPr txBox="1">
            <a:spLocks noChangeArrowheads="1"/>
          </p:cNvSpPr>
          <p:nvPr/>
        </p:nvSpPr>
        <p:spPr bwMode="auto">
          <a:xfrm>
            <a:off x="742392" y="3963207"/>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1.5    Multiplexing</a:t>
            </a:r>
          </a:p>
        </p:txBody>
      </p:sp>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9" y="4518995"/>
            <a:ext cx="8272462"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3218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400" dirty="0">
                <a:solidFill>
                  <a:srgbClr val="0000FF"/>
                </a:solidFill>
                <a:latin typeface="Times New Roman" panose="02020603050405020304" pitchFamily="18" charset="0"/>
                <a:cs typeface="Times New Roman" panose="02020603050405020304" pitchFamily="18" charset="0"/>
              </a:rPr>
              <a:t>To obtain its mask,</a:t>
            </a:r>
          </a:p>
          <a:p>
            <a:pPr algn="just"/>
            <a:r>
              <a:rPr lang="en-US" sz="2400" dirty="0">
                <a:solidFill>
                  <a:srgbClr val="0000FF"/>
                </a:solidFill>
                <a:latin typeface="Times New Roman" panose="02020603050405020304" pitchFamily="18" charset="0"/>
                <a:cs typeface="Times New Roman" panose="02020603050405020304" pitchFamily="18" charset="0"/>
              </a:rPr>
              <a:t>A host sends an address-mask-request message to a router on the LAN. (unicast or broadcast)</a:t>
            </a:r>
          </a:p>
          <a:p>
            <a:pPr algn="just"/>
            <a:r>
              <a:rPr lang="en-US" sz="2400" dirty="0">
                <a:solidFill>
                  <a:srgbClr val="0000FF"/>
                </a:solidFill>
                <a:latin typeface="Times New Roman" panose="02020603050405020304" pitchFamily="18" charset="0"/>
                <a:cs typeface="Times New Roman" panose="02020603050405020304" pitchFamily="18" charset="0"/>
              </a:rPr>
              <a:t>If the host knows the address of the router, it sends the request directly to the router, if not, it broadcasts the message.</a:t>
            </a:r>
          </a:p>
        </p:txBody>
      </p:sp>
      <p:pic>
        <p:nvPicPr>
          <p:cNvPr id="2" name="Picture 1"/>
          <p:cNvPicPr>
            <a:picLocks noChangeAspect="1"/>
          </p:cNvPicPr>
          <p:nvPr/>
        </p:nvPicPr>
        <p:blipFill>
          <a:blip r:embed="rId2"/>
          <a:stretch>
            <a:fillRect/>
          </a:stretch>
        </p:blipFill>
        <p:spPr>
          <a:xfrm>
            <a:off x="365760" y="3429000"/>
            <a:ext cx="8260080" cy="2269624"/>
          </a:xfrm>
          <a:prstGeom prst="rect">
            <a:avLst/>
          </a:prstGeom>
        </p:spPr>
      </p:pic>
    </p:spTree>
    <p:extLst>
      <p:ext uri="{BB962C8B-B14F-4D97-AF65-F5344CB8AC3E}">
        <p14:creationId xmlns:p14="http://schemas.microsoft.com/office/powerpoint/2010/main" val="2170096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Masking is needed for diskless stations at start-up time.</a:t>
            </a:r>
          </a:p>
          <a:p>
            <a:pPr algn="just"/>
            <a:r>
              <a:rPr lang="en-US" sz="2800" dirty="0">
                <a:solidFill>
                  <a:srgbClr val="0000FF"/>
                </a:solidFill>
                <a:latin typeface="Times New Roman" panose="02020603050405020304" pitchFamily="18" charset="0"/>
                <a:cs typeface="Times New Roman" panose="02020603050405020304" pitchFamily="18" charset="0"/>
              </a:rPr>
              <a:t>When a diskless station comes up for the first time</a:t>
            </a:r>
          </a:p>
          <a:p>
            <a:pPr lvl="1" algn="just"/>
            <a:r>
              <a:rPr lang="en-US" sz="2400" dirty="0">
                <a:solidFill>
                  <a:srgbClr val="0000FF"/>
                </a:solidFill>
                <a:latin typeface="Times New Roman" panose="02020603050405020304" pitchFamily="18" charset="0"/>
                <a:cs typeface="Times New Roman" panose="02020603050405020304" pitchFamily="18" charset="0"/>
              </a:rPr>
              <a:t>it may ask for its full IP address using RARP protocol</a:t>
            </a:r>
          </a:p>
          <a:p>
            <a:pPr lvl="1" algn="just"/>
            <a:r>
              <a:rPr lang="en-US" sz="2400" dirty="0">
                <a:solidFill>
                  <a:srgbClr val="0000FF"/>
                </a:solidFill>
                <a:latin typeface="Times New Roman" panose="02020603050405020304" pitchFamily="18" charset="0"/>
                <a:cs typeface="Times New Roman" panose="02020603050405020304" pitchFamily="18" charset="0"/>
              </a:rPr>
              <a:t>after receiving its IP address, it may use the address mask request and reply to find out which part of the address defines the subnet</a:t>
            </a:r>
          </a:p>
        </p:txBody>
      </p:sp>
    </p:spTree>
    <p:extLst>
      <p:ext uri="{BB962C8B-B14F-4D97-AF65-F5344CB8AC3E}">
        <p14:creationId xmlns:p14="http://schemas.microsoft.com/office/powerpoint/2010/main" val="572741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600" b="1" dirty="0">
                <a:solidFill>
                  <a:srgbClr val="00B050"/>
                </a:solidFill>
                <a:latin typeface="Times New Roman" panose="02020603050405020304" pitchFamily="18" charset="0"/>
                <a:cs typeface="Times New Roman" panose="02020603050405020304" pitchFamily="18" charset="0"/>
              </a:rPr>
              <a:t>Router Solicitation and Advertisement</a:t>
            </a:r>
          </a:p>
          <a:p>
            <a:pPr algn="just"/>
            <a:r>
              <a:rPr lang="en-US" sz="2600" dirty="0">
                <a:solidFill>
                  <a:srgbClr val="0000FF"/>
                </a:solidFill>
                <a:latin typeface="Times New Roman" panose="02020603050405020304" pitchFamily="18" charset="0"/>
                <a:cs typeface="Times New Roman" panose="02020603050405020304" pitchFamily="18" charset="0"/>
              </a:rPr>
              <a:t>A host that wants to send data to a host on another network needs to know the address of routers connected to its own network.</a:t>
            </a:r>
          </a:p>
          <a:p>
            <a:pPr lvl="1" algn="just"/>
            <a:r>
              <a:rPr lang="en-US" sz="2200" dirty="0">
                <a:solidFill>
                  <a:srgbClr val="0000FF"/>
                </a:solidFill>
                <a:latin typeface="Times New Roman" panose="02020603050405020304" pitchFamily="18" charset="0"/>
                <a:cs typeface="Times New Roman" panose="02020603050405020304" pitchFamily="18" charset="0"/>
              </a:rPr>
              <a:t>the host should know if the routers are alive and functioning</a:t>
            </a:r>
          </a:p>
          <a:p>
            <a:pPr lvl="1" algn="just"/>
            <a:r>
              <a:rPr lang="en-US" sz="2200" dirty="0">
                <a:solidFill>
                  <a:srgbClr val="0000FF"/>
                </a:solidFill>
                <a:latin typeface="Times New Roman" panose="02020603050405020304" pitchFamily="18" charset="0"/>
                <a:cs typeface="Times New Roman" panose="02020603050405020304" pitchFamily="18" charset="0"/>
              </a:rPr>
              <a:t>A host can broadcast (or multicast) a router-solicitation message.</a:t>
            </a:r>
          </a:p>
          <a:p>
            <a:pPr lvl="1" algn="just"/>
            <a:r>
              <a:rPr lang="en-US" sz="2200" dirty="0">
                <a:solidFill>
                  <a:srgbClr val="0000FF"/>
                </a:solidFill>
                <a:latin typeface="Times New Roman" panose="02020603050405020304" pitchFamily="18" charset="0"/>
                <a:cs typeface="Times New Roman" panose="02020603050405020304" pitchFamily="18" charset="0"/>
              </a:rPr>
              <a:t>The router or routers that receive the solicitation message broadcast their routing information using the router-advertisement message.</a:t>
            </a:r>
          </a:p>
          <a:p>
            <a:pPr lvl="2" algn="just"/>
            <a:r>
              <a:rPr lang="en-US" sz="1800" dirty="0">
                <a:solidFill>
                  <a:srgbClr val="0000FF"/>
                </a:solidFill>
                <a:latin typeface="Times New Roman" panose="02020603050405020304" pitchFamily="18" charset="0"/>
                <a:cs typeface="Times New Roman" panose="02020603050405020304" pitchFamily="18" charset="0"/>
              </a:rPr>
              <a:t>A router can also periodically advertise router-advertisement messages even if no host has solicited</a:t>
            </a:r>
          </a:p>
          <a:p>
            <a:pPr algn="just"/>
            <a:endParaRPr lang="en-US" sz="24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720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Router-solicitation message format</a:t>
            </a:r>
          </a:p>
          <a:p>
            <a:pPr algn="just"/>
            <a:endParaRPr lang="en-US" sz="2400" dirty="0">
              <a:solidFill>
                <a:srgbClr val="0000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47048" y="2859881"/>
            <a:ext cx="8363552" cy="1481138"/>
          </a:xfrm>
          <a:prstGeom prst="rect">
            <a:avLst/>
          </a:prstGeom>
        </p:spPr>
      </p:pic>
    </p:spTree>
    <p:extLst>
      <p:ext uri="{BB962C8B-B14F-4D97-AF65-F5344CB8AC3E}">
        <p14:creationId xmlns:p14="http://schemas.microsoft.com/office/powerpoint/2010/main" val="33602817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Query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algn="just"/>
            <a:r>
              <a:rPr lang="en-US" sz="2200" dirty="0">
                <a:solidFill>
                  <a:srgbClr val="0000FF"/>
                </a:solidFill>
                <a:latin typeface="Times New Roman" panose="02020603050405020304" pitchFamily="18" charset="0"/>
                <a:cs typeface="Times New Roman" panose="02020603050405020304" pitchFamily="18" charset="0"/>
              </a:rPr>
              <a:t>Router-advertisement message format</a:t>
            </a:r>
          </a:p>
          <a:p>
            <a:pPr lvl="1" algn="just"/>
            <a:r>
              <a:rPr lang="en-US" sz="2200" dirty="0">
                <a:solidFill>
                  <a:srgbClr val="0000FF"/>
                </a:solidFill>
                <a:latin typeface="Times New Roman" panose="02020603050405020304" pitchFamily="18" charset="0"/>
                <a:cs typeface="Times New Roman" panose="02020603050405020304" pitchFamily="18" charset="0"/>
              </a:rPr>
              <a:t>lifetime field : showing the number of seconds that entries are considered to be valid</a:t>
            </a:r>
          </a:p>
          <a:p>
            <a:pPr lvl="1" algn="just"/>
            <a:r>
              <a:rPr lang="en-US" sz="2200" dirty="0">
                <a:solidFill>
                  <a:srgbClr val="0000FF"/>
                </a:solidFill>
                <a:latin typeface="Times New Roman" panose="02020603050405020304" pitchFamily="18" charset="0"/>
                <a:cs typeface="Times New Roman" panose="02020603050405020304" pitchFamily="18" charset="0"/>
              </a:rPr>
              <a:t>address preference level defines the ranking of the router</a:t>
            </a:r>
          </a:p>
          <a:p>
            <a:pPr lvl="2" algn="just"/>
            <a:r>
              <a:rPr lang="en-US" sz="2200" dirty="0">
                <a:solidFill>
                  <a:srgbClr val="0000FF"/>
                </a:solidFill>
                <a:latin typeface="Times New Roman" panose="02020603050405020304" pitchFamily="18" charset="0"/>
                <a:cs typeface="Times New Roman" panose="02020603050405020304" pitchFamily="18" charset="0"/>
              </a:rPr>
              <a:t>preference level 0 : default router</a:t>
            </a:r>
          </a:p>
          <a:p>
            <a:pPr lvl="2" algn="just"/>
            <a:r>
              <a:rPr lang="en-US" sz="2200" dirty="0">
                <a:solidFill>
                  <a:srgbClr val="0000FF"/>
                </a:solidFill>
                <a:latin typeface="Times New Roman" panose="02020603050405020304" pitchFamily="18" charset="0"/>
                <a:cs typeface="Times New Roman" panose="02020603050405020304" pitchFamily="18" charset="0"/>
              </a:rPr>
              <a:t>preference level : the router should never be selected as the default router</a:t>
            </a:r>
          </a:p>
        </p:txBody>
      </p:sp>
      <p:pic>
        <p:nvPicPr>
          <p:cNvPr id="3" name="Picture 2"/>
          <p:cNvPicPr>
            <a:picLocks noChangeAspect="1"/>
          </p:cNvPicPr>
          <p:nvPr/>
        </p:nvPicPr>
        <p:blipFill>
          <a:blip r:embed="rId2"/>
          <a:stretch>
            <a:fillRect/>
          </a:stretch>
        </p:blipFill>
        <p:spPr>
          <a:xfrm>
            <a:off x="1159192" y="3373755"/>
            <a:ext cx="7038975" cy="3381375"/>
          </a:xfrm>
          <a:prstGeom prst="rect">
            <a:avLst/>
          </a:prstGeom>
        </p:spPr>
      </p:pic>
    </p:spTree>
    <p:extLst>
      <p:ext uri="{BB962C8B-B14F-4D97-AF65-F5344CB8AC3E}">
        <p14:creationId xmlns:p14="http://schemas.microsoft.com/office/powerpoint/2010/main" val="1331525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Checksum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Checksum</a:t>
            </a:r>
          </a:p>
          <a:p>
            <a:pPr algn="just"/>
            <a:r>
              <a:rPr lang="en-US" sz="2800" dirty="0">
                <a:solidFill>
                  <a:srgbClr val="0000FF"/>
                </a:solidFill>
                <a:latin typeface="Times New Roman" panose="02020603050405020304" pitchFamily="18" charset="0"/>
                <a:cs typeface="Times New Roman" panose="02020603050405020304" pitchFamily="18" charset="0"/>
              </a:rPr>
              <a:t>calculating over the entire message (header and data)</a:t>
            </a:r>
          </a:p>
          <a:p>
            <a:pPr algn="just"/>
            <a:r>
              <a:rPr lang="en-US" sz="2800" dirty="0">
                <a:solidFill>
                  <a:srgbClr val="0000FF"/>
                </a:solidFill>
                <a:latin typeface="Times New Roman" panose="02020603050405020304" pitchFamily="18" charset="0"/>
                <a:cs typeface="Times New Roman" panose="02020603050405020304" pitchFamily="18" charset="0"/>
              </a:rPr>
              <a:t>Checksum calculation</a:t>
            </a:r>
          </a:p>
          <a:p>
            <a:pPr marL="914400" lvl="1"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Checksum field is set to zero</a:t>
            </a:r>
          </a:p>
          <a:p>
            <a:pPr marL="914400" lvl="1"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Sum of all the 16-bit words (header and data) is calculated</a:t>
            </a:r>
          </a:p>
          <a:p>
            <a:pPr marL="914400" lvl="1"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Sum is complemented to get the checksum</a:t>
            </a:r>
          </a:p>
          <a:p>
            <a:pPr marL="914400" lvl="1"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Checksum is stored in the checksum field</a:t>
            </a:r>
          </a:p>
        </p:txBody>
      </p:sp>
    </p:spTree>
    <p:extLst>
      <p:ext uri="{BB962C8B-B14F-4D97-AF65-F5344CB8AC3E}">
        <p14:creationId xmlns:p14="http://schemas.microsoft.com/office/powerpoint/2010/main" val="6650483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Checksum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400" dirty="0">
                <a:solidFill>
                  <a:srgbClr val="00B050"/>
                </a:solidFill>
                <a:latin typeface="Times New Roman" panose="02020603050405020304" pitchFamily="18" charset="0"/>
                <a:cs typeface="Times New Roman" panose="02020603050405020304" pitchFamily="18" charset="0"/>
              </a:rPr>
              <a:t>Checksum testing Example,</a:t>
            </a:r>
          </a:p>
          <a:p>
            <a:pPr marL="457200"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the sum of all words (header and data) is calculated</a:t>
            </a:r>
          </a:p>
          <a:p>
            <a:pPr marL="457200"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the sum is completed</a:t>
            </a:r>
          </a:p>
          <a:p>
            <a:pPr marL="457200" indent="-457200" algn="just">
              <a:buFont typeface="+mj-lt"/>
              <a:buAutoNum type="arabicPeriod"/>
            </a:pPr>
            <a:r>
              <a:rPr lang="en-US" sz="2400" dirty="0">
                <a:solidFill>
                  <a:srgbClr val="0000FF"/>
                </a:solidFill>
                <a:latin typeface="Times New Roman" panose="02020603050405020304" pitchFamily="18" charset="0"/>
                <a:cs typeface="Times New Roman" panose="02020603050405020304" pitchFamily="18" charset="0"/>
              </a:rPr>
              <a:t>if the result obtained in step 2 is 16 0s, the message is accepted; otherwise, it is rejected.</a:t>
            </a: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Example,</a:t>
            </a:r>
          </a:p>
          <a:p>
            <a:pPr marL="0" indent="0" algn="just">
              <a:buNone/>
            </a:pPr>
            <a:endParaRPr lang="en-US" sz="2400" dirty="0">
              <a:solidFill>
                <a:srgbClr val="0000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51520" y="3140968"/>
            <a:ext cx="4867275" cy="3324225"/>
          </a:xfrm>
          <a:prstGeom prst="rect">
            <a:avLst/>
          </a:prstGeom>
        </p:spPr>
      </p:pic>
      <p:sp>
        <p:nvSpPr>
          <p:cNvPr id="6" name="TextBox 5">
            <a:extLst>
              <a:ext uri="{FF2B5EF4-FFF2-40B4-BE49-F238E27FC236}">
                <a16:creationId xmlns:a16="http://schemas.microsoft.com/office/drawing/2014/main" id="{E873B71B-79D8-8327-A346-CF46A137A976}"/>
              </a:ext>
            </a:extLst>
          </p:cNvPr>
          <p:cNvSpPr txBox="1"/>
          <p:nvPr/>
        </p:nvSpPr>
        <p:spPr>
          <a:xfrm>
            <a:off x="5248274" y="3978176"/>
            <a:ext cx="3769125" cy="2862322"/>
          </a:xfrm>
          <a:prstGeom prst="rect">
            <a:avLst/>
          </a:prstGeom>
          <a:noFill/>
        </p:spPr>
        <p:txBody>
          <a:bodyPr wrap="square">
            <a:spAutoFit/>
          </a:bodyPr>
          <a:lstStyle/>
          <a:p>
            <a:pPr algn="just"/>
            <a:r>
              <a:rPr lang="en-US" b="0" i="0" dirty="0">
                <a:solidFill>
                  <a:srgbClr val="4D5156"/>
                </a:solidFill>
                <a:effectLst/>
                <a:latin typeface="arial" panose="020B0604020202020204" pitchFamily="34" charset="0"/>
              </a:rPr>
              <a:t>A checksum is a small-sized block of data derived from another block of digital data for the purpose of detecting errors that may have been introduced during its transmission or storage. By themselves, checksums are often used to verify data integrity but are not relied upon to verify data authenticity.</a:t>
            </a:r>
            <a:endParaRPr lang="en-IN" dirty="0"/>
          </a:p>
        </p:txBody>
      </p:sp>
    </p:spTree>
    <p:extLst>
      <p:ext uri="{BB962C8B-B14F-4D97-AF65-F5344CB8AC3E}">
        <p14:creationId xmlns:p14="http://schemas.microsoft.com/office/powerpoint/2010/main" val="1991199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To check whether host or router is alive and running</a:t>
            </a:r>
          </a:p>
          <a:p>
            <a:pPr algn="just"/>
            <a:r>
              <a:rPr lang="en-US" sz="2800" dirty="0">
                <a:solidFill>
                  <a:srgbClr val="0000FF"/>
                </a:solidFill>
                <a:latin typeface="Times New Roman" panose="02020603050405020304" pitchFamily="18" charset="0"/>
                <a:cs typeface="Times New Roman" panose="02020603050405020304" pitchFamily="18" charset="0"/>
              </a:rPr>
              <a:t>To trace the route of a packet.</a:t>
            </a:r>
          </a:p>
          <a:p>
            <a:pPr algn="just"/>
            <a:r>
              <a:rPr lang="en-US" sz="2800" dirty="0">
                <a:solidFill>
                  <a:srgbClr val="0000FF"/>
                </a:solidFill>
                <a:latin typeface="Times New Roman" panose="02020603050405020304" pitchFamily="18" charset="0"/>
                <a:cs typeface="Times New Roman" panose="02020603050405020304" pitchFamily="18" charset="0"/>
              </a:rPr>
              <a:t>Two tools that use ICMP for debugging: ping and traceroute</a:t>
            </a:r>
          </a:p>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Ping</a:t>
            </a:r>
          </a:p>
          <a:p>
            <a:pPr algn="just"/>
            <a:r>
              <a:rPr lang="en-US" sz="2800" dirty="0">
                <a:solidFill>
                  <a:srgbClr val="0000FF"/>
                </a:solidFill>
                <a:latin typeface="Times New Roman" panose="02020603050405020304" pitchFamily="18" charset="0"/>
                <a:cs typeface="Times New Roman" panose="02020603050405020304" pitchFamily="18" charset="0"/>
              </a:rPr>
              <a:t>The ping program to find if a host is alive and responding.</a:t>
            </a:r>
          </a:p>
          <a:p>
            <a:pPr algn="just"/>
            <a:r>
              <a:rPr lang="en-US" sz="2800" dirty="0">
                <a:solidFill>
                  <a:srgbClr val="0000FF"/>
                </a:solidFill>
                <a:latin typeface="Times New Roman" panose="02020603050405020304" pitchFamily="18" charset="0"/>
                <a:cs typeface="Times New Roman" panose="02020603050405020304" pitchFamily="18" charset="0"/>
              </a:rPr>
              <a:t>Command : ping the </a:t>
            </a:r>
            <a:r>
              <a:rPr lang="en-US" sz="2800" dirty="0" err="1">
                <a:solidFill>
                  <a:srgbClr val="0000FF"/>
                </a:solidFill>
                <a:latin typeface="Times New Roman" panose="02020603050405020304" pitchFamily="18" charset="0"/>
                <a:cs typeface="Times New Roman" panose="02020603050405020304" pitchFamily="18" charset="0"/>
              </a:rPr>
              <a:t>ip</a:t>
            </a:r>
            <a:r>
              <a:rPr lang="en-US" sz="2800" dirty="0">
                <a:solidFill>
                  <a:srgbClr val="0000FF"/>
                </a:solidFill>
                <a:latin typeface="Times New Roman" panose="02020603050405020304" pitchFamily="18" charset="0"/>
                <a:cs typeface="Times New Roman" panose="02020603050405020304" pitchFamily="18" charset="0"/>
              </a:rPr>
              <a:t> of the host.(ping 152.18.1.3)</a:t>
            </a:r>
          </a:p>
          <a:p>
            <a:pPr algn="just"/>
            <a:r>
              <a:rPr lang="en-US" sz="2800" dirty="0">
                <a:solidFill>
                  <a:srgbClr val="0000FF"/>
                </a:solidFill>
                <a:latin typeface="Times New Roman" panose="02020603050405020304" pitchFamily="18" charset="0"/>
                <a:cs typeface="Times New Roman" panose="02020603050405020304" pitchFamily="18" charset="0"/>
              </a:rPr>
              <a:t>The source host sends ICMP echo request messages (type: 8, code: 0);</a:t>
            </a:r>
          </a:p>
          <a:p>
            <a:pPr algn="just"/>
            <a:r>
              <a:rPr lang="en-US" sz="2800" dirty="0">
                <a:solidFill>
                  <a:srgbClr val="0000FF"/>
                </a:solidFill>
                <a:latin typeface="Times New Roman" panose="02020603050405020304" pitchFamily="18" charset="0"/>
                <a:cs typeface="Times New Roman" panose="02020603050405020304" pitchFamily="18" charset="0"/>
              </a:rPr>
              <a:t>The destination, if alive, responds with ICMP echo reply messages.</a:t>
            </a:r>
          </a:p>
          <a:p>
            <a:pPr marL="0" indent="0" algn="just">
              <a:buNone/>
            </a:pPr>
            <a:endParaRPr lang="en-US" sz="24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9616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algn="just"/>
            <a:r>
              <a:rPr lang="en-US" sz="2400" b="1" dirty="0">
                <a:solidFill>
                  <a:srgbClr val="00B050"/>
                </a:solidFill>
                <a:latin typeface="Times New Roman" panose="02020603050405020304" pitchFamily="18" charset="0"/>
                <a:cs typeface="Times New Roman" panose="02020603050405020304" pitchFamily="18" charset="0"/>
              </a:rPr>
              <a:t>Ping </a:t>
            </a:r>
            <a:r>
              <a:rPr lang="en-US" sz="2400" b="1" dirty="0" err="1">
                <a:solidFill>
                  <a:srgbClr val="00B050"/>
                </a:solidFill>
                <a:latin typeface="Times New Roman" panose="02020603050405020304" pitchFamily="18" charset="0"/>
                <a:cs typeface="Times New Roman" panose="02020603050405020304" pitchFamily="18" charset="0"/>
              </a:rPr>
              <a:t>cont</a:t>
            </a:r>
            <a:r>
              <a:rPr lang="en-US" sz="2400" b="1" dirty="0">
                <a:solidFill>
                  <a:srgbClr val="00B050"/>
                </a:solidFill>
                <a:latin typeface="Times New Roman" panose="02020603050405020304" pitchFamily="18" charset="0"/>
                <a:cs typeface="Times New Roman" panose="02020603050405020304" pitchFamily="18" charset="0"/>
              </a:rPr>
              <a:t>…</a:t>
            </a:r>
          </a:p>
          <a:p>
            <a:pPr algn="just"/>
            <a:r>
              <a:rPr lang="en-US" sz="2400" dirty="0">
                <a:solidFill>
                  <a:srgbClr val="0000FF"/>
                </a:solidFill>
                <a:latin typeface="Times New Roman" panose="02020603050405020304" pitchFamily="18" charset="0"/>
                <a:cs typeface="Times New Roman" panose="02020603050405020304" pitchFamily="18" charset="0"/>
              </a:rPr>
              <a:t>Starts the sequence number from 0; this number is incremented by one each time a</a:t>
            </a:r>
          </a:p>
          <a:p>
            <a:pPr algn="just"/>
            <a:r>
              <a:rPr lang="en-US" sz="2400" dirty="0">
                <a:solidFill>
                  <a:srgbClr val="0000FF"/>
                </a:solidFill>
                <a:latin typeface="Times New Roman" panose="02020603050405020304" pitchFamily="18" charset="0"/>
                <a:cs typeface="Times New Roman" panose="02020603050405020304" pitchFamily="18" charset="0"/>
              </a:rPr>
              <a:t>new message is sent.</a:t>
            </a:r>
          </a:p>
          <a:p>
            <a:pPr algn="just"/>
            <a:r>
              <a:rPr lang="en-US" sz="2400" dirty="0">
                <a:solidFill>
                  <a:srgbClr val="0000FF"/>
                </a:solidFill>
                <a:latin typeface="Times New Roman" panose="02020603050405020304" pitchFamily="18" charset="0"/>
                <a:cs typeface="Times New Roman" panose="02020603050405020304" pitchFamily="18" charset="0"/>
              </a:rPr>
              <a:t>ping can calculate the round-trip time.</a:t>
            </a:r>
          </a:p>
          <a:p>
            <a:pPr algn="just"/>
            <a:r>
              <a:rPr lang="en-US" sz="2400" dirty="0">
                <a:solidFill>
                  <a:srgbClr val="0000FF"/>
                </a:solidFill>
                <a:latin typeface="Times New Roman" panose="02020603050405020304" pitchFamily="18" charset="0"/>
                <a:cs typeface="Times New Roman" panose="02020603050405020304" pitchFamily="18" charset="0"/>
              </a:rPr>
              <a:t>Inserts the sending time in the data section of the message.</a:t>
            </a:r>
          </a:p>
          <a:p>
            <a:pPr algn="just"/>
            <a:r>
              <a:rPr lang="en-US" sz="2400" dirty="0">
                <a:solidFill>
                  <a:srgbClr val="0000FF"/>
                </a:solidFill>
                <a:latin typeface="Times New Roman" panose="02020603050405020304" pitchFamily="18" charset="0"/>
                <a:cs typeface="Times New Roman" panose="02020603050405020304" pitchFamily="18" charset="0"/>
              </a:rPr>
              <a:t>When packet arrives it subtracts the arrival time from the departure time to get the</a:t>
            </a:r>
          </a:p>
          <a:p>
            <a:pPr marL="0" indent="0" algn="just">
              <a:buNone/>
            </a:pPr>
            <a:r>
              <a:rPr lang="en-US" sz="2400" b="1" dirty="0">
                <a:solidFill>
                  <a:srgbClr val="00B050"/>
                </a:solidFill>
                <a:latin typeface="Times New Roman" panose="02020603050405020304" pitchFamily="18" charset="0"/>
                <a:cs typeface="Times New Roman" panose="02020603050405020304" pitchFamily="18" charset="0"/>
              </a:rPr>
              <a:t>Round-Trip Time (RTT).</a:t>
            </a:r>
          </a:p>
          <a:p>
            <a:pPr algn="just"/>
            <a:r>
              <a:rPr lang="en-US" sz="2400" dirty="0">
                <a:solidFill>
                  <a:srgbClr val="0000FF"/>
                </a:solidFill>
                <a:latin typeface="Times New Roman" panose="02020603050405020304" pitchFamily="18" charset="0"/>
                <a:cs typeface="Times New Roman" panose="02020603050405020304" pitchFamily="18" charset="0"/>
              </a:rPr>
              <a:t>The TTL (time to live) field is encapsulates an ICMP message as 62, which means the</a:t>
            </a:r>
          </a:p>
          <a:p>
            <a:pPr algn="just"/>
            <a:r>
              <a:rPr lang="en-US" sz="2400" dirty="0">
                <a:solidFill>
                  <a:srgbClr val="0000FF"/>
                </a:solidFill>
                <a:latin typeface="Times New Roman" panose="02020603050405020304" pitchFamily="18" charset="0"/>
                <a:cs typeface="Times New Roman" panose="02020603050405020304" pitchFamily="18" charset="0"/>
              </a:rPr>
              <a:t>packet cannot travel more than 62 hops</a:t>
            </a:r>
          </a:p>
        </p:txBody>
      </p:sp>
    </p:spTree>
    <p:extLst>
      <p:ext uri="{BB962C8B-B14F-4D97-AF65-F5344CB8AC3E}">
        <p14:creationId xmlns:p14="http://schemas.microsoft.com/office/powerpoint/2010/main" val="8555704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1800" dirty="0">
                <a:solidFill>
                  <a:schemeClr val="accent6">
                    <a:lumMod val="75000"/>
                  </a:schemeClr>
                </a:solidFill>
                <a:latin typeface="Times New Roman" panose="02020603050405020304" pitchFamily="18" charset="0"/>
                <a:cs typeface="Times New Roman" panose="02020603050405020304" pitchFamily="18" charset="0"/>
              </a:rPr>
              <a:t>Example : $ ping fhda.edu</a:t>
            </a: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PING fhda.edu (153.18.8.1) 56 (84) bytes of data.</a:t>
            </a: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=0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time=1.91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=1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time=2.04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=2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time=1.90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=3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time=1.97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=4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time=1.93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=5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time=2.00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=6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time=1.94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=7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time=1.94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=8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time=1.97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=9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time=1.89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64 bytes from tiptoe.fhda.edu (153.18.8.1): </a:t>
            </a:r>
            <a:r>
              <a:rPr lang="en-US" sz="1800" dirty="0" err="1">
                <a:solidFill>
                  <a:srgbClr val="0000FF"/>
                </a:solidFill>
                <a:latin typeface="Times New Roman" panose="02020603050405020304" pitchFamily="18" charset="0"/>
                <a:cs typeface="Times New Roman" panose="02020603050405020304" pitchFamily="18" charset="0"/>
              </a:rPr>
              <a:t>icmp_seq</a:t>
            </a:r>
            <a:r>
              <a:rPr lang="en-US" sz="1800" dirty="0">
                <a:solidFill>
                  <a:srgbClr val="0000FF"/>
                </a:solidFill>
                <a:latin typeface="Times New Roman" panose="02020603050405020304" pitchFamily="18" charset="0"/>
                <a:cs typeface="Times New Roman" panose="02020603050405020304" pitchFamily="18" charset="0"/>
              </a:rPr>
              <a:t>=10 </a:t>
            </a:r>
            <a:r>
              <a:rPr lang="en-US" sz="1800" dirty="0" err="1">
                <a:solidFill>
                  <a:srgbClr val="0000FF"/>
                </a:solidFill>
                <a:latin typeface="Times New Roman" panose="02020603050405020304" pitchFamily="18" charset="0"/>
                <a:cs typeface="Times New Roman" panose="02020603050405020304" pitchFamily="18" charset="0"/>
              </a:rPr>
              <a:t>ttl</a:t>
            </a:r>
            <a:r>
              <a:rPr lang="en-US" sz="1800" dirty="0">
                <a:solidFill>
                  <a:srgbClr val="0000FF"/>
                </a:solidFill>
                <a:latin typeface="Times New Roman" panose="02020603050405020304" pitchFamily="18" charset="0"/>
                <a:cs typeface="Times New Roman" panose="02020603050405020304" pitchFamily="18" charset="0"/>
              </a:rPr>
              <a:t>=62 time=1.98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 fhda.edu ping statistics ---</a:t>
            </a:r>
          </a:p>
          <a:p>
            <a:pPr marL="0" indent="0" algn="just">
              <a:buNone/>
            </a:pPr>
            <a:r>
              <a:rPr lang="en-US" sz="1800" dirty="0">
                <a:solidFill>
                  <a:srgbClr val="0000FF"/>
                </a:solidFill>
                <a:latin typeface="Times New Roman" panose="02020603050405020304" pitchFamily="18" charset="0"/>
                <a:cs typeface="Times New Roman" panose="02020603050405020304" pitchFamily="18" charset="0"/>
              </a:rPr>
              <a:t>11 packets transmitted, 11 received, 0% packet loss, time 10103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0" indent="0" algn="just">
              <a:buNone/>
            </a:pPr>
            <a:r>
              <a:rPr lang="en-US" sz="1800" dirty="0" err="1">
                <a:solidFill>
                  <a:srgbClr val="0000FF"/>
                </a:solidFill>
                <a:latin typeface="Times New Roman" panose="02020603050405020304" pitchFamily="18" charset="0"/>
                <a:cs typeface="Times New Roman" panose="02020603050405020304" pitchFamily="18" charset="0"/>
              </a:rPr>
              <a:t>rtt</a:t>
            </a:r>
            <a:r>
              <a:rPr lang="en-US" sz="1800" dirty="0">
                <a:solidFill>
                  <a:srgbClr val="0000FF"/>
                </a:solidFill>
                <a:latin typeface="Times New Roman" panose="02020603050405020304" pitchFamily="18" charset="0"/>
                <a:cs typeface="Times New Roman" panose="02020603050405020304" pitchFamily="18" charset="0"/>
              </a:rPr>
              <a:t> min/</a:t>
            </a:r>
            <a:r>
              <a:rPr lang="en-US" sz="1800" dirty="0" err="1">
                <a:solidFill>
                  <a:srgbClr val="0000FF"/>
                </a:solidFill>
                <a:latin typeface="Times New Roman" panose="02020603050405020304" pitchFamily="18" charset="0"/>
                <a:cs typeface="Times New Roman" panose="02020603050405020304" pitchFamily="18" charset="0"/>
              </a:rPr>
              <a:t>avg</a:t>
            </a:r>
            <a:r>
              <a:rPr lang="en-US" sz="1800" dirty="0">
                <a:solidFill>
                  <a:srgbClr val="0000FF"/>
                </a:solidFill>
                <a:latin typeface="Times New Roman" panose="02020603050405020304" pitchFamily="18" charset="0"/>
                <a:cs typeface="Times New Roman" panose="02020603050405020304" pitchFamily="18" charset="0"/>
              </a:rPr>
              <a:t>/max = 1.899/1.955/2.041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047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E3B95F-DDAB-4ACA-9E4E-29C449286F7F}" type="slidenum">
              <a:rPr lang="en-US" altLang="zh-TW" b="0"/>
              <a:pPr/>
              <a:t>12</a:t>
            </a:fld>
            <a:endParaRPr lang="en-US" altLang="zh-TW" b="0"/>
          </a:p>
        </p:txBody>
      </p:sp>
      <p:sp>
        <p:nvSpPr>
          <p:cNvPr id="163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charset="-120"/>
            </a:endParaRPr>
          </a:p>
        </p:txBody>
      </p:sp>
      <p:sp>
        <p:nvSpPr>
          <p:cNvPr id="3" name="Rectangle 2"/>
          <p:cNvSpPr/>
          <p:nvPr/>
        </p:nvSpPr>
        <p:spPr>
          <a:xfrm>
            <a:off x="251520" y="77192"/>
            <a:ext cx="6696744"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Header Format Cont.</a:t>
            </a:r>
          </a:p>
        </p:txBody>
      </p:sp>
      <p:sp>
        <p:nvSpPr>
          <p:cNvPr id="2" name="Rectangle 1"/>
          <p:cNvSpPr/>
          <p:nvPr/>
        </p:nvSpPr>
        <p:spPr>
          <a:xfrm>
            <a:off x="251520" y="980728"/>
            <a:ext cx="8640960" cy="2308324"/>
          </a:xfrm>
          <a:prstGeom prst="rect">
            <a:avLst/>
          </a:prstGeom>
        </p:spPr>
        <p:txBody>
          <a:bodyPr wrap="square">
            <a:spAutoFit/>
          </a:bodyPr>
          <a:lstStyle/>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7" name="Text Box 2"/>
          <p:cNvSpPr txBox="1">
            <a:spLocks noChangeArrowheads="1"/>
          </p:cNvSpPr>
          <p:nvPr/>
        </p:nvSpPr>
        <p:spPr bwMode="auto">
          <a:xfrm>
            <a:off x="448547" y="1811725"/>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Table 1.2    Protocols</a:t>
            </a:r>
          </a:p>
        </p:txBody>
      </p:sp>
      <p:sp>
        <p:nvSpPr>
          <p:cNvPr id="4" name="Rectangle 3"/>
          <p:cNvSpPr/>
          <p:nvPr/>
        </p:nvSpPr>
        <p:spPr>
          <a:xfrm>
            <a:off x="251520" y="892797"/>
            <a:ext cx="8784976" cy="526297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Some of the value of this field for different higher-level protocols is shown in Table 1.2.</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Checksum:</a:t>
            </a:r>
            <a:r>
              <a:rPr lang="en-US" sz="2400" dirty="0">
                <a:latin typeface="Times New Roman" panose="02020603050405020304" pitchFamily="18" charset="0"/>
                <a:cs typeface="Times New Roman" panose="02020603050405020304" pitchFamily="18" charset="0"/>
              </a:rPr>
              <a:t> The checksum concept and its calculation.</a:t>
            </a:r>
          </a:p>
          <a:p>
            <a:pPr algn="just"/>
            <a:r>
              <a:rPr lang="en-US" sz="2400" b="1" dirty="0">
                <a:latin typeface="Times New Roman" panose="02020603050405020304" pitchFamily="18" charset="0"/>
                <a:cs typeface="Times New Roman" panose="02020603050405020304" pitchFamily="18" charset="0"/>
              </a:rPr>
              <a:t>Source address:</a:t>
            </a:r>
            <a:r>
              <a:rPr lang="en-US" sz="2400" dirty="0">
                <a:latin typeface="Times New Roman" panose="02020603050405020304" pitchFamily="18" charset="0"/>
                <a:cs typeface="Times New Roman" panose="02020603050405020304" pitchFamily="18" charset="0"/>
              </a:rPr>
              <a:t> This 32-bit field defines the IP address of the source.</a:t>
            </a:r>
          </a:p>
          <a:p>
            <a:pPr algn="just"/>
            <a:r>
              <a:rPr lang="en-US" sz="2400" b="1" dirty="0">
                <a:latin typeface="Times New Roman" panose="02020603050405020304" pitchFamily="18" charset="0"/>
                <a:cs typeface="Times New Roman" panose="02020603050405020304" pitchFamily="18" charset="0"/>
              </a:rPr>
              <a:t>Destination address:</a:t>
            </a:r>
            <a:r>
              <a:rPr lang="en-US" sz="2400" dirty="0">
                <a:latin typeface="Times New Roman" panose="02020603050405020304" pitchFamily="18" charset="0"/>
                <a:cs typeface="Times New Roman" panose="02020603050405020304" pitchFamily="18" charset="0"/>
              </a:rPr>
              <a:t> This 32-bit field defines the IP address of the destination.</a:t>
            </a:r>
          </a:p>
          <a:p>
            <a:pPr algn="just"/>
            <a:r>
              <a:rPr lang="en-US" sz="2400" dirty="0">
                <a:latin typeface="Times New Roman" panose="02020603050405020304" pitchFamily="18" charset="0"/>
                <a:cs typeface="Times New Roman" panose="02020603050405020304" pitchFamily="18" charset="0"/>
              </a:rPr>
              <a:t>Source and Destination address field must remain unchanged during the time the IP datagram travels from the source host to the destination host.</a:t>
            </a:r>
          </a:p>
        </p:txBody>
      </p:sp>
      <p:pic>
        <p:nvPicPr>
          <p:cNvPr id="5" name="Picture 4"/>
          <p:cNvPicPr>
            <a:picLocks noChangeAspect="1"/>
          </p:cNvPicPr>
          <p:nvPr/>
        </p:nvPicPr>
        <p:blipFill>
          <a:blip r:embed="rId3"/>
          <a:stretch>
            <a:fillRect/>
          </a:stretch>
        </p:blipFill>
        <p:spPr>
          <a:xfrm>
            <a:off x="251521" y="2178436"/>
            <a:ext cx="8162230" cy="1341445"/>
          </a:xfrm>
          <a:prstGeom prst="rect">
            <a:avLst/>
          </a:prstGeom>
        </p:spPr>
      </p:pic>
    </p:spTree>
    <p:extLst>
      <p:ext uri="{BB962C8B-B14F-4D97-AF65-F5344CB8AC3E}">
        <p14:creationId xmlns:p14="http://schemas.microsoft.com/office/powerpoint/2010/main" val="35076186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Ping </a:t>
            </a:r>
            <a:r>
              <a:rPr lang="en-US" sz="2800" dirty="0" err="1">
                <a:solidFill>
                  <a:srgbClr val="0000FF"/>
                </a:solidFill>
                <a:latin typeface="Times New Roman" panose="02020603050405020304" pitchFamily="18" charset="0"/>
                <a:cs typeface="Times New Roman" panose="02020603050405020304" pitchFamily="18" charset="0"/>
              </a:rPr>
              <a:t>cont</a:t>
            </a:r>
            <a:r>
              <a:rPr lang="en-US" sz="2800" dirty="0">
                <a:solidFill>
                  <a:srgbClr val="0000FF"/>
                </a:solidFill>
                <a:latin typeface="Times New Roman" panose="02020603050405020304" pitchFamily="18" charset="0"/>
                <a:cs typeface="Times New Roman" panose="02020603050405020304" pitchFamily="18" charset="0"/>
              </a:rPr>
              <a:t>…</a:t>
            </a:r>
          </a:p>
          <a:p>
            <a:pPr algn="just"/>
            <a:r>
              <a:rPr lang="en-US" sz="2800" dirty="0">
                <a:solidFill>
                  <a:srgbClr val="0000FF"/>
                </a:solidFill>
                <a:latin typeface="Times New Roman" panose="02020603050405020304" pitchFamily="18" charset="0"/>
                <a:cs typeface="Times New Roman" panose="02020603050405020304" pitchFamily="18" charset="0"/>
              </a:rPr>
              <a:t>Ping data bytes as 56 and the total number of bytes as 84.</a:t>
            </a:r>
          </a:p>
          <a:p>
            <a:pPr algn="just"/>
            <a:r>
              <a:rPr lang="en-US" sz="2800" dirty="0">
                <a:solidFill>
                  <a:srgbClr val="0000FF"/>
                </a:solidFill>
                <a:latin typeface="Times New Roman" panose="02020603050405020304" pitchFamily="18" charset="0"/>
                <a:cs typeface="Times New Roman" panose="02020603050405020304" pitchFamily="18" charset="0"/>
              </a:rPr>
              <a:t>8 bytes ICMP header+ 20 bytes of IP header to 56 =84</a:t>
            </a:r>
          </a:p>
          <a:p>
            <a:pPr algn="just"/>
            <a:r>
              <a:rPr lang="en-US" sz="2800" dirty="0">
                <a:solidFill>
                  <a:srgbClr val="0000FF"/>
                </a:solidFill>
                <a:latin typeface="Times New Roman" panose="02020603050405020304" pitchFamily="18" charset="0"/>
                <a:cs typeface="Times New Roman" panose="02020603050405020304" pitchFamily="18" charset="0"/>
              </a:rPr>
              <a:t>ping defines the number of bytes as 64(56 + 8). </a:t>
            </a:r>
          </a:p>
          <a:p>
            <a:pPr algn="just"/>
            <a:r>
              <a:rPr lang="en-US" sz="2800" dirty="0">
                <a:solidFill>
                  <a:srgbClr val="0000FF"/>
                </a:solidFill>
                <a:latin typeface="Times New Roman" panose="02020603050405020304" pitchFamily="18" charset="0"/>
                <a:cs typeface="Times New Roman" panose="02020603050405020304" pitchFamily="18" charset="0"/>
              </a:rPr>
              <a:t>Interrupts message </a:t>
            </a:r>
            <a:r>
              <a:rPr lang="en-US" sz="2800" dirty="0" err="1">
                <a:solidFill>
                  <a:srgbClr val="0000FF"/>
                </a:solidFill>
                <a:latin typeface="Times New Roman" panose="02020603050405020304" pitchFamily="18" charset="0"/>
                <a:cs typeface="Times New Roman" panose="02020603050405020304" pitchFamily="18" charset="0"/>
              </a:rPr>
              <a:t>ctrl+c</a:t>
            </a:r>
            <a:r>
              <a:rPr lang="en-US" sz="2800" dirty="0">
                <a:solidFill>
                  <a:srgbClr val="0000FF"/>
                </a:solidFill>
                <a:latin typeface="Times New Roman" panose="02020603050405020304" pitchFamily="18" charset="0"/>
                <a:cs typeface="Times New Roman" panose="02020603050405020304" pitchFamily="18" charset="0"/>
              </a:rPr>
              <a:t>.</a:t>
            </a:r>
          </a:p>
          <a:p>
            <a:pPr algn="just"/>
            <a:r>
              <a:rPr lang="en-US" sz="2800" dirty="0">
                <a:solidFill>
                  <a:srgbClr val="0000FF"/>
                </a:solidFill>
                <a:latin typeface="Times New Roman" panose="02020603050405020304" pitchFamily="18" charset="0"/>
                <a:cs typeface="Times New Roman" panose="02020603050405020304" pitchFamily="18" charset="0"/>
              </a:rPr>
              <a:t>it prints the statistics of the probes</a:t>
            </a:r>
          </a:p>
          <a:p>
            <a:pPr lvl="1" algn="just"/>
            <a:r>
              <a:rPr lang="en-US" dirty="0">
                <a:solidFill>
                  <a:srgbClr val="0000FF"/>
                </a:solidFill>
                <a:latin typeface="Times New Roman" panose="02020603050405020304" pitchFamily="18" charset="0"/>
                <a:cs typeface="Times New Roman" panose="02020603050405020304" pitchFamily="18" charset="0"/>
              </a:rPr>
              <a:t>number of packets sent,</a:t>
            </a:r>
          </a:p>
          <a:p>
            <a:pPr lvl="1" algn="just"/>
            <a:r>
              <a:rPr lang="en-US" dirty="0">
                <a:solidFill>
                  <a:srgbClr val="0000FF"/>
                </a:solidFill>
                <a:latin typeface="Times New Roman" panose="02020603050405020304" pitchFamily="18" charset="0"/>
                <a:cs typeface="Times New Roman" panose="02020603050405020304" pitchFamily="18" charset="0"/>
              </a:rPr>
              <a:t>the number of packets received.</a:t>
            </a:r>
          </a:p>
          <a:p>
            <a:pPr lvl="1" algn="just"/>
            <a:r>
              <a:rPr lang="en-US" dirty="0">
                <a:solidFill>
                  <a:srgbClr val="0000FF"/>
                </a:solidFill>
                <a:latin typeface="Times New Roman" panose="02020603050405020304" pitchFamily="18" charset="0"/>
                <a:cs typeface="Times New Roman" panose="02020603050405020304" pitchFamily="18" charset="0"/>
              </a:rPr>
              <a:t>the total time</a:t>
            </a:r>
          </a:p>
          <a:p>
            <a:pPr lvl="1" algn="just"/>
            <a:r>
              <a:rPr lang="en-US" dirty="0">
                <a:solidFill>
                  <a:srgbClr val="0000FF"/>
                </a:solidFill>
                <a:latin typeface="Times New Roman" panose="02020603050405020304" pitchFamily="18" charset="0"/>
                <a:cs typeface="Times New Roman" panose="02020603050405020304" pitchFamily="18" charset="0"/>
              </a:rPr>
              <a:t>the RTT minimum, maximum, and average.</a:t>
            </a:r>
          </a:p>
        </p:txBody>
      </p:sp>
    </p:spTree>
    <p:extLst>
      <p:ext uri="{BB962C8B-B14F-4D97-AF65-F5344CB8AC3E}">
        <p14:creationId xmlns:p14="http://schemas.microsoft.com/office/powerpoint/2010/main" val="3024058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TRACE ROUTE</a:t>
            </a:r>
          </a:p>
          <a:p>
            <a:pPr algn="just"/>
            <a:r>
              <a:rPr lang="en-US" sz="2800" dirty="0">
                <a:solidFill>
                  <a:srgbClr val="0000FF"/>
                </a:solidFill>
                <a:latin typeface="Times New Roman" panose="02020603050405020304" pitchFamily="18" charset="0"/>
                <a:cs typeface="Times New Roman" panose="02020603050405020304" pitchFamily="18" charset="0"/>
              </a:rPr>
              <a:t>The traceroute program in UNIX or </a:t>
            </a:r>
            <a:r>
              <a:rPr lang="en-US" sz="2800" dirty="0" err="1">
                <a:solidFill>
                  <a:srgbClr val="0000FF"/>
                </a:solidFill>
                <a:latin typeface="Times New Roman" panose="02020603050405020304" pitchFamily="18" charset="0"/>
                <a:cs typeface="Times New Roman" panose="02020603050405020304" pitchFamily="18" charset="0"/>
              </a:rPr>
              <a:t>tracert</a:t>
            </a:r>
            <a:r>
              <a:rPr lang="en-US" sz="2800" dirty="0">
                <a:solidFill>
                  <a:srgbClr val="0000FF"/>
                </a:solidFill>
                <a:latin typeface="Times New Roman" panose="02020603050405020304" pitchFamily="18" charset="0"/>
                <a:cs typeface="Times New Roman" panose="02020603050405020304" pitchFamily="18" charset="0"/>
              </a:rPr>
              <a:t> in Windows.</a:t>
            </a:r>
          </a:p>
          <a:p>
            <a:pPr algn="just"/>
            <a:r>
              <a:rPr lang="en-US" sz="2800" dirty="0">
                <a:solidFill>
                  <a:srgbClr val="0000FF"/>
                </a:solidFill>
                <a:latin typeface="Times New Roman" panose="02020603050405020304" pitchFamily="18" charset="0"/>
                <a:cs typeface="Times New Roman" panose="02020603050405020304" pitchFamily="18" charset="0"/>
              </a:rPr>
              <a:t>It is used to route the packets from source to destination.</a:t>
            </a:r>
          </a:p>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Example Scenario</a:t>
            </a:r>
          </a:p>
        </p:txBody>
      </p:sp>
      <p:pic>
        <p:nvPicPr>
          <p:cNvPr id="2" name="Picture 1"/>
          <p:cNvPicPr>
            <a:picLocks noChangeAspect="1"/>
          </p:cNvPicPr>
          <p:nvPr/>
        </p:nvPicPr>
        <p:blipFill>
          <a:blip r:embed="rId2"/>
          <a:stretch>
            <a:fillRect/>
          </a:stretch>
        </p:blipFill>
        <p:spPr>
          <a:xfrm>
            <a:off x="1524000" y="3630930"/>
            <a:ext cx="6572250" cy="2476500"/>
          </a:xfrm>
          <a:prstGeom prst="rect">
            <a:avLst/>
          </a:prstGeom>
        </p:spPr>
      </p:pic>
      <p:sp>
        <p:nvSpPr>
          <p:cNvPr id="3" name="Rectangle 2"/>
          <p:cNvSpPr/>
          <p:nvPr/>
        </p:nvSpPr>
        <p:spPr>
          <a:xfrm>
            <a:off x="3213603" y="6107430"/>
            <a:ext cx="3497304" cy="369332"/>
          </a:xfrm>
          <a:prstGeom prst="rect">
            <a:avLst/>
          </a:prstGeom>
        </p:spPr>
        <p:txBody>
          <a:bodyPr wrap="none">
            <a:spAutoFit/>
          </a:bodyPr>
          <a:lstStyle/>
          <a:p>
            <a:r>
              <a:rPr lang="en-US" b="1" dirty="0">
                <a:solidFill>
                  <a:schemeClr val="accent6">
                    <a:lumMod val="75000"/>
                  </a:schemeClr>
                </a:solidFill>
              </a:rPr>
              <a:t>The Traceroute Program Operation</a:t>
            </a:r>
          </a:p>
        </p:txBody>
      </p:sp>
    </p:spTree>
    <p:extLst>
      <p:ext uri="{BB962C8B-B14F-4D97-AF65-F5344CB8AC3E}">
        <p14:creationId xmlns:p14="http://schemas.microsoft.com/office/powerpoint/2010/main" val="20189362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800" dirty="0">
                <a:solidFill>
                  <a:schemeClr val="accent6">
                    <a:lumMod val="75000"/>
                  </a:schemeClr>
                </a:solidFill>
                <a:latin typeface="Times New Roman" panose="02020603050405020304" pitchFamily="18" charset="0"/>
                <a:cs typeface="Times New Roman" panose="02020603050405020304" pitchFamily="18" charset="0"/>
              </a:rPr>
              <a:t>Trace route </a:t>
            </a:r>
            <a:r>
              <a:rPr lang="en-US" sz="2800" dirty="0" err="1">
                <a:solidFill>
                  <a:schemeClr val="accent6">
                    <a:lumMod val="75000"/>
                  </a:schemeClr>
                </a:solidFill>
                <a:latin typeface="Times New Roman" panose="02020603050405020304" pitchFamily="18" charset="0"/>
                <a:cs typeface="Times New Roman" panose="02020603050405020304" pitchFamily="18" charset="0"/>
              </a:rPr>
              <a:t>cont</a:t>
            </a:r>
            <a:r>
              <a:rPr lang="en-US" sz="2800" dirty="0">
                <a:solidFill>
                  <a:schemeClr val="accent6">
                    <a:lumMod val="75000"/>
                  </a:schemeClr>
                </a:solidFill>
                <a:latin typeface="Times New Roman" panose="02020603050405020304" pitchFamily="18" charset="0"/>
                <a:cs typeface="Times New Roman" panose="02020603050405020304" pitchFamily="18" charset="0"/>
              </a:rPr>
              <a:t>…. </a:t>
            </a:r>
          </a:p>
          <a:p>
            <a:pPr algn="just"/>
            <a:r>
              <a:rPr lang="en-US" sz="2800" dirty="0">
                <a:solidFill>
                  <a:srgbClr val="0000FF"/>
                </a:solidFill>
                <a:latin typeface="Times New Roman" panose="02020603050405020304" pitchFamily="18" charset="0"/>
                <a:cs typeface="Times New Roman" panose="02020603050405020304" pitchFamily="18" charset="0"/>
              </a:rPr>
              <a:t>In above example Given the topology, A packet from host A to host B travels through routers R1 and R2.</a:t>
            </a:r>
          </a:p>
          <a:p>
            <a:pPr algn="just"/>
            <a:r>
              <a:rPr lang="en-US" sz="2800" dirty="0">
                <a:solidFill>
                  <a:srgbClr val="0000FF"/>
                </a:solidFill>
                <a:latin typeface="Times New Roman" panose="02020603050405020304" pitchFamily="18" charset="0"/>
                <a:cs typeface="Times New Roman" panose="02020603050405020304" pitchFamily="18" charset="0"/>
              </a:rPr>
              <a:t>The traceroute program find the address of router R1 &amp; RTT between host A and router R1.</a:t>
            </a:r>
          </a:p>
          <a:p>
            <a:pPr algn="just"/>
            <a:r>
              <a:rPr lang="en-US" sz="2800" dirty="0">
                <a:solidFill>
                  <a:srgbClr val="0000FF"/>
                </a:solidFill>
                <a:latin typeface="Times New Roman" panose="02020603050405020304" pitchFamily="18" charset="0"/>
                <a:cs typeface="Times New Roman" panose="02020603050405020304" pitchFamily="18" charset="0"/>
              </a:rPr>
              <a:t>The program repeats steps a to c three times to get a better average round-trip time.</a:t>
            </a:r>
          </a:p>
          <a:p>
            <a:pPr lvl="1" algn="just"/>
            <a:r>
              <a:rPr lang="en-US" sz="2400" dirty="0">
                <a:solidFill>
                  <a:srgbClr val="0000FF"/>
                </a:solidFill>
                <a:latin typeface="Times New Roman" panose="02020603050405020304" pitchFamily="18" charset="0"/>
                <a:cs typeface="Times New Roman" panose="02020603050405020304" pitchFamily="18" charset="0"/>
              </a:rPr>
              <a:t>a. Host A sends a packet to destination B using UDP the message is</a:t>
            </a:r>
          </a:p>
          <a:p>
            <a:pPr lvl="1" algn="just"/>
            <a:r>
              <a:rPr lang="en-US" sz="2400" dirty="0">
                <a:solidFill>
                  <a:srgbClr val="0000FF"/>
                </a:solidFill>
                <a:latin typeface="Times New Roman" panose="02020603050405020304" pitchFamily="18" charset="0"/>
                <a:cs typeface="Times New Roman" panose="02020603050405020304" pitchFamily="18" charset="0"/>
              </a:rPr>
              <a:t>encapsulated in an IP packet with a TTL value of 1. The program notes the time the packet is sent</a:t>
            </a:r>
          </a:p>
        </p:txBody>
      </p:sp>
    </p:spTree>
    <p:extLst>
      <p:ext uri="{BB962C8B-B14F-4D97-AF65-F5344CB8AC3E}">
        <p14:creationId xmlns:p14="http://schemas.microsoft.com/office/powerpoint/2010/main" val="14829211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800" dirty="0">
                <a:solidFill>
                  <a:schemeClr val="accent6">
                    <a:lumMod val="75000"/>
                  </a:schemeClr>
                </a:solidFill>
                <a:latin typeface="Times New Roman" panose="02020603050405020304" pitchFamily="18" charset="0"/>
                <a:cs typeface="Times New Roman" panose="02020603050405020304" pitchFamily="18" charset="0"/>
              </a:rPr>
              <a:t>Trace route cont.…. </a:t>
            </a:r>
          </a:p>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b. Router R1 receives the packet and decrements the value of TTL to 0. It then discards the packet (because TTL is 0).</a:t>
            </a:r>
          </a:p>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c. In receiver the ICMP messages uses the source address of the IP packet to find the IP address of router R1 and also makes note of the time the packet has arrived.</a:t>
            </a:r>
          </a:p>
          <a:p>
            <a:pPr algn="just"/>
            <a:r>
              <a:rPr lang="en-US" sz="2800" dirty="0">
                <a:solidFill>
                  <a:srgbClr val="0000FF"/>
                </a:solidFill>
                <a:latin typeface="Times New Roman" panose="02020603050405020304" pitchFamily="18" charset="0"/>
                <a:cs typeface="Times New Roman" panose="02020603050405020304" pitchFamily="18" charset="0"/>
              </a:rPr>
              <a:t>The traceroute program repeats the previous steps to find the address of router R2 and the round-trip time between host A and router R2.</a:t>
            </a:r>
          </a:p>
          <a:p>
            <a:pPr algn="just"/>
            <a:r>
              <a:rPr lang="en-US" sz="2800" dirty="0">
                <a:solidFill>
                  <a:srgbClr val="0000FF"/>
                </a:solidFill>
                <a:latin typeface="Times New Roman" panose="02020603050405020304" pitchFamily="18" charset="0"/>
                <a:cs typeface="Times New Roman" panose="02020603050405020304" pitchFamily="18" charset="0"/>
              </a:rPr>
              <a:t>The round-trip time between host A and host B.</a:t>
            </a:r>
          </a:p>
        </p:txBody>
      </p:sp>
    </p:spTree>
    <p:extLst>
      <p:ext uri="{BB962C8B-B14F-4D97-AF65-F5344CB8AC3E}">
        <p14:creationId xmlns:p14="http://schemas.microsoft.com/office/powerpoint/2010/main" val="3193152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marL="0" indent="0" algn="just">
              <a:buNone/>
            </a:pPr>
            <a:r>
              <a:rPr lang="en-US" sz="2400" dirty="0">
                <a:solidFill>
                  <a:schemeClr val="accent6">
                    <a:lumMod val="75000"/>
                  </a:schemeClr>
                </a:solidFill>
                <a:latin typeface="Times New Roman" panose="02020603050405020304" pitchFamily="18" charset="0"/>
                <a:cs typeface="Times New Roman" panose="02020603050405020304" pitchFamily="18" charset="0"/>
              </a:rPr>
              <a:t>Trace route cont.…. </a:t>
            </a:r>
          </a:p>
          <a:p>
            <a:pPr marL="0" indent="0" algn="just">
              <a:buNone/>
            </a:pPr>
            <a:r>
              <a:rPr lang="en-US" sz="2400" dirty="0">
                <a:solidFill>
                  <a:srgbClr val="0000FF"/>
                </a:solidFill>
                <a:latin typeface="Times New Roman" panose="02020603050405020304" pitchFamily="18" charset="0"/>
                <a:cs typeface="Times New Roman" panose="02020603050405020304" pitchFamily="18" charset="0"/>
              </a:rPr>
              <a:t>Example: The traceroute program to find the route from the computer voyager.deanza.edu to the server fhda.edu. The following shows the result.</a:t>
            </a:r>
          </a:p>
          <a:p>
            <a:pPr marL="400050" lvl="1" indent="0" algn="just">
              <a:buNone/>
            </a:pPr>
            <a:r>
              <a:rPr lang="en-US" sz="1800" dirty="0">
                <a:solidFill>
                  <a:srgbClr val="0000FF"/>
                </a:solidFill>
                <a:latin typeface="Times New Roman" panose="02020603050405020304" pitchFamily="18" charset="0"/>
                <a:cs typeface="Times New Roman" panose="02020603050405020304" pitchFamily="18" charset="0"/>
              </a:rPr>
              <a:t>$ traceroute fhda.edu</a:t>
            </a:r>
          </a:p>
          <a:p>
            <a:pPr marL="400050" lvl="1" indent="0" algn="just">
              <a:buNone/>
            </a:pPr>
            <a:r>
              <a:rPr lang="en-US" sz="1800" dirty="0">
                <a:solidFill>
                  <a:srgbClr val="0000FF"/>
                </a:solidFill>
                <a:latin typeface="Times New Roman" panose="02020603050405020304" pitchFamily="18" charset="0"/>
                <a:cs typeface="Times New Roman" panose="02020603050405020304" pitchFamily="18" charset="0"/>
              </a:rPr>
              <a:t>traceroute to fhda.edu (153.18.8.1), 30 hops max, 38 byte packets</a:t>
            </a:r>
          </a:p>
          <a:p>
            <a:pPr marL="400050" lvl="1" indent="0" algn="just">
              <a:buNone/>
            </a:pPr>
            <a:r>
              <a:rPr lang="en-US" sz="1800" dirty="0">
                <a:solidFill>
                  <a:srgbClr val="0000FF"/>
                </a:solidFill>
                <a:latin typeface="Times New Roman" panose="02020603050405020304" pitchFamily="18" charset="0"/>
                <a:cs typeface="Times New Roman" panose="02020603050405020304" pitchFamily="18" charset="0"/>
              </a:rPr>
              <a:t>1 Dcore.fhda.edu (153.18.31.25) 0.995 </a:t>
            </a:r>
            <a:r>
              <a:rPr lang="en-US" sz="1800" dirty="0" err="1">
                <a:solidFill>
                  <a:srgbClr val="0000FF"/>
                </a:solidFill>
                <a:latin typeface="Times New Roman" panose="02020603050405020304" pitchFamily="18" charset="0"/>
                <a:cs typeface="Times New Roman" panose="02020603050405020304" pitchFamily="18" charset="0"/>
              </a:rPr>
              <a:t>ms</a:t>
            </a:r>
            <a:r>
              <a:rPr lang="en-US" sz="1800" dirty="0">
                <a:solidFill>
                  <a:srgbClr val="0000FF"/>
                </a:solidFill>
                <a:latin typeface="Times New Roman" panose="02020603050405020304" pitchFamily="18" charset="0"/>
                <a:cs typeface="Times New Roman" panose="02020603050405020304" pitchFamily="18" charset="0"/>
              </a:rPr>
              <a:t> 0.899 </a:t>
            </a:r>
            <a:r>
              <a:rPr lang="en-US" sz="1800" dirty="0" err="1">
                <a:solidFill>
                  <a:srgbClr val="0000FF"/>
                </a:solidFill>
                <a:latin typeface="Times New Roman" panose="02020603050405020304" pitchFamily="18" charset="0"/>
                <a:cs typeface="Times New Roman" panose="02020603050405020304" pitchFamily="18" charset="0"/>
              </a:rPr>
              <a:t>ms</a:t>
            </a:r>
            <a:r>
              <a:rPr lang="en-US" sz="1800" dirty="0">
                <a:solidFill>
                  <a:srgbClr val="0000FF"/>
                </a:solidFill>
                <a:latin typeface="Times New Roman" panose="02020603050405020304" pitchFamily="18" charset="0"/>
                <a:cs typeface="Times New Roman" panose="02020603050405020304" pitchFamily="18" charset="0"/>
              </a:rPr>
              <a:t> 0.878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400050" lvl="1" indent="0" algn="just">
              <a:buNone/>
            </a:pPr>
            <a:r>
              <a:rPr lang="en-US" sz="1800" dirty="0">
                <a:solidFill>
                  <a:srgbClr val="0000FF"/>
                </a:solidFill>
                <a:latin typeface="Times New Roman" panose="02020603050405020304" pitchFamily="18" charset="0"/>
                <a:cs typeface="Times New Roman" panose="02020603050405020304" pitchFamily="18" charset="0"/>
              </a:rPr>
              <a:t>2 Dbackup.fhda.edu (153.18.251.4) 1.039 </a:t>
            </a:r>
            <a:r>
              <a:rPr lang="en-US" sz="1800" dirty="0" err="1">
                <a:solidFill>
                  <a:srgbClr val="0000FF"/>
                </a:solidFill>
                <a:latin typeface="Times New Roman" panose="02020603050405020304" pitchFamily="18" charset="0"/>
                <a:cs typeface="Times New Roman" panose="02020603050405020304" pitchFamily="18" charset="0"/>
              </a:rPr>
              <a:t>ms</a:t>
            </a:r>
            <a:r>
              <a:rPr lang="en-US" sz="1800" dirty="0">
                <a:solidFill>
                  <a:srgbClr val="0000FF"/>
                </a:solidFill>
                <a:latin typeface="Times New Roman" panose="02020603050405020304" pitchFamily="18" charset="0"/>
                <a:cs typeface="Times New Roman" panose="02020603050405020304" pitchFamily="18" charset="0"/>
              </a:rPr>
              <a:t> 1.064 </a:t>
            </a:r>
            <a:r>
              <a:rPr lang="en-US" sz="1800" dirty="0" err="1">
                <a:solidFill>
                  <a:srgbClr val="0000FF"/>
                </a:solidFill>
                <a:latin typeface="Times New Roman" panose="02020603050405020304" pitchFamily="18" charset="0"/>
                <a:cs typeface="Times New Roman" panose="02020603050405020304" pitchFamily="18" charset="0"/>
              </a:rPr>
              <a:t>ms</a:t>
            </a:r>
            <a:r>
              <a:rPr lang="en-US" sz="1800" dirty="0">
                <a:solidFill>
                  <a:srgbClr val="0000FF"/>
                </a:solidFill>
                <a:latin typeface="Times New Roman" panose="02020603050405020304" pitchFamily="18" charset="0"/>
                <a:cs typeface="Times New Roman" panose="02020603050405020304" pitchFamily="18" charset="0"/>
              </a:rPr>
              <a:t> 1.083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marL="400050" lvl="1" indent="0" algn="just">
              <a:buNone/>
            </a:pPr>
            <a:r>
              <a:rPr lang="en-US" sz="1800" dirty="0">
                <a:solidFill>
                  <a:srgbClr val="0000FF"/>
                </a:solidFill>
                <a:latin typeface="Times New Roman" panose="02020603050405020304" pitchFamily="18" charset="0"/>
                <a:cs typeface="Times New Roman" panose="02020603050405020304" pitchFamily="18" charset="0"/>
              </a:rPr>
              <a:t>3 tiptoe.fhda.edu (153.18.8.1) 1.797 </a:t>
            </a:r>
            <a:r>
              <a:rPr lang="en-US" sz="1800" dirty="0" err="1">
                <a:solidFill>
                  <a:srgbClr val="0000FF"/>
                </a:solidFill>
                <a:latin typeface="Times New Roman" panose="02020603050405020304" pitchFamily="18" charset="0"/>
                <a:cs typeface="Times New Roman" panose="02020603050405020304" pitchFamily="18" charset="0"/>
              </a:rPr>
              <a:t>ms</a:t>
            </a:r>
            <a:r>
              <a:rPr lang="en-US" sz="1800" dirty="0">
                <a:solidFill>
                  <a:srgbClr val="0000FF"/>
                </a:solidFill>
                <a:latin typeface="Times New Roman" panose="02020603050405020304" pitchFamily="18" charset="0"/>
                <a:cs typeface="Times New Roman" panose="02020603050405020304" pitchFamily="18" charset="0"/>
              </a:rPr>
              <a:t> 1.642 </a:t>
            </a:r>
            <a:r>
              <a:rPr lang="en-US" sz="1800" dirty="0" err="1">
                <a:solidFill>
                  <a:srgbClr val="0000FF"/>
                </a:solidFill>
                <a:latin typeface="Times New Roman" panose="02020603050405020304" pitchFamily="18" charset="0"/>
                <a:cs typeface="Times New Roman" panose="02020603050405020304" pitchFamily="18" charset="0"/>
              </a:rPr>
              <a:t>ms</a:t>
            </a:r>
            <a:r>
              <a:rPr lang="en-US" sz="1800" dirty="0">
                <a:solidFill>
                  <a:srgbClr val="0000FF"/>
                </a:solidFill>
                <a:latin typeface="Times New Roman" panose="02020603050405020304" pitchFamily="18" charset="0"/>
                <a:cs typeface="Times New Roman" panose="02020603050405020304" pitchFamily="18" charset="0"/>
              </a:rPr>
              <a:t> 1.757 </a:t>
            </a:r>
            <a:r>
              <a:rPr lang="en-US" sz="1800" dirty="0" err="1">
                <a:solidFill>
                  <a:srgbClr val="0000FF"/>
                </a:solidFill>
                <a:latin typeface="Times New Roman" panose="02020603050405020304" pitchFamily="18" charset="0"/>
                <a:cs typeface="Times New Roman" panose="02020603050405020304" pitchFamily="18" charset="0"/>
              </a:rPr>
              <a:t>ms</a:t>
            </a:r>
            <a:endParaRPr lang="en-US" sz="1800" dirty="0">
              <a:solidFill>
                <a:srgbClr val="0000FF"/>
              </a:solidFill>
              <a:latin typeface="Times New Roman" panose="02020603050405020304" pitchFamily="18" charset="0"/>
              <a:cs typeface="Times New Roman" panose="02020603050405020304" pitchFamily="18" charset="0"/>
            </a:endParaRPr>
          </a:p>
          <a:p>
            <a:pPr lvl="1" algn="just"/>
            <a:r>
              <a:rPr lang="en-US" sz="2000" dirty="0">
                <a:solidFill>
                  <a:srgbClr val="0000FF"/>
                </a:solidFill>
                <a:latin typeface="Times New Roman" panose="02020603050405020304" pitchFamily="18" charset="0"/>
                <a:cs typeface="Times New Roman" panose="02020603050405020304" pitchFamily="18" charset="0"/>
              </a:rPr>
              <a:t>In the above example the destination is 153.18.8.1.</a:t>
            </a:r>
          </a:p>
          <a:p>
            <a:pPr lvl="1" algn="just"/>
            <a:r>
              <a:rPr lang="en-US" sz="2000" dirty="0">
                <a:solidFill>
                  <a:srgbClr val="0000FF"/>
                </a:solidFill>
                <a:latin typeface="Times New Roman" panose="02020603050405020304" pitchFamily="18" charset="0"/>
                <a:cs typeface="Times New Roman" panose="02020603050405020304" pitchFamily="18" charset="0"/>
              </a:rPr>
              <a:t>TTL value is 30 hops.</a:t>
            </a:r>
          </a:p>
          <a:p>
            <a:pPr lvl="1" algn="just"/>
            <a:r>
              <a:rPr lang="en-US" sz="2000" dirty="0">
                <a:solidFill>
                  <a:srgbClr val="0000FF"/>
                </a:solidFill>
                <a:latin typeface="Times New Roman" panose="02020603050405020304" pitchFamily="18" charset="0"/>
                <a:cs typeface="Times New Roman" panose="02020603050405020304" pitchFamily="18" charset="0"/>
              </a:rPr>
              <a:t>The packet contains 38 bytes: 20 bytes of IP header, 8 bytes of UDP header, and 10 bytes of application data.</a:t>
            </a:r>
          </a:p>
          <a:p>
            <a:pPr marL="400050" lvl="1" indent="0" algn="just">
              <a:buNone/>
            </a:pPr>
            <a:endParaRPr lang="en-US" sz="24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7681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ICMP– DEBUGGING TOOL</a:t>
            </a:r>
          </a:p>
        </p:txBody>
      </p:sp>
      <p:sp>
        <p:nvSpPr>
          <p:cNvPr id="5" name="Content Placeholder 4"/>
          <p:cNvSpPr>
            <a:spLocks noGrp="1"/>
          </p:cNvSpPr>
          <p:nvPr>
            <p:ph idx="1"/>
          </p:nvPr>
        </p:nvSpPr>
        <p:spPr>
          <a:xfrm>
            <a:off x="381000" y="571500"/>
            <a:ext cx="8229600" cy="6057900"/>
          </a:xfrm>
        </p:spPr>
        <p:txBody>
          <a:bodyPr>
            <a:noAutofit/>
          </a:bodyPr>
          <a:lstStyle/>
          <a:p>
            <a:pPr marL="400050" lvl="1" indent="0" algn="just">
              <a:buNone/>
            </a:pPr>
            <a:r>
              <a:rPr lang="en-US" sz="2600" dirty="0">
                <a:solidFill>
                  <a:schemeClr val="accent6">
                    <a:lumMod val="75000"/>
                  </a:schemeClr>
                </a:solidFill>
                <a:latin typeface="Times New Roman" panose="02020603050405020304" pitchFamily="18" charset="0"/>
                <a:cs typeface="Times New Roman" panose="02020603050405020304" pitchFamily="18" charset="0"/>
              </a:rPr>
              <a:t>Trace route cont.…. </a:t>
            </a:r>
          </a:p>
          <a:p>
            <a:pPr lvl="1" indent="-342900" algn="just">
              <a:buFont typeface="Arial" panose="020B0604020202020204" pitchFamily="34" charset="0"/>
              <a:buChar char="•"/>
            </a:pPr>
            <a:r>
              <a:rPr lang="en-US" sz="2600" dirty="0">
                <a:solidFill>
                  <a:srgbClr val="0000FF"/>
                </a:solidFill>
                <a:latin typeface="Times New Roman" panose="02020603050405020304" pitchFamily="18" charset="0"/>
                <a:cs typeface="Times New Roman" panose="02020603050405020304" pitchFamily="18" charset="0"/>
              </a:rPr>
              <a:t>The router is named Dcore.fhda.edu with IP address 153.18.31.254.</a:t>
            </a:r>
          </a:p>
          <a:p>
            <a:pPr lvl="1" indent="-342900" algn="just">
              <a:buFont typeface="Arial" panose="020B0604020202020204" pitchFamily="34" charset="0"/>
              <a:buChar char="•"/>
            </a:pPr>
            <a:r>
              <a:rPr lang="en-US" sz="2600" dirty="0">
                <a:solidFill>
                  <a:srgbClr val="0000FF"/>
                </a:solidFill>
                <a:latin typeface="Times New Roman" panose="02020603050405020304" pitchFamily="18" charset="0"/>
                <a:cs typeface="Times New Roman" panose="02020603050405020304" pitchFamily="18" charset="0"/>
              </a:rPr>
              <a:t>The Round Trip Time</a:t>
            </a:r>
          </a:p>
          <a:p>
            <a:pPr marL="1257300" lvl="3" indent="0" algn="just">
              <a:buNone/>
            </a:pPr>
            <a:r>
              <a:rPr lang="en-US" sz="2600" dirty="0">
                <a:solidFill>
                  <a:srgbClr val="0000FF"/>
                </a:solidFill>
                <a:latin typeface="Times New Roman" panose="02020603050405020304" pitchFamily="18" charset="0"/>
                <a:cs typeface="Times New Roman" panose="02020603050405020304" pitchFamily="18" charset="0"/>
              </a:rPr>
              <a:t>1. 0.995 milliseconds,</a:t>
            </a:r>
          </a:p>
          <a:p>
            <a:pPr marL="1257300" lvl="3" indent="0" algn="just">
              <a:buNone/>
            </a:pPr>
            <a:r>
              <a:rPr lang="en-US" sz="2600" dirty="0">
                <a:solidFill>
                  <a:srgbClr val="0000FF"/>
                </a:solidFill>
                <a:latin typeface="Times New Roman" panose="02020603050405020304" pitchFamily="18" charset="0"/>
                <a:cs typeface="Times New Roman" panose="02020603050405020304" pitchFamily="18" charset="0"/>
              </a:rPr>
              <a:t>2. 0.899 milliseconds</a:t>
            </a:r>
          </a:p>
          <a:p>
            <a:pPr marL="1257300" lvl="3" indent="0" algn="just">
              <a:buNone/>
            </a:pPr>
            <a:r>
              <a:rPr lang="en-US" sz="2600" dirty="0">
                <a:solidFill>
                  <a:srgbClr val="0000FF"/>
                </a:solidFill>
                <a:latin typeface="Times New Roman" panose="02020603050405020304" pitchFamily="18" charset="0"/>
                <a:cs typeface="Times New Roman" panose="02020603050405020304" pitchFamily="18" charset="0"/>
              </a:rPr>
              <a:t>3. 0.878 milliseconds</a:t>
            </a:r>
          </a:p>
          <a:p>
            <a:pPr lvl="1" indent="-342900" algn="just">
              <a:buFont typeface="Arial" panose="020B0604020202020204" pitchFamily="34" charset="0"/>
              <a:buChar char="•"/>
            </a:pPr>
            <a:r>
              <a:rPr lang="en-US" sz="2600" dirty="0">
                <a:solidFill>
                  <a:srgbClr val="0000FF"/>
                </a:solidFill>
                <a:latin typeface="Times New Roman" panose="02020603050405020304" pitchFamily="18" charset="0"/>
                <a:cs typeface="Times New Roman" panose="02020603050405020304" pitchFamily="18" charset="0"/>
              </a:rPr>
              <a:t>The router is named Dbackup.fhda.edu with IP address 153.18.251.4.</a:t>
            </a:r>
          </a:p>
          <a:p>
            <a:pPr lvl="1" indent="-342900" algn="just">
              <a:buFont typeface="Arial" panose="020B0604020202020204" pitchFamily="34" charset="0"/>
              <a:buChar char="•"/>
            </a:pPr>
            <a:r>
              <a:rPr lang="en-US" sz="2600" dirty="0">
                <a:solidFill>
                  <a:srgbClr val="0000FF"/>
                </a:solidFill>
                <a:latin typeface="Times New Roman" panose="02020603050405020304" pitchFamily="18" charset="0"/>
                <a:cs typeface="Times New Roman" panose="02020603050405020304" pitchFamily="18" charset="0"/>
              </a:rPr>
              <a:t>The third line shows the destination host</a:t>
            </a:r>
          </a:p>
        </p:txBody>
      </p:sp>
    </p:spTree>
    <p:extLst>
      <p:ext uri="{BB962C8B-B14F-4D97-AF65-F5344CB8AC3E}">
        <p14:creationId xmlns:p14="http://schemas.microsoft.com/office/powerpoint/2010/main" val="19088233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rgbClr val="C00000"/>
                </a:solidFill>
                <a:latin typeface="Arial Black" panose="020B0A04020102020204" pitchFamily="34" charset="0"/>
              </a:rPr>
              <a:t>ICMP DESIGN</a:t>
            </a:r>
            <a:endParaRPr lang="en-US" sz="2800" dirty="0">
              <a:solidFill>
                <a:srgbClr val="C00000"/>
              </a:solidFill>
              <a:latin typeface="Arial Black" panose="020B0A04020102020204" pitchFamily="34" charset="0"/>
            </a:endParaRPr>
          </a:p>
        </p:txBody>
      </p:sp>
      <p:pic>
        <p:nvPicPr>
          <p:cNvPr id="2" name="Picture 1"/>
          <p:cNvPicPr>
            <a:picLocks noChangeAspect="1"/>
          </p:cNvPicPr>
          <p:nvPr/>
        </p:nvPicPr>
        <p:blipFill>
          <a:blip r:embed="rId2"/>
          <a:stretch>
            <a:fillRect/>
          </a:stretch>
        </p:blipFill>
        <p:spPr>
          <a:xfrm>
            <a:off x="144780" y="2057400"/>
            <a:ext cx="9067800" cy="4317310"/>
          </a:xfrm>
          <a:prstGeom prst="rect">
            <a:avLst/>
          </a:prstGeom>
        </p:spPr>
      </p:pic>
      <p:sp>
        <p:nvSpPr>
          <p:cNvPr id="3" name="Rectangle 2"/>
          <p:cNvSpPr/>
          <p:nvPr/>
        </p:nvSpPr>
        <p:spPr>
          <a:xfrm>
            <a:off x="685800" y="779160"/>
            <a:ext cx="7086600" cy="1200329"/>
          </a:xfrm>
          <a:prstGeom prst="rect">
            <a:avLst/>
          </a:prstGeom>
        </p:spPr>
        <p:txBody>
          <a:bodyPr wrap="square">
            <a:spAutoFit/>
          </a:bodyPr>
          <a:lstStyle/>
          <a:p>
            <a:r>
              <a:rPr lang="en-US" dirty="0">
                <a:solidFill>
                  <a:srgbClr val="3333FF"/>
                </a:solidFill>
              </a:rPr>
              <a:t>To handle the ICMP sending and receiving messages </a:t>
            </a:r>
          </a:p>
          <a:p>
            <a:r>
              <a:rPr lang="en-US" dirty="0">
                <a:solidFill>
                  <a:srgbClr val="3333FF"/>
                </a:solidFill>
              </a:rPr>
              <a:t> ICMP package made of two modules:</a:t>
            </a:r>
          </a:p>
          <a:p>
            <a:pPr marL="285750" indent="-285750">
              <a:buFont typeface="Arial" panose="020B0604020202020204" pitchFamily="34" charset="0"/>
              <a:buChar char="•"/>
            </a:pPr>
            <a:r>
              <a:rPr lang="en-US" dirty="0">
                <a:solidFill>
                  <a:srgbClr val="3333FF"/>
                </a:solidFill>
              </a:rPr>
              <a:t> input module</a:t>
            </a:r>
          </a:p>
          <a:p>
            <a:pPr marL="285750" indent="-285750">
              <a:buFont typeface="Arial" panose="020B0604020202020204" pitchFamily="34" charset="0"/>
              <a:buChar char="•"/>
            </a:pPr>
            <a:r>
              <a:rPr lang="en-US" dirty="0">
                <a:solidFill>
                  <a:srgbClr val="3333FF"/>
                </a:solidFill>
              </a:rPr>
              <a:t> output module</a:t>
            </a:r>
          </a:p>
        </p:txBody>
      </p:sp>
    </p:spTree>
    <p:extLst>
      <p:ext uri="{BB962C8B-B14F-4D97-AF65-F5344CB8AC3E}">
        <p14:creationId xmlns:p14="http://schemas.microsoft.com/office/powerpoint/2010/main" val="21293732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68580"/>
            <a:ext cx="8991600" cy="533400"/>
          </a:xfrm>
        </p:spPr>
        <p:txBody>
          <a:bodyPr>
            <a:noAutofit/>
          </a:bodyPr>
          <a:lstStyle/>
          <a:p>
            <a:r>
              <a:rPr lang="en-US" sz="2800" b="1" dirty="0">
                <a:solidFill>
                  <a:srgbClr val="C00000"/>
                </a:solidFill>
                <a:latin typeface="Arial Black" panose="020B0A04020102020204" pitchFamily="34" charset="0"/>
              </a:rPr>
              <a:t>ICMP Design (cont’d) </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Input module </a:t>
            </a:r>
          </a:p>
          <a:p>
            <a:pPr algn="just"/>
            <a:r>
              <a:rPr lang="en-US" sz="2800" dirty="0">
                <a:solidFill>
                  <a:srgbClr val="0000FF"/>
                </a:solidFill>
                <a:latin typeface="Times New Roman" panose="02020603050405020304" pitchFamily="18" charset="0"/>
                <a:cs typeface="Times New Roman" panose="02020603050405020304" pitchFamily="18" charset="0"/>
              </a:rPr>
              <a:t>handling all received ICMP message</a:t>
            </a:r>
          </a:p>
          <a:p>
            <a:pPr algn="just"/>
            <a:r>
              <a:rPr lang="en-US" sz="2800" dirty="0">
                <a:solidFill>
                  <a:srgbClr val="0000FF"/>
                </a:solidFill>
                <a:latin typeface="Times New Roman" panose="02020603050405020304" pitchFamily="18" charset="0"/>
                <a:cs typeface="Times New Roman" panose="02020603050405020304" pitchFamily="18" charset="0"/>
              </a:rPr>
              <a:t>invoked when an ICMP packet is delivered to it from the IP layer</a:t>
            </a:r>
          </a:p>
          <a:p>
            <a:pPr algn="just"/>
            <a:r>
              <a:rPr lang="en-US" sz="2800" dirty="0">
                <a:solidFill>
                  <a:srgbClr val="0000FF"/>
                </a:solidFill>
                <a:latin typeface="Times New Roman" panose="02020603050405020304" pitchFamily="18" charset="0"/>
                <a:cs typeface="Times New Roman" panose="02020603050405020304" pitchFamily="18" charset="0"/>
              </a:rPr>
              <a:t>if the received packet is a request or solicitation, the module creates a reply or an advertisement and sends it out</a:t>
            </a:r>
          </a:p>
          <a:p>
            <a:pPr algn="just"/>
            <a:r>
              <a:rPr lang="en-US" sz="2800" dirty="0">
                <a:solidFill>
                  <a:srgbClr val="0000FF"/>
                </a:solidFill>
                <a:latin typeface="Times New Roman" panose="02020603050405020304" pitchFamily="18" charset="0"/>
                <a:cs typeface="Times New Roman" panose="02020603050405020304" pitchFamily="18" charset="0"/>
              </a:rPr>
              <a:t>if the received packet is a redirection message, the module uses the information to update the routing table</a:t>
            </a:r>
          </a:p>
          <a:p>
            <a:pPr algn="just"/>
            <a:r>
              <a:rPr lang="en-US" sz="2800" dirty="0">
                <a:solidFill>
                  <a:srgbClr val="0000FF"/>
                </a:solidFill>
                <a:latin typeface="Times New Roman" panose="02020603050405020304" pitchFamily="18" charset="0"/>
                <a:cs typeface="Times New Roman" panose="02020603050405020304" pitchFamily="18" charset="0"/>
              </a:rPr>
              <a:t>if the received packet is an error message, the module informs the protocol about the situation that caused the error</a:t>
            </a:r>
          </a:p>
        </p:txBody>
      </p:sp>
    </p:spTree>
    <p:extLst>
      <p:ext uri="{BB962C8B-B14F-4D97-AF65-F5344CB8AC3E}">
        <p14:creationId xmlns:p14="http://schemas.microsoft.com/office/powerpoint/2010/main" val="3923355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rgbClr val="C00000"/>
                </a:solidFill>
                <a:latin typeface="Arial Black" panose="020B0A04020102020204" pitchFamily="34" charset="0"/>
              </a:rPr>
              <a:t>INPUT MODULE</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dirty="0">
                <a:solidFill>
                  <a:srgbClr val="0000FF"/>
                </a:solidFill>
                <a:latin typeface="Times New Roman" panose="02020603050405020304" pitchFamily="18" charset="0"/>
                <a:cs typeface="Times New Roman" panose="02020603050405020304" pitchFamily="18" charset="0"/>
              </a:rPr>
              <a:t>Pseudocode for Input Module</a:t>
            </a:r>
          </a:p>
        </p:txBody>
      </p:sp>
      <p:pic>
        <p:nvPicPr>
          <p:cNvPr id="3" name="Picture 2"/>
          <p:cNvPicPr>
            <a:picLocks noChangeAspect="1"/>
          </p:cNvPicPr>
          <p:nvPr/>
        </p:nvPicPr>
        <p:blipFill>
          <a:blip r:embed="rId2"/>
          <a:stretch>
            <a:fillRect/>
          </a:stretch>
        </p:blipFill>
        <p:spPr>
          <a:xfrm>
            <a:off x="381000" y="1447800"/>
            <a:ext cx="8086725" cy="5229225"/>
          </a:xfrm>
          <a:prstGeom prst="rect">
            <a:avLst/>
          </a:prstGeom>
        </p:spPr>
      </p:pic>
    </p:spTree>
    <p:extLst>
      <p:ext uri="{BB962C8B-B14F-4D97-AF65-F5344CB8AC3E}">
        <p14:creationId xmlns:p14="http://schemas.microsoft.com/office/powerpoint/2010/main" val="462741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640" y="68580"/>
            <a:ext cx="8991600" cy="533400"/>
          </a:xfrm>
        </p:spPr>
        <p:txBody>
          <a:bodyPr>
            <a:noAutofit/>
          </a:bodyPr>
          <a:lstStyle/>
          <a:p>
            <a:r>
              <a:rPr lang="en-US" sz="2800" dirty="0">
                <a:solidFill>
                  <a:srgbClr val="C00000"/>
                </a:solidFill>
                <a:latin typeface="Arial Black" panose="020B0A04020102020204" pitchFamily="34" charset="0"/>
              </a:rPr>
              <a:t>ICMP DESIGN</a:t>
            </a: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400" dirty="0">
                <a:solidFill>
                  <a:srgbClr val="C00000"/>
                </a:solidFill>
                <a:latin typeface="Arial Black" panose="020B0A04020102020204" pitchFamily="34" charset="0"/>
              </a:rPr>
              <a:t>OUTPUT MODULE</a:t>
            </a:r>
            <a:endParaRPr lang="en-US" sz="2600" dirty="0">
              <a:solidFill>
                <a:srgbClr val="0000FF"/>
              </a:solidFill>
              <a:latin typeface="Times New Roman" panose="02020603050405020304" pitchFamily="18" charset="0"/>
              <a:cs typeface="Times New Roman" panose="02020603050405020304" pitchFamily="18" charset="0"/>
            </a:endParaRPr>
          </a:p>
          <a:p>
            <a:pPr algn="just"/>
            <a:r>
              <a:rPr lang="en-US" sz="2600" dirty="0">
                <a:solidFill>
                  <a:srgbClr val="0000FF"/>
                </a:solidFill>
                <a:latin typeface="Times New Roman" panose="02020603050405020304" pitchFamily="18" charset="0"/>
                <a:cs typeface="Times New Roman" panose="02020603050405020304" pitchFamily="18" charset="0"/>
              </a:rPr>
              <a:t>responsible for creating request, solicitation, or error messages requested by a higher level or the IP protocol.</a:t>
            </a:r>
          </a:p>
          <a:p>
            <a:pPr algn="just"/>
            <a:r>
              <a:rPr lang="en-US" sz="2600" dirty="0">
                <a:solidFill>
                  <a:srgbClr val="0000FF"/>
                </a:solidFill>
                <a:latin typeface="Times New Roman" panose="02020603050405020304" pitchFamily="18" charset="0"/>
                <a:cs typeface="Times New Roman" panose="02020603050405020304" pitchFamily="18" charset="0"/>
              </a:rPr>
              <a:t>the module receives a demand from IP, UDP or TCP to send one of the ICMP error messages</a:t>
            </a:r>
          </a:p>
          <a:p>
            <a:pPr algn="just"/>
            <a:r>
              <a:rPr lang="en-US" sz="2600" dirty="0">
                <a:solidFill>
                  <a:srgbClr val="0000FF"/>
                </a:solidFill>
                <a:latin typeface="Times New Roman" panose="02020603050405020304" pitchFamily="18" charset="0"/>
                <a:cs typeface="Times New Roman" panose="02020603050405020304" pitchFamily="18" charset="0"/>
              </a:rPr>
              <a:t>if the demand is from IP</a:t>
            </a:r>
          </a:p>
          <a:p>
            <a:pPr lvl="1" algn="just"/>
            <a:r>
              <a:rPr lang="en-US" sz="2200" dirty="0">
                <a:solidFill>
                  <a:srgbClr val="0000FF"/>
                </a:solidFill>
                <a:latin typeface="Times New Roman" panose="02020603050405020304" pitchFamily="18" charset="0"/>
                <a:cs typeface="Times New Roman" panose="02020603050405020304" pitchFamily="18" charset="0"/>
              </a:rPr>
              <a:t>check first that request is allowed</a:t>
            </a:r>
          </a:p>
          <a:p>
            <a:pPr lvl="1" algn="just"/>
            <a:r>
              <a:rPr lang="en-US" sz="2200" dirty="0">
                <a:solidFill>
                  <a:srgbClr val="0000FF"/>
                </a:solidFill>
                <a:latin typeface="Times New Roman" panose="02020603050405020304" pitchFamily="18" charset="0"/>
                <a:cs typeface="Times New Roman" panose="02020603050405020304" pitchFamily="18" charset="0"/>
              </a:rPr>
              <a:t>ICMP message cannot be created for four situations;</a:t>
            </a:r>
          </a:p>
          <a:p>
            <a:pPr lvl="1" algn="just"/>
            <a:r>
              <a:rPr lang="en-US" sz="2200" dirty="0">
                <a:solidFill>
                  <a:srgbClr val="0000FF"/>
                </a:solidFill>
                <a:latin typeface="Times New Roman" panose="02020603050405020304" pitchFamily="18" charset="0"/>
                <a:cs typeface="Times New Roman" panose="02020603050405020304" pitchFamily="18" charset="0"/>
              </a:rPr>
              <a:t>ICMP error message</a:t>
            </a:r>
          </a:p>
          <a:p>
            <a:pPr lvl="1" algn="just"/>
            <a:r>
              <a:rPr lang="en-US" sz="2200" dirty="0">
                <a:solidFill>
                  <a:srgbClr val="0000FF"/>
                </a:solidFill>
                <a:latin typeface="Times New Roman" panose="02020603050405020304" pitchFamily="18" charset="0"/>
                <a:cs typeface="Times New Roman" panose="02020603050405020304" pitchFamily="18" charset="0"/>
              </a:rPr>
              <a:t>Fragmented IP packet</a:t>
            </a:r>
          </a:p>
          <a:p>
            <a:pPr lvl="1" algn="just"/>
            <a:r>
              <a:rPr lang="en-US" sz="2200" dirty="0">
                <a:solidFill>
                  <a:srgbClr val="0000FF"/>
                </a:solidFill>
                <a:latin typeface="Times New Roman" panose="02020603050405020304" pitchFamily="18" charset="0"/>
                <a:cs typeface="Times New Roman" panose="02020603050405020304" pitchFamily="18" charset="0"/>
              </a:rPr>
              <a:t>Multicast IP packet</a:t>
            </a:r>
          </a:p>
          <a:p>
            <a:pPr lvl="1" algn="just"/>
            <a:r>
              <a:rPr lang="en-US" sz="2200" dirty="0">
                <a:solidFill>
                  <a:srgbClr val="0000FF"/>
                </a:solidFill>
                <a:latin typeface="Times New Roman" panose="02020603050405020304" pitchFamily="18" charset="0"/>
                <a:cs typeface="Times New Roman" panose="02020603050405020304" pitchFamily="18" charset="0"/>
              </a:rPr>
              <a:t>IP packet having IP address or 127.X.Y.Z</a:t>
            </a:r>
          </a:p>
          <a:p>
            <a:pPr algn="just"/>
            <a:r>
              <a:rPr lang="en-US" sz="2600" dirty="0">
                <a:solidFill>
                  <a:srgbClr val="0000FF"/>
                </a:solidFill>
                <a:latin typeface="Times New Roman" panose="02020603050405020304" pitchFamily="18" charset="0"/>
                <a:cs typeface="Times New Roman" panose="02020603050405020304" pitchFamily="18" charset="0"/>
              </a:rPr>
              <a:t>May also receive a demand from an application program to send one of the ICMP request or solicitation messages</a:t>
            </a:r>
          </a:p>
        </p:txBody>
      </p:sp>
    </p:spTree>
    <p:extLst>
      <p:ext uri="{BB962C8B-B14F-4D97-AF65-F5344CB8AC3E}">
        <p14:creationId xmlns:p14="http://schemas.microsoft.com/office/powerpoint/2010/main" val="2507511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4693DE7-409B-45E3-9067-3DA9F95ED11B}" type="slidenum">
              <a:rPr lang="en-US" altLang="zh-TW" b="0"/>
              <a:pPr/>
              <a:t>13</a:t>
            </a:fld>
            <a:endParaRPr lang="en-US" altLang="zh-TW" b="0"/>
          </a:p>
        </p:txBody>
      </p:sp>
      <p:sp>
        <p:nvSpPr>
          <p:cNvPr id="34820" name="Text Box 2"/>
          <p:cNvSpPr txBox="1">
            <a:spLocks noChangeArrowheads="1"/>
          </p:cNvSpPr>
          <p:nvPr/>
        </p:nvSpPr>
        <p:spPr bwMode="auto">
          <a:xfrm>
            <a:off x="251520" y="260648"/>
            <a:ext cx="85918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a:t>
            </a:r>
          </a:p>
          <a:p>
            <a:pPr algn="just"/>
            <a:r>
              <a:rPr lang="en-US" altLang="zh-TW" sz="2000" dirty="0">
                <a:latin typeface="Times New Roman" panose="02020603050405020304" pitchFamily="18" charset="0"/>
                <a:ea typeface="新細明體" charset="-120"/>
                <a:cs typeface="Times New Roman" panose="02020603050405020304" pitchFamily="18" charset="0"/>
              </a:rPr>
              <a:t>An IP packet has arrived with the first 8 bits as shown:</a:t>
            </a:r>
            <a:endParaRPr lang="en-US" altLang="zh-TW" sz="2000" dirty="0">
              <a:solidFill>
                <a:schemeClr val="hlink"/>
              </a:solidFill>
              <a:latin typeface="Times New Roman" panose="02020603050405020304" pitchFamily="18" charset="0"/>
              <a:ea typeface="新細明體" charset="-120"/>
              <a:cs typeface="Times New Roman" panose="02020603050405020304" pitchFamily="18" charset="0"/>
            </a:endParaRPr>
          </a:p>
        </p:txBody>
      </p:sp>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025" y="906979"/>
            <a:ext cx="3375025"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3" name="Text Box 7"/>
          <p:cNvSpPr txBox="1">
            <a:spLocks noChangeArrowheads="1"/>
          </p:cNvSpPr>
          <p:nvPr/>
        </p:nvSpPr>
        <p:spPr bwMode="auto">
          <a:xfrm>
            <a:off x="251520" y="1789529"/>
            <a:ext cx="851567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The receiver discards the packet. Why?</a:t>
            </a:r>
          </a:p>
          <a:p>
            <a:pPr algn="just"/>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There is an error in this packet. The 4 left-most bits (0100) show the version, which is correct. The next 4 bits (0010) show the wrong header length (2 × 4 = 8). The minimum number of bytes in the header must be 20. The packet has been corrupted in transmission.</a:t>
            </a:r>
          </a:p>
        </p:txBody>
      </p:sp>
      <p:sp>
        <p:nvSpPr>
          <p:cNvPr id="11" name="Text Box 2"/>
          <p:cNvSpPr txBox="1">
            <a:spLocks noChangeArrowheads="1"/>
          </p:cNvSpPr>
          <p:nvPr/>
        </p:nvSpPr>
        <p:spPr bwMode="auto">
          <a:xfrm>
            <a:off x="152400" y="3856828"/>
            <a:ext cx="8839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1.2</a:t>
            </a:r>
          </a:p>
          <a:p>
            <a:pPr algn="just"/>
            <a:r>
              <a:rPr lang="en-US" altLang="zh-TW" sz="2000" dirty="0">
                <a:latin typeface="Times New Roman" panose="02020603050405020304" pitchFamily="18" charset="0"/>
                <a:ea typeface="新細明體" charset="-120"/>
                <a:cs typeface="Times New Roman" panose="02020603050405020304" pitchFamily="18" charset="0"/>
              </a:rPr>
              <a:t>In an IP packet, the value of HLEN is 1000 in binary. How many bytes of options are being carried by this packet?</a:t>
            </a:r>
            <a:br>
              <a:rPr lang="en-US" altLang="zh-TW" sz="2000" b="0" dirty="0">
                <a:latin typeface="Times New Roman" panose="02020603050405020304" pitchFamily="18" charset="0"/>
                <a:ea typeface="新細明體" charset="-120"/>
                <a:cs typeface="Times New Roman" panose="02020603050405020304" pitchFamily="18" charset="0"/>
              </a:rPr>
            </a:br>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The HLEN value is 8, which means the total number of bytes in the header is 8 × 4 or 32 bytes. The first 20 bytes are the base header, the next 12 bytes are the options.</a:t>
            </a:r>
          </a:p>
        </p:txBody>
      </p:sp>
    </p:spTree>
    <p:extLst>
      <p:ext uri="{BB962C8B-B14F-4D97-AF65-F5344CB8AC3E}">
        <p14:creationId xmlns:p14="http://schemas.microsoft.com/office/powerpoint/2010/main" val="702036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rgbClr val="C00000"/>
                </a:solidFill>
                <a:latin typeface="Arial Black" panose="020B0A04020102020204" pitchFamily="34" charset="0"/>
              </a:rPr>
              <a:t>OUTPUT MODULE</a:t>
            </a:r>
            <a:endParaRPr lang="en-US" sz="2800" dirty="0">
              <a:solidFill>
                <a:srgbClr val="C00000"/>
              </a:solidFill>
              <a:latin typeface="Arial Black" panose="020B0A04020102020204" pitchFamily="34" charset="0"/>
            </a:endParaRPr>
          </a:p>
        </p:txBody>
      </p:sp>
      <p:pic>
        <p:nvPicPr>
          <p:cNvPr id="2" name="Picture 1"/>
          <p:cNvPicPr>
            <a:picLocks noChangeAspect="1"/>
          </p:cNvPicPr>
          <p:nvPr/>
        </p:nvPicPr>
        <p:blipFill>
          <a:blip r:embed="rId2"/>
          <a:stretch>
            <a:fillRect/>
          </a:stretch>
        </p:blipFill>
        <p:spPr>
          <a:xfrm>
            <a:off x="749617" y="1438215"/>
            <a:ext cx="7858125" cy="5095875"/>
          </a:xfrm>
          <a:prstGeom prst="rect">
            <a:avLst/>
          </a:prstGeom>
        </p:spPr>
      </p:pic>
      <p:sp>
        <p:nvSpPr>
          <p:cNvPr id="3" name="Rectangle 2"/>
          <p:cNvSpPr/>
          <p:nvPr/>
        </p:nvSpPr>
        <p:spPr>
          <a:xfrm>
            <a:off x="749617" y="922615"/>
            <a:ext cx="4135043" cy="461665"/>
          </a:xfrm>
          <a:prstGeom prst="rect">
            <a:avLst/>
          </a:prstGeom>
        </p:spPr>
        <p:txBody>
          <a:bodyPr wrap="none">
            <a:spAutoFit/>
          </a:bodyPr>
          <a:lstStyle/>
          <a:p>
            <a:r>
              <a:rPr lang="en-US" sz="2400" dirty="0">
                <a:solidFill>
                  <a:srgbClr val="0000FF"/>
                </a:solidFill>
                <a:latin typeface="+mj-lt"/>
              </a:rPr>
              <a:t>Pseudocode for Output Module</a:t>
            </a:r>
          </a:p>
        </p:txBody>
      </p:sp>
    </p:spTree>
    <p:extLst>
      <p:ext uri="{BB962C8B-B14F-4D97-AF65-F5344CB8AC3E}">
        <p14:creationId xmlns:p14="http://schemas.microsoft.com/office/powerpoint/2010/main" val="23585353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2597" y="1538830"/>
            <a:ext cx="4919096" cy="3771270"/>
          </a:xfrm>
          <a:prstGeom prst="rect">
            <a:avLst/>
          </a:prstGeom>
        </p:spPr>
      </p:pic>
      <p:sp>
        <p:nvSpPr>
          <p:cNvPr id="3" name="object 3"/>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132</a:t>
            </a:r>
          </a:p>
        </p:txBody>
      </p:sp>
    </p:spTree>
    <p:extLst>
      <p:ext uri="{BB962C8B-B14F-4D97-AF65-F5344CB8AC3E}">
        <p14:creationId xmlns:p14="http://schemas.microsoft.com/office/powerpoint/2010/main" val="7506985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723947"/>
            <a:ext cx="5128260" cy="3841276"/>
          </a:xfrm>
          <a:prstGeom prst="rect">
            <a:avLst/>
          </a:prstGeom>
        </p:spPr>
        <p:txBody>
          <a:bodyPr vert="horz" wrap="square" lIns="0" tIns="171926" rIns="0" bIns="0" rtlCol="0">
            <a:spAutoFit/>
          </a:bodyPr>
          <a:lstStyle/>
          <a:p>
            <a:pPr marL="9525">
              <a:spcBef>
                <a:spcPts val="1354"/>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a:t>
            </a:r>
            <a:r>
              <a:rPr sz="2100" b="1" i="1" spc="-11" dirty="0">
                <a:solidFill>
                  <a:srgbClr val="C00000"/>
                </a:solidFill>
                <a:latin typeface="Cambria"/>
                <a:cs typeface="Cambria"/>
              </a:rPr>
              <a:t> </a:t>
            </a:r>
            <a:r>
              <a:rPr sz="2100" b="1" i="1" spc="-15" dirty="0">
                <a:solidFill>
                  <a:srgbClr val="C00000"/>
                </a:solidFill>
                <a:latin typeface="Cambria"/>
                <a:cs typeface="Cambria"/>
              </a:rPr>
              <a:t>An</a:t>
            </a:r>
            <a:r>
              <a:rPr sz="2100" b="1" i="1" spc="-11" dirty="0">
                <a:solidFill>
                  <a:srgbClr val="C00000"/>
                </a:solidFill>
                <a:latin typeface="Cambria"/>
                <a:cs typeface="Cambria"/>
              </a:rPr>
              <a:t> </a:t>
            </a:r>
            <a:r>
              <a:rPr sz="2100" b="1" i="1" spc="-8" dirty="0">
                <a:solidFill>
                  <a:srgbClr val="C00000"/>
                </a:solidFill>
                <a:latin typeface="Cambria"/>
                <a:cs typeface="Cambria"/>
              </a:rPr>
              <a:t>Introduction</a:t>
            </a:r>
            <a:endParaRPr sz="2100">
              <a:latin typeface="Cambria"/>
              <a:cs typeface="Cambria"/>
            </a:endParaRPr>
          </a:p>
          <a:p>
            <a:pPr marL="695325" indent="-343376">
              <a:spcBef>
                <a:spcPts val="1099"/>
              </a:spcBef>
              <a:buFont typeface="Wingdings"/>
              <a:buChar char=""/>
              <a:tabLst>
                <a:tab pos="695325" algn="l"/>
                <a:tab pos="695801" algn="l"/>
              </a:tabLst>
            </a:pPr>
            <a:r>
              <a:rPr dirty="0">
                <a:latin typeface="Cambria"/>
                <a:cs typeface="Cambria"/>
              </a:rPr>
              <a:t>Connectionless</a:t>
            </a:r>
            <a:r>
              <a:rPr spc="-41" dirty="0">
                <a:latin typeface="Cambria"/>
                <a:cs typeface="Cambria"/>
              </a:rPr>
              <a:t> </a:t>
            </a:r>
            <a:r>
              <a:rPr dirty="0">
                <a:latin typeface="Cambria"/>
                <a:cs typeface="Cambria"/>
              </a:rPr>
              <a:t>service</a:t>
            </a:r>
            <a:endParaRPr>
              <a:latin typeface="Cambria"/>
              <a:cs typeface="Cambria"/>
            </a:endParaRPr>
          </a:p>
          <a:p>
            <a:pPr marL="695325" indent="-343376">
              <a:spcBef>
                <a:spcPts val="1080"/>
              </a:spcBef>
              <a:buFont typeface="Wingdings"/>
              <a:buChar char=""/>
              <a:tabLst>
                <a:tab pos="695325" algn="l"/>
                <a:tab pos="695801" algn="l"/>
              </a:tabLst>
            </a:pPr>
            <a:r>
              <a:rPr spc="-4" dirty="0">
                <a:latin typeface="Cambria"/>
                <a:cs typeface="Cambria"/>
              </a:rPr>
              <a:t>Unreliable</a:t>
            </a:r>
            <a:r>
              <a:rPr spc="-53" dirty="0">
                <a:latin typeface="Cambria"/>
                <a:cs typeface="Cambria"/>
              </a:rPr>
              <a:t> </a:t>
            </a:r>
            <a:r>
              <a:rPr spc="-4" dirty="0">
                <a:latin typeface="Cambria"/>
                <a:cs typeface="Cambria"/>
              </a:rPr>
              <a:t>transport</a:t>
            </a:r>
            <a:r>
              <a:rPr spc="-30" dirty="0">
                <a:latin typeface="Cambria"/>
                <a:cs typeface="Cambria"/>
              </a:rPr>
              <a:t> </a:t>
            </a:r>
            <a:r>
              <a:rPr spc="-8" dirty="0">
                <a:latin typeface="Cambria"/>
                <a:cs typeface="Cambria"/>
              </a:rPr>
              <a:t>protocol.</a:t>
            </a:r>
            <a:endParaRPr>
              <a:latin typeface="Cambria"/>
              <a:cs typeface="Cambria"/>
            </a:endParaRPr>
          </a:p>
          <a:p>
            <a:pPr marL="695325" indent="-343376">
              <a:spcBef>
                <a:spcPts val="1080"/>
              </a:spcBef>
              <a:buFont typeface="Wingdings"/>
              <a:buChar char=""/>
              <a:tabLst>
                <a:tab pos="695325" algn="l"/>
                <a:tab pos="695801" algn="l"/>
              </a:tabLst>
            </a:pPr>
            <a:r>
              <a:rPr spc="-4" dirty="0">
                <a:latin typeface="Cambria"/>
                <a:cs typeface="Cambria"/>
              </a:rPr>
              <a:t>No</a:t>
            </a:r>
            <a:r>
              <a:rPr spc="-15" dirty="0">
                <a:latin typeface="Cambria"/>
                <a:cs typeface="Cambria"/>
              </a:rPr>
              <a:t> </a:t>
            </a:r>
            <a:r>
              <a:rPr spc="-4" dirty="0">
                <a:latin typeface="Cambria"/>
                <a:cs typeface="Cambria"/>
              </a:rPr>
              <a:t>flow</a:t>
            </a:r>
            <a:r>
              <a:rPr spc="-8" dirty="0">
                <a:latin typeface="Cambria"/>
                <a:cs typeface="Cambria"/>
              </a:rPr>
              <a:t> </a:t>
            </a:r>
            <a:r>
              <a:rPr spc="-4" dirty="0">
                <a:latin typeface="Cambria"/>
                <a:cs typeface="Cambria"/>
              </a:rPr>
              <a:t>control </a:t>
            </a:r>
            <a:r>
              <a:rPr dirty="0">
                <a:latin typeface="Cambria"/>
                <a:cs typeface="Cambria"/>
              </a:rPr>
              <a:t>/</a:t>
            </a:r>
            <a:r>
              <a:rPr spc="-15" dirty="0">
                <a:latin typeface="Cambria"/>
                <a:cs typeface="Cambria"/>
              </a:rPr>
              <a:t> </a:t>
            </a:r>
            <a:r>
              <a:rPr spc="-4" dirty="0">
                <a:latin typeface="Cambria"/>
                <a:cs typeface="Cambria"/>
              </a:rPr>
              <a:t>No</a:t>
            </a:r>
            <a:r>
              <a:rPr dirty="0">
                <a:latin typeface="Cambria"/>
                <a:cs typeface="Cambria"/>
              </a:rPr>
              <a:t> </a:t>
            </a:r>
            <a:r>
              <a:rPr spc="-8" dirty="0">
                <a:latin typeface="Cambria"/>
                <a:cs typeface="Cambria"/>
              </a:rPr>
              <a:t>Acknowledgement</a:t>
            </a:r>
            <a:endParaRPr>
              <a:latin typeface="Cambria"/>
              <a:cs typeface="Cambria"/>
            </a:endParaRPr>
          </a:p>
          <a:p>
            <a:pPr marL="695325" indent="-343376">
              <a:spcBef>
                <a:spcPts val="1080"/>
              </a:spcBef>
              <a:buFont typeface="Wingdings"/>
              <a:buChar char=""/>
              <a:tabLst>
                <a:tab pos="695325" algn="l"/>
                <a:tab pos="695801" algn="l"/>
              </a:tabLst>
            </a:pPr>
            <a:r>
              <a:rPr spc="-4" dirty="0">
                <a:latin typeface="Cambria"/>
                <a:cs typeface="Cambria"/>
              </a:rPr>
              <a:t>Process</a:t>
            </a:r>
            <a:r>
              <a:rPr spc="-19" dirty="0">
                <a:latin typeface="Cambria"/>
                <a:cs typeface="Cambria"/>
              </a:rPr>
              <a:t> </a:t>
            </a:r>
            <a:r>
              <a:rPr spc="-11" dirty="0">
                <a:latin typeface="Cambria"/>
                <a:cs typeface="Cambria"/>
              </a:rPr>
              <a:t>to </a:t>
            </a:r>
            <a:r>
              <a:rPr spc="-4" dirty="0">
                <a:latin typeface="Cambria"/>
                <a:cs typeface="Cambria"/>
              </a:rPr>
              <a:t>Process</a:t>
            </a:r>
            <a:r>
              <a:rPr dirty="0">
                <a:latin typeface="Cambria"/>
                <a:cs typeface="Cambria"/>
              </a:rPr>
              <a:t> </a:t>
            </a:r>
            <a:r>
              <a:rPr spc="-4" dirty="0">
                <a:latin typeface="Cambria"/>
                <a:cs typeface="Cambria"/>
              </a:rPr>
              <a:t>communication</a:t>
            </a:r>
            <a:endParaRPr>
              <a:latin typeface="Cambria"/>
              <a:cs typeface="Cambria"/>
            </a:endParaRPr>
          </a:p>
          <a:p>
            <a:pPr marL="695325" indent="-343376">
              <a:spcBef>
                <a:spcPts val="1080"/>
              </a:spcBef>
              <a:buFont typeface="Wingdings"/>
              <a:buChar char=""/>
              <a:tabLst>
                <a:tab pos="695325" algn="l"/>
                <a:tab pos="695801" algn="l"/>
              </a:tabLst>
            </a:pPr>
            <a:r>
              <a:rPr spc="-11" dirty="0">
                <a:latin typeface="Cambria"/>
                <a:cs typeface="Cambria"/>
              </a:rPr>
              <a:t>Powerless</a:t>
            </a:r>
            <a:endParaRPr>
              <a:latin typeface="Cambria"/>
              <a:cs typeface="Cambria"/>
            </a:endParaRPr>
          </a:p>
          <a:p>
            <a:pPr marL="695325" indent="-343376">
              <a:spcBef>
                <a:spcPts val="1084"/>
              </a:spcBef>
              <a:buFont typeface="Wingdings"/>
              <a:buChar char=""/>
              <a:tabLst>
                <a:tab pos="695325" algn="l"/>
                <a:tab pos="695801" algn="l"/>
              </a:tabLst>
            </a:pPr>
            <a:r>
              <a:rPr dirty="0">
                <a:latin typeface="Cambria"/>
                <a:cs typeface="Cambria"/>
              </a:rPr>
              <a:t>It</a:t>
            </a:r>
            <a:r>
              <a:rPr spc="-30" dirty="0">
                <a:latin typeface="Cambria"/>
                <a:cs typeface="Cambria"/>
              </a:rPr>
              <a:t> </a:t>
            </a:r>
            <a:r>
              <a:rPr spc="-4" dirty="0">
                <a:latin typeface="Cambria"/>
                <a:cs typeface="Cambria"/>
              </a:rPr>
              <a:t>uses</a:t>
            </a:r>
            <a:r>
              <a:rPr dirty="0">
                <a:latin typeface="Cambria"/>
                <a:cs typeface="Cambria"/>
              </a:rPr>
              <a:t> </a:t>
            </a:r>
            <a:r>
              <a:rPr spc="-4" dirty="0">
                <a:latin typeface="Cambria"/>
                <a:cs typeface="Cambria"/>
              </a:rPr>
              <a:t>minimum</a:t>
            </a:r>
            <a:r>
              <a:rPr spc="-11" dirty="0">
                <a:latin typeface="Cambria"/>
                <a:cs typeface="Cambria"/>
              </a:rPr>
              <a:t> </a:t>
            </a:r>
            <a:r>
              <a:rPr spc="-4" dirty="0">
                <a:latin typeface="Cambria"/>
                <a:cs typeface="Cambria"/>
              </a:rPr>
              <a:t>of</a:t>
            </a:r>
            <a:r>
              <a:rPr spc="-8" dirty="0">
                <a:latin typeface="Cambria"/>
                <a:cs typeface="Cambria"/>
              </a:rPr>
              <a:t> </a:t>
            </a:r>
            <a:r>
              <a:rPr spc="-19" dirty="0">
                <a:latin typeface="Cambria"/>
                <a:cs typeface="Cambria"/>
              </a:rPr>
              <a:t>over</a:t>
            </a:r>
            <a:r>
              <a:rPr spc="-11" dirty="0">
                <a:latin typeface="Cambria"/>
                <a:cs typeface="Cambria"/>
              </a:rPr>
              <a:t> </a:t>
            </a:r>
            <a:r>
              <a:rPr dirty="0">
                <a:latin typeface="Cambria"/>
                <a:cs typeface="Cambria"/>
              </a:rPr>
              <a:t>heads</a:t>
            </a:r>
            <a:endParaRPr>
              <a:latin typeface="Cambria"/>
              <a:cs typeface="Cambria"/>
            </a:endParaRPr>
          </a:p>
          <a:p>
            <a:pPr marL="695325" indent="-343376">
              <a:spcBef>
                <a:spcPts val="1080"/>
              </a:spcBef>
              <a:buFont typeface="Wingdings"/>
              <a:buChar char=""/>
              <a:tabLst>
                <a:tab pos="695325" algn="l"/>
                <a:tab pos="695801" algn="l"/>
              </a:tabLst>
            </a:pPr>
            <a:r>
              <a:rPr spc="-4" dirty="0">
                <a:latin typeface="Cambria"/>
                <a:cs typeface="Cambria"/>
              </a:rPr>
              <a:t>No</a:t>
            </a:r>
            <a:r>
              <a:rPr spc="-19" dirty="0">
                <a:latin typeface="Cambria"/>
                <a:cs typeface="Cambria"/>
              </a:rPr>
              <a:t> </a:t>
            </a:r>
            <a:r>
              <a:rPr spc="-4" dirty="0">
                <a:latin typeface="Cambria"/>
                <a:cs typeface="Cambria"/>
              </a:rPr>
              <a:t>reliability</a:t>
            </a:r>
            <a:r>
              <a:rPr spc="-19" dirty="0">
                <a:latin typeface="Cambria"/>
                <a:cs typeface="Cambria"/>
              </a:rPr>
              <a:t> </a:t>
            </a:r>
            <a:r>
              <a:rPr dirty="0">
                <a:latin typeface="Cambria"/>
                <a:cs typeface="Cambria"/>
              </a:rPr>
              <a:t>is</a:t>
            </a:r>
            <a:r>
              <a:rPr spc="-19" dirty="0">
                <a:latin typeface="Cambria"/>
                <a:cs typeface="Cambria"/>
              </a:rPr>
              <a:t> </a:t>
            </a:r>
            <a:r>
              <a:rPr spc="-4" dirty="0">
                <a:latin typeface="Cambria"/>
                <a:cs typeface="Cambria"/>
              </a:rPr>
              <a:t>obtained</a:t>
            </a:r>
            <a:r>
              <a:rPr spc="-8" dirty="0">
                <a:latin typeface="Cambria"/>
                <a:cs typeface="Cambria"/>
              </a:rPr>
              <a:t> </a:t>
            </a:r>
            <a:r>
              <a:rPr spc="-4" dirty="0">
                <a:latin typeface="Cambria"/>
                <a:cs typeface="Cambria"/>
              </a:rPr>
              <a:t>using</a:t>
            </a:r>
            <a:r>
              <a:rPr spc="-8" dirty="0">
                <a:latin typeface="Cambria"/>
                <a:cs typeface="Cambria"/>
              </a:rPr>
              <a:t> </a:t>
            </a:r>
            <a:r>
              <a:rPr dirty="0">
                <a:latin typeface="Cambria"/>
                <a:cs typeface="Cambria"/>
              </a:rPr>
              <a:t>UDP</a:t>
            </a:r>
            <a:endParaRPr>
              <a:latin typeface="Cambria"/>
              <a:cs typeface="Cambria"/>
            </a:endParaRPr>
          </a:p>
          <a:p>
            <a:pPr marL="695325" indent="-343376">
              <a:spcBef>
                <a:spcPts val="1080"/>
              </a:spcBef>
              <a:buFont typeface="Wingdings"/>
              <a:buChar char=""/>
              <a:tabLst>
                <a:tab pos="695325" algn="l"/>
                <a:tab pos="695801" algn="l"/>
              </a:tabLst>
            </a:pPr>
            <a:r>
              <a:rPr dirty="0">
                <a:latin typeface="Cambria"/>
                <a:cs typeface="Cambria"/>
              </a:rPr>
              <a:t>Less</a:t>
            </a:r>
            <a:r>
              <a:rPr spc="-4" dirty="0">
                <a:latin typeface="Cambria"/>
                <a:cs typeface="Cambria"/>
              </a:rPr>
              <a:t> </a:t>
            </a:r>
            <a:r>
              <a:rPr spc="-8" dirty="0">
                <a:latin typeface="Cambria"/>
                <a:cs typeface="Cambria"/>
              </a:rPr>
              <a:t>interaction</a:t>
            </a:r>
            <a:r>
              <a:rPr spc="-23" dirty="0">
                <a:latin typeface="Cambria"/>
                <a:cs typeface="Cambria"/>
              </a:rPr>
              <a:t> </a:t>
            </a:r>
            <a:r>
              <a:rPr spc="-8" dirty="0">
                <a:latin typeface="Cambria"/>
                <a:cs typeface="Cambria"/>
              </a:rPr>
              <a:t>between</a:t>
            </a:r>
            <a:r>
              <a:rPr spc="8" dirty="0">
                <a:latin typeface="Cambria"/>
                <a:cs typeface="Cambria"/>
              </a:rPr>
              <a:t> </a:t>
            </a:r>
            <a:r>
              <a:rPr dirty="0">
                <a:latin typeface="Cambria"/>
                <a:cs typeface="Cambria"/>
              </a:rPr>
              <a:t>sender</a:t>
            </a:r>
            <a:r>
              <a:rPr spc="-4" dirty="0">
                <a:latin typeface="Cambria"/>
                <a:cs typeface="Cambria"/>
              </a:rPr>
              <a:t> </a:t>
            </a:r>
            <a:r>
              <a:rPr dirty="0">
                <a:latin typeface="Cambria"/>
                <a:cs typeface="Cambria"/>
              </a:rPr>
              <a:t>and</a:t>
            </a:r>
            <a:r>
              <a:rPr spc="4" dirty="0">
                <a:latin typeface="Cambria"/>
                <a:cs typeface="Cambria"/>
              </a:rPr>
              <a:t> </a:t>
            </a:r>
            <a:r>
              <a:rPr spc="-15" dirty="0">
                <a:latin typeface="Cambria"/>
                <a:cs typeface="Cambria"/>
              </a:rPr>
              <a:t>receiver</a:t>
            </a:r>
            <a:endParaRPr>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b="1">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133</a:t>
            </a:r>
          </a:p>
        </p:txBody>
      </p:sp>
    </p:spTree>
    <p:extLst>
      <p:ext uri="{BB962C8B-B14F-4D97-AF65-F5344CB8AC3E}">
        <p14:creationId xmlns:p14="http://schemas.microsoft.com/office/powerpoint/2010/main" val="12572935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1993" y="1899095"/>
            <a:ext cx="1887855" cy="310181"/>
          </a:xfrm>
          <a:prstGeom prst="rect">
            <a:avLst/>
          </a:prstGeom>
        </p:spPr>
        <p:txBody>
          <a:bodyPr vert="horz" wrap="square" lIns="0" tIns="10001" rIns="0" bIns="0" rtlCol="0">
            <a:spAutoFit/>
          </a:bodyPr>
          <a:lstStyle/>
          <a:p>
            <a:pPr marL="9525">
              <a:spcBef>
                <a:spcPts val="79"/>
              </a:spcBef>
            </a:pPr>
            <a:r>
              <a:rPr sz="1950" b="1" i="1" dirty="0">
                <a:solidFill>
                  <a:srgbClr val="C00000"/>
                </a:solidFill>
                <a:latin typeface="Cambria"/>
                <a:cs typeface="Cambria"/>
              </a:rPr>
              <a:t>USER</a:t>
            </a:r>
            <a:r>
              <a:rPr sz="1950" b="1" i="1" spc="-56" dirty="0">
                <a:solidFill>
                  <a:srgbClr val="C00000"/>
                </a:solidFill>
                <a:latin typeface="Cambria"/>
                <a:cs typeface="Cambria"/>
              </a:rPr>
              <a:t> DATAGRAM</a:t>
            </a:r>
            <a:endParaRPr sz="1950">
              <a:latin typeface="Cambria"/>
              <a:cs typeface="Cambria"/>
            </a:endParaRPr>
          </a:p>
        </p:txBody>
      </p:sp>
      <p:pic>
        <p:nvPicPr>
          <p:cNvPr id="3" name="object 3"/>
          <p:cNvPicPr/>
          <p:nvPr/>
        </p:nvPicPr>
        <p:blipFill>
          <a:blip r:embed="rId2" cstate="print"/>
          <a:stretch>
            <a:fillRect/>
          </a:stretch>
        </p:blipFill>
        <p:spPr>
          <a:xfrm>
            <a:off x="3237511" y="2282063"/>
            <a:ext cx="2561279" cy="1651643"/>
          </a:xfrm>
          <a:prstGeom prst="rect">
            <a:avLst/>
          </a:prstGeom>
        </p:spPr>
      </p:pic>
      <p:sp>
        <p:nvSpPr>
          <p:cNvPr id="4" name="object 4"/>
          <p:cNvSpPr txBox="1"/>
          <p:nvPr/>
        </p:nvSpPr>
        <p:spPr>
          <a:xfrm>
            <a:off x="742569" y="4062032"/>
            <a:ext cx="5160169" cy="1679306"/>
          </a:xfrm>
          <a:prstGeom prst="rect">
            <a:avLst/>
          </a:prstGeom>
        </p:spPr>
        <p:txBody>
          <a:bodyPr vert="horz" wrap="square" lIns="0" tIns="9525" rIns="0" bIns="0" rtlCol="0">
            <a:spAutoFit/>
          </a:bodyPr>
          <a:lstStyle/>
          <a:p>
            <a:pPr marL="2763678">
              <a:spcBef>
                <a:spcPts val="75"/>
              </a:spcBef>
            </a:pPr>
            <a:r>
              <a:rPr sz="1350" dirty="0">
                <a:latin typeface="Calibri"/>
                <a:cs typeface="Calibri"/>
              </a:rPr>
              <a:t>User</a:t>
            </a:r>
            <a:r>
              <a:rPr sz="1350" spc="-11" dirty="0">
                <a:latin typeface="Calibri"/>
                <a:cs typeface="Calibri"/>
              </a:rPr>
              <a:t> </a:t>
            </a:r>
            <a:r>
              <a:rPr sz="1350" spc="-11">
                <a:latin typeface="Calibri"/>
                <a:cs typeface="Calibri"/>
              </a:rPr>
              <a:t>datagram </a:t>
            </a:r>
            <a:r>
              <a:rPr sz="1350" spc="-8">
                <a:latin typeface="Calibri"/>
                <a:cs typeface="Calibri"/>
              </a:rPr>
              <a:t>hea</a:t>
            </a:r>
            <a:r>
              <a:rPr lang="en-IN" sz="1350" spc="-8" dirty="0" err="1">
                <a:latin typeface="Calibri"/>
                <a:cs typeface="Calibri"/>
              </a:rPr>
              <a:t>der</a:t>
            </a:r>
            <a:r>
              <a:rPr sz="1350" spc="8">
                <a:latin typeface="Calibri"/>
                <a:cs typeface="Calibri"/>
              </a:rPr>
              <a:t> </a:t>
            </a:r>
            <a:r>
              <a:rPr sz="1350" spc="-11" dirty="0">
                <a:latin typeface="Calibri"/>
                <a:cs typeface="Calibri"/>
              </a:rPr>
              <a:t>format</a:t>
            </a:r>
            <a:endParaRPr sz="1350">
              <a:latin typeface="Calibri"/>
              <a:cs typeface="Calibri"/>
            </a:endParaRPr>
          </a:p>
          <a:p>
            <a:pPr>
              <a:lnSpc>
                <a:spcPct val="100000"/>
              </a:lnSpc>
            </a:pPr>
            <a:endParaRPr sz="1350">
              <a:latin typeface="Calibri"/>
              <a:cs typeface="Calibri"/>
            </a:endParaRPr>
          </a:p>
          <a:p>
            <a:pPr marL="266700" indent="-257175">
              <a:spcBef>
                <a:spcPts val="1080"/>
              </a:spcBef>
              <a:buFont typeface="Wingdings"/>
              <a:buChar char=""/>
              <a:tabLst>
                <a:tab pos="266700" algn="l"/>
              </a:tabLst>
            </a:pPr>
            <a:r>
              <a:rPr spc="-19" dirty="0">
                <a:latin typeface="Cambria"/>
                <a:cs typeface="Cambria"/>
              </a:rPr>
              <a:t>Above</a:t>
            </a:r>
            <a:r>
              <a:rPr spc="-15" dirty="0">
                <a:latin typeface="Cambria"/>
                <a:cs typeface="Cambria"/>
              </a:rPr>
              <a:t> </a:t>
            </a:r>
            <a:r>
              <a:rPr spc="-8" dirty="0">
                <a:latin typeface="Cambria"/>
                <a:cs typeface="Cambria"/>
              </a:rPr>
              <a:t>picture</a:t>
            </a:r>
            <a:r>
              <a:rPr spc="-11" dirty="0">
                <a:latin typeface="Cambria"/>
                <a:cs typeface="Cambria"/>
              </a:rPr>
              <a:t> </a:t>
            </a:r>
            <a:r>
              <a:rPr dirty="0">
                <a:latin typeface="Cambria"/>
                <a:cs typeface="Cambria"/>
              </a:rPr>
              <a:t>depicts</a:t>
            </a:r>
            <a:r>
              <a:rPr spc="4" dirty="0">
                <a:latin typeface="Cambria"/>
                <a:cs typeface="Cambria"/>
              </a:rPr>
              <a:t> </a:t>
            </a:r>
            <a:r>
              <a:rPr spc="-4" dirty="0">
                <a:latin typeface="Cambria"/>
                <a:cs typeface="Cambria"/>
              </a:rPr>
              <a:t>user</a:t>
            </a:r>
            <a:r>
              <a:rPr spc="-8" dirty="0">
                <a:latin typeface="Cambria"/>
                <a:cs typeface="Cambria"/>
              </a:rPr>
              <a:t> </a:t>
            </a:r>
            <a:r>
              <a:rPr dirty="0">
                <a:latin typeface="Cambria"/>
                <a:cs typeface="Cambria"/>
              </a:rPr>
              <a:t>data </a:t>
            </a:r>
            <a:r>
              <a:rPr spc="-11" dirty="0">
                <a:latin typeface="Cambria"/>
                <a:cs typeface="Cambria"/>
              </a:rPr>
              <a:t>gram</a:t>
            </a:r>
            <a:r>
              <a:rPr spc="-15" dirty="0">
                <a:latin typeface="Cambria"/>
                <a:cs typeface="Cambria"/>
              </a:rPr>
              <a:t> </a:t>
            </a:r>
            <a:r>
              <a:rPr spc="-4" dirty="0">
                <a:latin typeface="Cambria"/>
                <a:cs typeface="Cambria"/>
              </a:rPr>
              <a:t>format</a:t>
            </a:r>
            <a:endParaRPr>
              <a:latin typeface="Cambria"/>
              <a:cs typeface="Cambria"/>
            </a:endParaRPr>
          </a:p>
          <a:p>
            <a:pPr marL="266700" indent="-257175">
              <a:spcBef>
                <a:spcPts val="1080"/>
              </a:spcBef>
              <a:buFont typeface="Wingdings"/>
              <a:buChar char=""/>
              <a:tabLst>
                <a:tab pos="266700" algn="l"/>
              </a:tabLst>
            </a:pPr>
            <a:r>
              <a:rPr dirty="0">
                <a:latin typeface="Cambria"/>
                <a:cs typeface="Cambria"/>
              </a:rPr>
              <a:t>UDP</a:t>
            </a:r>
            <a:r>
              <a:rPr spc="-23" dirty="0">
                <a:latin typeface="Cambria"/>
                <a:cs typeface="Cambria"/>
              </a:rPr>
              <a:t> </a:t>
            </a:r>
            <a:r>
              <a:rPr spc="-8" dirty="0">
                <a:latin typeface="Cambria"/>
                <a:cs typeface="Cambria"/>
              </a:rPr>
              <a:t>packets</a:t>
            </a:r>
            <a:r>
              <a:rPr spc="-4" dirty="0">
                <a:latin typeface="Cambria"/>
                <a:cs typeface="Cambria"/>
              </a:rPr>
              <a:t> </a:t>
            </a:r>
            <a:r>
              <a:rPr spc="-11" dirty="0">
                <a:latin typeface="Cambria"/>
                <a:cs typeface="Cambria"/>
              </a:rPr>
              <a:t>are </a:t>
            </a:r>
            <a:r>
              <a:rPr dirty="0">
                <a:latin typeface="Cambria"/>
                <a:cs typeface="Cambria"/>
              </a:rPr>
              <a:t>called </a:t>
            </a:r>
            <a:r>
              <a:rPr spc="-4" dirty="0">
                <a:latin typeface="Cambria"/>
                <a:cs typeface="Cambria"/>
              </a:rPr>
              <a:t>user</a:t>
            </a:r>
            <a:r>
              <a:rPr spc="-8" dirty="0">
                <a:latin typeface="Cambria"/>
                <a:cs typeface="Cambria"/>
              </a:rPr>
              <a:t> </a:t>
            </a:r>
            <a:r>
              <a:rPr spc="-4" dirty="0">
                <a:latin typeface="Cambria"/>
                <a:cs typeface="Cambria"/>
              </a:rPr>
              <a:t>datagrams(messages)</a:t>
            </a:r>
            <a:endParaRPr>
              <a:latin typeface="Cambria"/>
              <a:cs typeface="Cambria"/>
            </a:endParaRPr>
          </a:p>
          <a:p>
            <a:pPr marL="266700" indent="-257175">
              <a:spcBef>
                <a:spcPts val="1080"/>
              </a:spcBef>
              <a:buFont typeface="Wingdings"/>
              <a:buChar char=""/>
              <a:tabLst>
                <a:tab pos="266700" algn="l"/>
              </a:tabLst>
            </a:pPr>
            <a:r>
              <a:rPr spc="-4" dirty="0">
                <a:latin typeface="Cambria"/>
                <a:cs typeface="Cambria"/>
              </a:rPr>
              <a:t>It</a:t>
            </a:r>
            <a:r>
              <a:rPr spc="-26" dirty="0">
                <a:latin typeface="Cambria"/>
                <a:cs typeface="Cambria"/>
              </a:rPr>
              <a:t> </a:t>
            </a:r>
            <a:r>
              <a:rPr dirty="0">
                <a:latin typeface="Cambria"/>
                <a:cs typeface="Cambria"/>
              </a:rPr>
              <a:t>has </a:t>
            </a:r>
            <a:r>
              <a:rPr spc="-8" dirty="0">
                <a:latin typeface="Cambria"/>
                <a:cs typeface="Cambria"/>
              </a:rPr>
              <a:t>fixed</a:t>
            </a:r>
            <a:r>
              <a:rPr spc="-19" dirty="0">
                <a:latin typeface="Cambria"/>
                <a:cs typeface="Cambria"/>
              </a:rPr>
              <a:t> </a:t>
            </a:r>
            <a:r>
              <a:rPr dirty="0">
                <a:latin typeface="Cambria"/>
                <a:cs typeface="Cambria"/>
              </a:rPr>
              <a:t>size</a:t>
            </a:r>
            <a:r>
              <a:rPr spc="-11" dirty="0">
                <a:latin typeface="Cambria"/>
                <a:cs typeface="Cambria"/>
              </a:rPr>
              <a:t> </a:t>
            </a:r>
            <a:r>
              <a:rPr dirty="0">
                <a:latin typeface="Cambria"/>
                <a:cs typeface="Cambria"/>
              </a:rPr>
              <a:t>header</a:t>
            </a:r>
            <a:r>
              <a:rPr spc="-15" dirty="0">
                <a:latin typeface="Cambria"/>
                <a:cs typeface="Cambria"/>
              </a:rPr>
              <a:t> </a:t>
            </a:r>
            <a:r>
              <a:rPr dirty="0">
                <a:latin typeface="Cambria"/>
                <a:cs typeface="Cambria"/>
              </a:rPr>
              <a:t>of</a:t>
            </a:r>
            <a:r>
              <a:rPr spc="-4" dirty="0">
                <a:latin typeface="Cambria"/>
                <a:cs typeface="Cambria"/>
              </a:rPr>
              <a:t> </a:t>
            </a:r>
            <a:r>
              <a:rPr dirty="0">
                <a:latin typeface="Cambria"/>
                <a:cs typeface="Cambria"/>
              </a:rPr>
              <a:t>8</a:t>
            </a:r>
            <a:r>
              <a:rPr spc="-15" dirty="0">
                <a:latin typeface="Cambria"/>
                <a:cs typeface="Cambria"/>
              </a:rPr>
              <a:t> </a:t>
            </a:r>
            <a:r>
              <a:rPr spc="-11" dirty="0">
                <a:latin typeface="Cambria"/>
                <a:cs typeface="Cambria"/>
              </a:rPr>
              <a:t>bytes</a:t>
            </a:r>
            <a:endParaRPr>
              <a:latin typeface="Cambria"/>
              <a:cs typeface="Cambria"/>
            </a:endParaRPr>
          </a:p>
        </p:txBody>
      </p:sp>
      <p:pic>
        <p:nvPicPr>
          <p:cNvPr id="5" name="object 5"/>
          <p:cNvPicPr/>
          <p:nvPr/>
        </p:nvPicPr>
        <p:blipFill>
          <a:blip r:embed="rId3" cstate="print"/>
          <a:stretch>
            <a:fillRect/>
          </a:stretch>
        </p:blipFill>
        <p:spPr>
          <a:xfrm>
            <a:off x="197644" y="890635"/>
            <a:ext cx="864060" cy="886196"/>
          </a:xfrm>
          <a:prstGeom prst="rect">
            <a:avLst/>
          </a:prstGeom>
        </p:spPr>
      </p:pic>
      <p:sp>
        <p:nvSpPr>
          <p:cNvPr id="6" name="object 6"/>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7" name="object 7"/>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134</a:t>
            </a:r>
          </a:p>
        </p:txBody>
      </p:sp>
    </p:spTree>
    <p:extLst>
      <p:ext uri="{BB962C8B-B14F-4D97-AF65-F5344CB8AC3E}">
        <p14:creationId xmlns:p14="http://schemas.microsoft.com/office/powerpoint/2010/main" val="3081503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2"/>
            <a:ext cx="7477125" cy="3310041"/>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8" dirty="0">
                <a:solidFill>
                  <a:srgbClr val="C00000"/>
                </a:solidFill>
                <a:latin typeface="Cambria"/>
                <a:cs typeface="Cambria"/>
              </a:rPr>
              <a:t>Datagram</a:t>
            </a:r>
            <a:r>
              <a:rPr sz="2100" b="1" i="1" spc="8" dirty="0">
                <a:solidFill>
                  <a:srgbClr val="C00000"/>
                </a:solidFill>
                <a:latin typeface="Cambria"/>
                <a:cs typeface="Cambria"/>
              </a:rPr>
              <a:t> </a:t>
            </a:r>
            <a:r>
              <a:rPr sz="2100" b="1" i="1" spc="-8" dirty="0">
                <a:solidFill>
                  <a:srgbClr val="C00000"/>
                </a:solidFill>
                <a:latin typeface="Cambria"/>
                <a:cs typeface="Cambria"/>
              </a:rPr>
              <a:t>various</a:t>
            </a:r>
            <a:r>
              <a:rPr sz="2100" b="1" i="1" spc="-4" dirty="0">
                <a:solidFill>
                  <a:srgbClr val="C00000"/>
                </a:solidFill>
                <a:latin typeface="Cambria"/>
                <a:cs typeface="Cambria"/>
              </a:rPr>
              <a:t> </a:t>
            </a:r>
            <a:r>
              <a:rPr sz="2100" b="1" i="1" spc="-8" dirty="0">
                <a:solidFill>
                  <a:srgbClr val="C00000"/>
                </a:solidFill>
                <a:latin typeface="Cambria"/>
                <a:cs typeface="Cambria"/>
              </a:rPr>
              <a:t>fields</a:t>
            </a:r>
            <a:endParaRPr sz="2100">
              <a:latin typeface="Cambria"/>
              <a:cs typeface="Cambria"/>
            </a:endParaRPr>
          </a:p>
          <a:p>
            <a:pPr marL="714375" indent="-343376">
              <a:spcBef>
                <a:spcPts val="1523"/>
              </a:spcBef>
              <a:buFont typeface="Wingdings"/>
              <a:buChar char=""/>
              <a:tabLst>
                <a:tab pos="714375" algn="l"/>
                <a:tab pos="714851" algn="l"/>
              </a:tabLst>
            </a:pPr>
            <a:r>
              <a:rPr spc="-8" dirty="0">
                <a:solidFill>
                  <a:srgbClr val="6F2F9F"/>
                </a:solidFill>
                <a:latin typeface="Cambria"/>
                <a:cs typeface="Cambria"/>
              </a:rPr>
              <a:t>Source</a:t>
            </a:r>
            <a:r>
              <a:rPr spc="-34" dirty="0">
                <a:solidFill>
                  <a:srgbClr val="6F2F9F"/>
                </a:solidFill>
                <a:latin typeface="Cambria"/>
                <a:cs typeface="Cambria"/>
              </a:rPr>
              <a:t> </a:t>
            </a:r>
            <a:r>
              <a:rPr spc="-11" dirty="0">
                <a:solidFill>
                  <a:srgbClr val="6F2F9F"/>
                </a:solidFill>
                <a:latin typeface="Cambria"/>
                <a:cs typeface="Cambria"/>
              </a:rPr>
              <a:t>Port</a:t>
            </a:r>
            <a:r>
              <a:rPr spc="-30" dirty="0">
                <a:solidFill>
                  <a:srgbClr val="6F2F9F"/>
                </a:solidFill>
                <a:latin typeface="Cambria"/>
                <a:cs typeface="Cambria"/>
              </a:rPr>
              <a:t> </a:t>
            </a:r>
            <a:r>
              <a:rPr spc="-4" dirty="0">
                <a:solidFill>
                  <a:srgbClr val="6F2F9F"/>
                </a:solidFill>
                <a:latin typeface="Cambria"/>
                <a:cs typeface="Cambria"/>
              </a:rPr>
              <a:t>Number:</a:t>
            </a:r>
            <a:endParaRPr>
              <a:latin typeface="Cambria"/>
              <a:cs typeface="Cambria"/>
            </a:endParaRPr>
          </a:p>
          <a:p>
            <a:pPr marL="971550" lvl="1" indent="-257651">
              <a:spcBef>
                <a:spcPts val="1084"/>
              </a:spcBef>
              <a:buFont typeface="Arial MT"/>
              <a:buChar char="•"/>
              <a:tabLst>
                <a:tab pos="971550" algn="l"/>
                <a:tab pos="972026" algn="l"/>
              </a:tabLst>
            </a:pPr>
            <a:r>
              <a:rPr dirty="0">
                <a:latin typeface="Cambria"/>
                <a:cs typeface="Cambria"/>
              </a:rPr>
              <a:t>16</a:t>
            </a:r>
            <a:r>
              <a:rPr spc="-19" dirty="0">
                <a:latin typeface="Cambria"/>
                <a:cs typeface="Cambria"/>
              </a:rPr>
              <a:t> </a:t>
            </a:r>
            <a:r>
              <a:rPr spc="-4" dirty="0">
                <a:latin typeface="Cambria"/>
                <a:cs typeface="Cambria"/>
              </a:rPr>
              <a:t>bits</a:t>
            </a:r>
            <a:r>
              <a:rPr spc="-11" dirty="0">
                <a:latin typeface="Cambria"/>
                <a:cs typeface="Cambria"/>
              </a:rPr>
              <a:t> </a:t>
            </a:r>
            <a:r>
              <a:rPr spc="-4" dirty="0">
                <a:latin typeface="Cambria"/>
                <a:cs typeface="Cambria"/>
              </a:rPr>
              <a:t>long</a:t>
            </a:r>
            <a:r>
              <a:rPr spc="4" dirty="0">
                <a:latin typeface="Cambria"/>
                <a:cs typeface="Cambria"/>
              </a:rPr>
              <a:t> </a:t>
            </a:r>
            <a:r>
              <a:rPr dirty="0">
                <a:latin typeface="Cambria"/>
                <a:cs typeface="Cambria"/>
              </a:rPr>
              <a:t>–</a:t>
            </a:r>
            <a:r>
              <a:rPr spc="-11" dirty="0">
                <a:latin typeface="Cambria"/>
                <a:cs typeface="Cambria"/>
              </a:rPr>
              <a:t> </a:t>
            </a:r>
            <a:r>
              <a:rPr spc="-4" dirty="0">
                <a:latin typeface="Cambria"/>
                <a:cs typeface="Cambria"/>
              </a:rPr>
              <a:t>port</a:t>
            </a:r>
            <a:r>
              <a:rPr dirty="0">
                <a:latin typeface="Cambria"/>
                <a:cs typeface="Cambria"/>
              </a:rPr>
              <a:t> </a:t>
            </a:r>
            <a:r>
              <a:rPr spc="-8" dirty="0">
                <a:latin typeface="Cambria"/>
                <a:cs typeface="Cambria"/>
              </a:rPr>
              <a:t>ranges</a:t>
            </a:r>
            <a:r>
              <a:rPr spc="-15" dirty="0">
                <a:latin typeface="Cambria"/>
                <a:cs typeface="Cambria"/>
              </a:rPr>
              <a:t> </a:t>
            </a:r>
            <a:r>
              <a:rPr spc="-8" dirty="0">
                <a:latin typeface="Cambria"/>
                <a:cs typeface="Cambria"/>
              </a:rPr>
              <a:t>from </a:t>
            </a:r>
            <a:r>
              <a:rPr spc="-4" dirty="0">
                <a:latin typeface="Cambria"/>
                <a:cs typeface="Cambria"/>
              </a:rPr>
              <a:t>0-65535.</a:t>
            </a:r>
            <a:endParaRPr>
              <a:latin typeface="Cambria"/>
              <a:cs typeface="Cambria"/>
            </a:endParaRPr>
          </a:p>
          <a:p>
            <a:pPr marL="971550" lvl="1" indent="-257651">
              <a:spcBef>
                <a:spcPts val="1080"/>
              </a:spcBef>
              <a:buFont typeface="Arial MT"/>
              <a:buChar char="•"/>
              <a:tabLst>
                <a:tab pos="971550" algn="l"/>
                <a:tab pos="972026" algn="l"/>
              </a:tabLst>
            </a:pPr>
            <a:r>
              <a:rPr dirty="0">
                <a:latin typeface="Cambria"/>
                <a:cs typeface="Cambria"/>
              </a:rPr>
              <a:t>This</a:t>
            </a:r>
            <a:r>
              <a:rPr spc="-11" dirty="0">
                <a:latin typeface="Cambria"/>
                <a:cs typeface="Cambria"/>
              </a:rPr>
              <a:t> </a:t>
            </a:r>
            <a:r>
              <a:rPr spc="-4" dirty="0">
                <a:latin typeface="Cambria"/>
                <a:cs typeface="Cambria"/>
              </a:rPr>
              <a:t>port</a:t>
            </a:r>
            <a:r>
              <a:rPr spc="-11" dirty="0">
                <a:latin typeface="Cambria"/>
                <a:cs typeface="Cambria"/>
              </a:rPr>
              <a:t> </a:t>
            </a:r>
            <a:r>
              <a:rPr spc="-4" dirty="0">
                <a:latin typeface="Cambria"/>
                <a:cs typeface="Cambria"/>
              </a:rPr>
              <a:t>number</a:t>
            </a:r>
            <a:r>
              <a:rPr dirty="0">
                <a:latin typeface="Cambria"/>
                <a:cs typeface="Cambria"/>
              </a:rPr>
              <a:t> </a:t>
            </a:r>
            <a:r>
              <a:rPr spc="-4" dirty="0">
                <a:latin typeface="Cambria"/>
                <a:cs typeface="Cambria"/>
              </a:rPr>
              <a:t>will</a:t>
            </a:r>
            <a:r>
              <a:rPr spc="-19" dirty="0">
                <a:latin typeface="Cambria"/>
                <a:cs typeface="Cambria"/>
              </a:rPr>
              <a:t> </a:t>
            </a:r>
            <a:r>
              <a:rPr spc="-4" dirty="0">
                <a:latin typeface="Cambria"/>
                <a:cs typeface="Cambria"/>
              </a:rPr>
              <a:t>be used</a:t>
            </a:r>
            <a:r>
              <a:rPr spc="4" dirty="0">
                <a:latin typeface="Cambria"/>
                <a:cs typeface="Cambria"/>
              </a:rPr>
              <a:t> </a:t>
            </a:r>
            <a:r>
              <a:rPr spc="-19" dirty="0">
                <a:latin typeface="Cambria"/>
                <a:cs typeface="Cambria"/>
              </a:rPr>
              <a:t>by</a:t>
            </a:r>
            <a:r>
              <a:rPr spc="8" dirty="0">
                <a:latin typeface="Cambria"/>
                <a:cs typeface="Cambria"/>
              </a:rPr>
              <a:t> </a:t>
            </a:r>
            <a:r>
              <a:rPr spc="-4" dirty="0">
                <a:latin typeface="Cambria"/>
                <a:cs typeface="Cambria"/>
              </a:rPr>
              <a:t>the</a:t>
            </a:r>
            <a:r>
              <a:rPr spc="-8" dirty="0">
                <a:latin typeface="Cambria"/>
                <a:cs typeface="Cambria"/>
              </a:rPr>
              <a:t> source</a:t>
            </a:r>
            <a:r>
              <a:rPr spc="-4" dirty="0">
                <a:latin typeface="Cambria"/>
                <a:cs typeface="Cambria"/>
              </a:rPr>
              <a:t> </a:t>
            </a:r>
            <a:r>
              <a:rPr dirty="0">
                <a:latin typeface="Cambria"/>
                <a:cs typeface="Cambria"/>
              </a:rPr>
              <a:t>host</a:t>
            </a:r>
            <a:r>
              <a:rPr spc="8" dirty="0">
                <a:latin typeface="Cambria"/>
                <a:cs typeface="Cambria"/>
              </a:rPr>
              <a:t> </a:t>
            </a:r>
            <a:r>
              <a:rPr spc="-8" dirty="0">
                <a:latin typeface="Cambria"/>
                <a:cs typeface="Cambria"/>
              </a:rPr>
              <a:t>for</a:t>
            </a:r>
            <a:r>
              <a:rPr spc="-19" dirty="0">
                <a:latin typeface="Cambria"/>
                <a:cs typeface="Cambria"/>
              </a:rPr>
              <a:t> </a:t>
            </a:r>
            <a:r>
              <a:rPr dirty="0">
                <a:latin typeface="Cambria"/>
                <a:cs typeface="Cambria"/>
              </a:rPr>
              <a:t>identification.</a:t>
            </a:r>
            <a:endParaRPr>
              <a:latin typeface="Cambria"/>
              <a:cs typeface="Cambria"/>
            </a:endParaRPr>
          </a:p>
          <a:p>
            <a:pPr marL="628650" indent="-257651">
              <a:spcBef>
                <a:spcPts val="1080"/>
              </a:spcBef>
              <a:buFont typeface="Wingdings"/>
              <a:buChar char=""/>
              <a:tabLst>
                <a:tab pos="629126" algn="l"/>
              </a:tabLst>
            </a:pPr>
            <a:r>
              <a:rPr dirty="0">
                <a:solidFill>
                  <a:srgbClr val="6F2F9F"/>
                </a:solidFill>
                <a:latin typeface="Cambria"/>
                <a:cs typeface="Cambria"/>
              </a:rPr>
              <a:t>Destination</a:t>
            </a:r>
            <a:r>
              <a:rPr spc="-49" dirty="0">
                <a:solidFill>
                  <a:srgbClr val="6F2F9F"/>
                </a:solidFill>
                <a:latin typeface="Cambria"/>
                <a:cs typeface="Cambria"/>
              </a:rPr>
              <a:t> </a:t>
            </a:r>
            <a:r>
              <a:rPr spc="-11" dirty="0">
                <a:solidFill>
                  <a:srgbClr val="6F2F9F"/>
                </a:solidFill>
                <a:latin typeface="Cambria"/>
                <a:cs typeface="Cambria"/>
              </a:rPr>
              <a:t>Port </a:t>
            </a:r>
            <a:r>
              <a:rPr spc="-8" dirty="0">
                <a:solidFill>
                  <a:srgbClr val="6F2F9F"/>
                </a:solidFill>
                <a:latin typeface="Cambria"/>
                <a:cs typeface="Cambria"/>
              </a:rPr>
              <a:t>Number:</a:t>
            </a:r>
            <a:endParaRPr>
              <a:latin typeface="Cambria"/>
              <a:cs typeface="Cambria"/>
            </a:endParaRPr>
          </a:p>
          <a:p>
            <a:pPr marL="971550" lvl="1" indent="-257651">
              <a:spcBef>
                <a:spcPts val="1080"/>
              </a:spcBef>
              <a:buFont typeface="Arial MT"/>
              <a:buChar char="•"/>
              <a:tabLst>
                <a:tab pos="971550" algn="l"/>
                <a:tab pos="972026" algn="l"/>
              </a:tabLst>
            </a:pPr>
            <a:r>
              <a:rPr dirty="0">
                <a:latin typeface="Cambria"/>
                <a:cs typeface="Cambria"/>
              </a:rPr>
              <a:t>16</a:t>
            </a:r>
            <a:r>
              <a:rPr spc="-38" dirty="0">
                <a:latin typeface="Cambria"/>
                <a:cs typeface="Cambria"/>
              </a:rPr>
              <a:t> </a:t>
            </a:r>
            <a:r>
              <a:rPr spc="-4" dirty="0">
                <a:latin typeface="Cambria"/>
                <a:cs typeface="Cambria"/>
              </a:rPr>
              <a:t>bits</a:t>
            </a:r>
            <a:r>
              <a:rPr spc="-26" dirty="0">
                <a:latin typeface="Cambria"/>
                <a:cs typeface="Cambria"/>
              </a:rPr>
              <a:t> </a:t>
            </a:r>
            <a:r>
              <a:rPr spc="-4" dirty="0">
                <a:latin typeface="Cambria"/>
                <a:cs typeface="Cambria"/>
              </a:rPr>
              <a:t>long.</a:t>
            </a:r>
            <a:endParaRPr>
              <a:latin typeface="Cambria"/>
              <a:cs typeface="Cambria"/>
            </a:endParaRPr>
          </a:p>
          <a:p>
            <a:pPr marL="971550" lvl="1" indent="-257651">
              <a:spcBef>
                <a:spcPts val="1080"/>
              </a:spcBef>
              <a:buFont typeface="Arial MT"/>
              <a:buChar char="•"/>
              <a:tabLst>
                <a:tab pos="971550" algn="l"/>
                <a:tab pos="972026" algn="l"/>
              </a:tabLst>
            </a:pPr>
            <a:r>
              <a:rPr dirty="0">
                <a:latin typeface="Cambria"/>
                <a:cs typeface="Cambria"/>
              </a:rPr>
              <a:t>Used</a:t>
            </a:r>
            <a:r>
              <a:rPr spc="-15" dirty="0">
                <a:latin typeface="Cambria"/>
                <a:cs typeface="Cambria"/>
              </a:rPr>
              <a:t> </a:t>
            </a:r>
            <a:r>
              <a:rPr spc="-19" dirty="0">
                <a:latin typeface="Cambria"/>
                <a:cs typeface="Cambria"/>
              </a:rPr>
              <a:t>by</a:t>
            </a:r>
            <a:r>
              <a:rPr spc="-4" dirty="0">
                <a:latin typeface="Cambria"/>
                <a:cs typeface="Cambria"/>
              </a:rPr>
              <a:t> </a:t>
            </a:r>
            <a:r>
              <a:rPr dirty="0">
                <a:latin typeface="Cambria"/>
                <a:cs typeface="Cambria"/>
              </a:rPr>
              <a:t>the</a:t>
            </a:r>
            <a:r>
              <a:rPr spc="-4" dirty="0">
                <a:latin typeface="Cambria"/>
                <a:cs typeface="Cambria"/>
              </a:rPr>
              <a:t> </a:t>
            </a:r>
            <a:r>
              <a:rPr spc="-8" dirty="0">
                <a:latin typeface="Cambria"/>
                <a:cs typeface="Cambria"/>
              </a:rPr>
              <a:t>process</a:t>
            </a:r>
            <a:r>
              <a:rPr spc="8" dirty="0">
                <a:latin typeface="Cambria"/>
                <a:cs typeface="Cambria"/>
              </a:rPr>
              <a:t> </a:t>
            </a:r>
            <a:r>
              <a:rPr dirty="0">
                <a:latin typeface="Cambria"/>
                <a:cs typeface="Cambria"/>
              </a:rPr>
              <a:t>running</a:t>
            </a:r>
            <a:r>
              <a:rPr spc="-30" dirty="0">
                <a:latin typeface="Cambria"/>
                <a:cs typeface="Cambria"/>
              </a:rPr>
              <a:t> </a:t>
            </a:r>
            <a:r>
              <a:rPr dirty="0">
                <a:latin typeface="Cambria"/>
                <a:cs typeface="Cambria"/>
              </a:rPr>
              <a:t>on</a:t>
            </a:r>
            <a:r>
              <a:rPr spc="-8" dirty="0">
                <a:latin typeface="Cambria"/>
                <a:cs typeface="Cambria"/>
              </a:rPr>
              <a:t> </a:t>
            </a:r>
            <a:r>
              <a:rPr spc="-4" dirty="0">
                <a:latin typeface="Cambria"/>
                <a:cs typeface="Cambria"/>
              </a:rPr>
              <a:t>the </a:t>
            </a:r>
            <a:r>
              <a:rPr dirty="0">
                <a:latin typeface="Cambria"/>
                <a:cs typeface="Cambria"/>
              </a:rPr>
              <a:t>Destination</a:t>
            </a:r>
            <a:r>
              <a:rPr spc="-19" dirty="0">
                <a:latin typeface="Cambria"/>
                <a:cs typeface="Cambria"/>
              </a:rPr>
              <a:t> </a:t>
            </a:r>
            <a:r>
              <a:rPr spc="-4" dirty="0">
                <a:latin typeface="Cambria"/>
                <a:cs typeface="Cambria"/>
              </a:rPr>
              <a:t>machine.</a:t>
            </a:r>
            <a:endParaRPr>
              <a:latin typeface="Cambria"/>
              <a:cs typeface="Cambria"/>
            </a:endParaRPr>
          </a:p>
          <a:p>
            <a:pPr marL="971550" lvl="1" indent="-257651">
              <a:spcBef>
                <a:spcPts val="1080"/>
              </a:spcBef>
              <a:buFont typeface="Arial MT"/>
              <a:buChar char="•"/>
              <a:tabLst>
                <a:tab pos="971550" algn="l"/>
                <a:tab pos="972026" algn="l"/>
              </a:tabLst>
            </a:pPr>
            <a:r>
              <a:rPr spc="-4" dirty="0">
                <a:latin typeface="Cambria"/>
                <a:cs typeface="Cambria"/>
              </a:rPr>
              <a:t>Application</a:t>
            </a:r>
            <a:r>
              <a:rPr spc="-19" dirty="0">
                <a:latin typeface="Cambria"/>
                <a:cs typeface="Cambria"/>
              </a:rPr>
              <a:t> </a:t>
            </a:r>
            <a:r>
              <a:rPr spc="-15" dirty="0">
                <a:latin typeface="Cambria"/>
                <a:cs typeface="Cambria"/>
              </a:rPr>
              <a:t>level</a:t>
            </a:r>
            <a:r>
              <a:rPr spc="-4" dirty="0">
                <a:latin typeface="Cambria"/>
                <a:cs typeface="Cambria"/>
              </a:rPr>
              <a:t> </a:t>
            </a:r>
            <a:r>
              <a:rPr dirty="0">
                <a:latin typeface="Cambria"/>
                <a:cs typeface="Cambria"/>
              </a:rPr>
              <a:t>service</a:t>
            </a:r>
            <a:r>
              <a:rPr spc="-11" dirty="0">
                <a:latin typeface="Cambria"/>
                <a:cs typeface="Cambria"/>
              </a:rPr>
              <a:t> </a:t>
            </a:r>
            <a:r>
              <a:rPr dirty="0">
                <a:latin typeface="Cambria"/>
                <a:cs typeface="Cambria"/>
              </a:rPr>
              <a:t>on</a:t>
            </a:r>
            <a:r>
              <a:rPr spc="-4" dirty="0">
                <a:latin typeface="Cambria"/>
                <a:cs typeface="Cambria"/>
              </a:rPr>
              <a:t> </a:t>
            </a:r>
            <a:r>
              <a:rPr dirty="0">
                <a:latin typeface="Cambria"/>
                <a:cs typeface="Cambria"/>
              </a:rPr>
              <a:t>end</a:t>
            </a:r>
            <a:r>
              <a:rPr spc="-11" dirty="0">
                <a:latin typeface="Cambria"/>
                <a:cs typeface="Cambria"/>
              </a:rPr>
              <a:t> </a:t>
            </a:r>
            <a:r>
              <a:rPr spc="-4" dirty="0">
                <a:latin typeface="Cambria"/>
                <a:cs typeface="Cambria"/>
              </a:rPr>
              <a:t>machine</a:t>
            </a:r>
            <a:endParaRPr>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135</a:t>
            </a:r>
          </a:p>
        </p:txBody>
      </p:sp>
    </p:spTree>
    <p:extLst>
      <p:ext uri="{BB962C8B-B14F-4D97-AF65-F5344CB8AC3E}">
        <p14:creationId xmlns:p14="http://schemas.microsoft.com/office/powerpoint/2010/main" val="12383180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7474" y="1785475"/>
            <a:ext cx="3490913" cy="745556"/>
          </a:xfrm>
          <a:prstGeom prst="rect">
            <a:avLst/>
          </a:prstGeom>
        </p:spPr>
        <p:txBody>
          <a:bodyPr vert="horz" wrap="square" lIns="0" tIns="80486" rIns="0" bIns="0" rtlCol="0">
            <a:spAutoFit/>
          </a:bodyPr>
          <a:lstStyle/>
          <a:p>
            <a:pPr marL="9525">
              <a:spcBef>
                <a:spcPts val="634"/>
              </a:spcBef>
            </a:pPr>
            <a:r>
              <a:rPr sz="2100" b="1" i="1" spc="-4" dirty="0">
                <a:solidFill>
                  <a:srgbClr val="C00000"/>
                </a:solidFill>
                <a:latin typeface="Cambria"/>
                <a:cs typeface="Cambria"/>
              </a:rPr>
              <a:t>UDP</a:t>
            </a:r>
            <a:r>
              <a:rPr sz="2100" b="1" i="1" spc="-23" dirty="0">
                <a:solidFill>
                  <a:srgbClr val="C00000"/>
                </a:solidFill>
                <a:latin typeface="Cambria"/>
                <a:cs typeface="Cambria"/>
              </a:rPr>
              <a:t> </a:t>
            </a:r>
            <a:r>
              <a:rPr sz="2100" b="1" i="1" spc="-8" dirty="0">
                <a:solidFill>
                  <a:srgbClr val="C00000"/>
                </a:solidFill>
                <a:latin typeface="Cambria"/>
                <a:cs typeface="Cambria"/>
              </a:rPr>
              <a:t>Datagram</a:t>
            </a:r>
            <a:r>
              <a:rPr sz="2100" b="1" i="1" spc="8" dirty="0">
                <a:solidFill>
                  <a:srgbClr val="C00000"/>
                </a:solidFill>
                <a:latin typeface="Cambria"/>
                <a:cs typeface="Cambria"/>
              </a:rPr>
              <a:t> </a:t>
            </a:r>
            <a:r>
              <a:rPr sz="2100" b="1" i="1" spc="-8" dirty="0">
                <a:solidFill>
                  <a:srgbClr val="C00000"/>
                </a:solidFill>
                <a:latin typeface="Cambria"/>
                <a:cs typeface="Cambria"/>
              </a:rPr>
              <a:t>various</a:t>
            </a:r>
            <a:r>
              <a:rPr sz="2100" b="1" i="1" spc="-4" dirty="0">
                <a:solidFill>
                  <a:srgbClr val="C00000"/>
                </a:solidFill>
                <a:latin typeface="Cambria"/>
                <a:cs typeface="Cambria"/>
              </a:rPr>
              <a:t> </a:t>
            </a:r>
            <a:r>
              <a:rPr sz="2100" b="1" i="1" spc="-8" dirty="0">
                <a:solidFill>
                  <a:srgbClr val="C00000"/>
                </a:solidFill>
                <a:latin typeface="Cambria"/>
                <a:cs typeface="Cambria"/>
              </a:rPr>
              <a:t>fields</a:t>
            </a:r>
            <a:endParaRPr sz="2100">
              <a:latin typeface="Cambria"/>
              <a:cs typeface="Cambria"/>
            </a:endParaRPr>
          </a:p>
          <a:p>
            <a:pPr marL="626269" indent="-343376">
              <a:spcBef>
                <a:spcPts val="480"/>
              </a:spcBef>
              <a:buFont typeface="Wingdings"/>
              <a:buChar char=""/>
              <a:tabLst>
                <a:tab pos="626269" algn="l"/>
                <a:tab pos="626745" algn="l"/>
              </a:tabLst>
            </a:pPr>
            <a:r>
              <a:rPr dirty="0">
                <a:solidFill>
                  <a:srgbClr val="6F2F9F"/>
                </a:solidFill>
                <a:latin typeface="Cambria"/>
                <a:cs typeface="Cambria"/>
              </a:rPr>
              <a:t>Length:</a:t>
            </a:r>
            <a:endParaRPr>
              <a:latin typeface="Cambria"/>
              <a:cs typeface="Cambria"/>
            </a:endParaRPr>
          </a:p>
        </p:txBody>
      </p:sp>
      <p:sp>
        <p:nvSpPr>
          <p:cNvPr id="3" name="object 3"/>
          <p:cNvSpPr txBox="1">
            <a:spLocks noGrp="1"/>
          </p:cNvSpPr>
          <p:nvPr>
            <p:ph type="body" idx="1"/>
          </p:nvPr>
        </p:nvSpPr>
        <p:spPr>
          <a:xfrm>
            <a:off x="467544" y="2391121"/>
            <a:ext cx="8352928" cy="2927885"/>
          </a:xfrm>
          <a:prstGeom prst="rect">
            <a:avLst/>
          </a:prstGeom>
        </p:spPr>
        <p:txBody>
          <a:bodyPr vert="horz" wrap="square" lIns="0" tIns="146209" rIns="0" bIns="0" rtlCol="0">
            <a:spAutoFit/>
          </a:bodyPr>
          <a:lstStyle/>
          <a:p>
            <a:pPr marL="613410" indent="-257651">
              <a:lnSpc>
                <a:spcPct val="100000"/>
              </a:lnSpc>
              <a:spcBef>
                <a:spcPts val="1151"/>
              </a:spcBef>
              <a:buFont typeface="Wingdings"/>
              <a:buChar char=""/>
              <a:tabLst>
                <a:tab pos="613886" algn="l"/>
              </a:tabLst>
            </a:pPr>
            <a:r>
              <a:rPr dirty="0"/>
              <a:t>Length</a:t>
            </a:r>
            <a:r>
              <a:rPr spc="-23" dirty="0"/>
              <a:t> </a:t>
            </a:r>
            <a:r>
              <a:rPr dirty="0"/>
              <a:t>field</a:t>
            </a:r>
            <a:r>
              <a:rPr spc="-11" dirty="0"/>
              <a:t> </a:t>
            </a:r>
            <a:r>
              <a:rPr dirty="0"/>
              <a:t>specifies</a:t>
            </a:r>
            <a:r>
              <a:rPr spc="-4" dirty="0"/>
              <a:t> the</a:t>
            </a:r>
            <a:r>
              <a:rPr dirty="0"/>
              <a:t> </a:t>
            </a:r>
            <a:r>
              <a:rPr spc="-4" dirty="0"/>
              <a:t>entire</a:t>
            </a:r>
            <a:r>
              <a:rPr spc="-26" dirty="0"/>
              <a:t> </a:t>
            </a:r>
            <a:r>
              <a:rPr spc="-4" dirty="0"/>
              <a:t>length</a:t>
            </a:r>
            <a:r>
              <a:rPr spc="-11" dirty="0"/>
              <a:t> </a:t>
            </a:r>
            <a:r>
              <a:rPr spc="-4" dirty="0"/>
              <a:t>of </a:t>
            </a:r>
            <a:r>
              <a:rPr dirty="0"/>
              <a:t>UDP</a:t>
            </a:r>
            <a:r>
              <a:rPr spc="-15" dirty="0"/>
              <a:t> </a:t>
            </a:r>
            <a:r>
              <a:rPr spc="-8" dirty="0"/>
              <a:t>packet</a:t>
            </a:r>
            <a:r>
              <a:rPr spc="8" dirty="0"/>
              <a:t> </a:t>
            </a:r>
            <a:r>
              <a:rPr dirty="0"/>
              <a:t>(including</a:t>
            </a:r>
            <a:r>
              <a:rPr spc="-19" dirty="0"/>
              <a:t> </a:t>
            </a:r>
            <a:r>
              <a:rPr dirty="0"/>
              <a:t>header).</a:t>
            </a:r>
          </a:p>
          <a:p>
            <a:pPr marL="613410" indent="-257651">
              <a:lnSpc>
                <a:spcPct val="100000"/>
              </a:lnSpc>
              <a:spcBef>
                <a:spcPts val="1084"/>
              </a:spcBef>
              <a:buFont typeface="Wingdings"/>
              <a:buChar char=""/>
              <a:tabLst>
                <a:tab pos="613886" algn="l"/>
              </a:tabLst>
            </a:pPr>
            <a:r>
              <a:rPr dirty="0"/>
              <a:t>It</a:t>
            </a:r>
            <a:r>
              <a:rPr spc="251" dirty="0"/>
              <a:t> </a:t>
            </a:r>
            <a:r>
              <a:rPr dirty="0"/>
              <a:t>is</a:t>
            </a:r>
            <a:r>
              <a:rPr spc="259" dirty="0"/>
              <a:t> </a:t>
            </a:r>
            <a:r>
              <a:rPr spc="-8" dirty="0"/>
              <a:t>16-bits</a:t>
            </a:r>
            <a:r>
              <a:rPr spc="259" dirty="0"/>
              <a:t> </a:t>
            </a:r>
            <a:r>
              <a:rPr dirty="0"/>
              <a:t>field</a:t>
            </a:r>
            <a:r>
              <a:rPr spc="263" dirty="0"/>
              <a:t> </a:t>
            </a:r>
            <a:r>
              <a:rPr dirty="0"/>
              <a:t>and</a:t>
            </a:r>
            <a:r>
              <a:rPr spc="251" dirty="0"/>
              <a:t> </a:t>
            </a:r>
            <a:r>
              <a:rPr spc="-4" dirty="0"/>
              <a:t>minimum</a:t>
            </a:r>
            <a:r>
              <a:rPr spc="255" dirty="0"/>
              <a:t> </a:t>
            </a:r>
            <a:r>
              <a:rPr spc="-11" dirty="0"/>
              <a:t>value</a:t>
            </a:r>
            <a:r>
              <a:rPr spc="259" dirty="0"/>
              <a:t> </a:t>
            </a:r>
            <a:r>
              <a:rPr dirty="0"/>
              <a:t>is</a:t>
            </a:r>
            <a:r>
              <a:rPr spc="259" dirty="0"/>
              <a:t> </a:t>
            </a:r>
            <a:r>
              <a:rPr spc="-8" dirty="0"/>
              <a:t>8-byte,</a:t>
            </a:r>
            <a:r>
              <a:rPr spc="263" dirty="0"/>
              <a:t> </a:t>
            </a:r>
            <a:r>
              <a:rPr spc="-4" dirty="0"/>
              <a:t>i.e.</a:t>
            </a:r>
            <a:r>
              <a:rPr spc="251" dirty="0"/>
              <a:t> </a:t>
            </a:r>
            <a:r>
              <a:rPr spc="-4" dirty="0"/>
              <a:t>the</a:t>
            </a:r>
            <a:r>
              <a:rPr spc="263" dirty="0"/>
              <a:t> </a:t>
            </a:r>
            <a:r>
              <a:rPr dirty="0"/>
              <a:t>size</a:t>
            </a:r>
            <a:r>
              <a:rPr spc="266" dirty="0"/>
              <a:t> </a:t>
            </a:r>
            <a:r>
              <a:rPr spc="-4" dirty="0"/>
              <a:t>of</a:t>
            </a:r>
            <a:r>
              <a:rPr spc="255" dirty="0"/>
              <a:t> </a:t>
            </a:r>
            <a:r>
              <a:rPr spc="-4" dirty="0"/>
              <a:t>UDP</a:t>
            </a:r>
            <a:r>
              <a:rPr spc="263" dirty="0"/>
              <a:t> </a:t>
            </a:r>
            <a:r>
              <a:rPr dirty="0"/>
              <a:t>header</a:t>
            </a:r>
            <a:r>
              <a:rPr lang="en-IN" dirty="0"/>
              <a:t> </a:t>
            </a:r>
            <a:r>
              <a:rPr dirty="0"/>
              <a:t>itself.</a:t>
            </a:r>
          </a:p>
          <a:p>
            <a:pPr marL="613410" indent="-257651">
              <a:lnSpc>
                <a:spcPct val="100000"/>
              </a:lnSpc>
              <a:spcBef>
                <a:spcPts val="1080"/>
              </a:spcBef>
              <a:buFont typeface="Wingdings"/>
              <a:buChar char=""/>
              <a:tabLst>
                <a:tab pos="613886" algn="l"/>
              </a:tabLst>
            </a:pPr>
            <a:r>
              <a:rPr dirty="0"/>
              <a:t>A</a:t>
            </a:r>
            <a:r>
              <a:rPr spc="-15" dirty="0"/>
              <a:t> </a:t>
            </a:r>
            <a:r>
              <a:rPr spc="-4" dirty="0"/>
              <a:t>user</a:t>
            </a:r>
            <a:r>
              <a:rPr dirty="0"/>
              <a:t> </a:t>
            </a:r>
            <a:r>
              <a:rPr spc="-4" dirty="0"/>
              <a:t>datagram</a:t>
            </a:r>
            <a:r>
              <a:rPr spc="-15" dirty="0"/>
              <a:t> </a:t>
            </a:r>
            <a:r>
              <a:rPr dirty="0"/>
              <a:t>is</a:t>
            </a:r>
            <a:r>
              <a:rPr spc="-15" dirty="0"/>
              <a:t> </a:t>
            </a:r>
            <a:r>
              <a:rPr spc="-4" dirty="0"/>
              <a:t>encapsulated</a:t>
            </a:r>
            <a:r>
              <a:rPr spc="19" dirty="0"/>
              <a:t> </a:t>
            </a:r>
            <a:r>
              <a:rPr dirty="0"/>
              <a:t>in</a:t>
            </a:r>
            <a:r>
              <a:rPr spc="-19" dirty="0"/>
              <a:t> </a:t>
            </a:r>
            <a:r>
              <a:rPr dirty="0"/>
              <a:t>an</a:t>
            </a:r>
            <a:r>
              <a:rPr spc="-11" dirty="0"/>
              <a:t> </a:t>
            </a:r>
            <a:r>
              <a:rPr dirty="0"/>
              <a:t>IP</a:t>
            </a:r>
            <a:r>
              <a:rPr spc="-11" dirty="0"/>
              <a:t> </a:t>
            </a:r>
            <a:r>
              <a:rPr spc="-4" dirty="0"/>
              <a:t>datagram.</a:t>
            </a:r>
          </a:p>
          <a:p>
            <a:pPr marL="270510" indent="-257175">
              <a:lnSpc>
                <a:spcPct val="100000"/>
              </a:lnSpc>
              <a:spcBef>
                <a:spcPts val="1080"/>
              </a:spcBef>
              <a:buFont typeface="Wingdings"/>
              <a:buChar char=""/>
              <a:tabLst>
                <a:tab pos="270510" algn="l"/>
              </a:tabLst>
            </a:pPr>
            <a:r>
              <a:rPr spc="-4" dirty="0">
                <a:solidFill>
                  <a:srgbClr val="6F2F9F"/>
                </a:solidFill>
              </a:rPr>
              <a:t>Checksum</a:t>
            </a:r>
            <a:r>
              <a:rPr spc="-4" dirty="0">
                <a:solidFill>
                  <a:srgbClr val="FF0000"/>
                </a:solidFill>
              </a:rPr>
              <a:t>:</a:t>
            </a:r>
          </a:p>
          <a:p>
            <a:pPr marL="571024" lvl="1" indent="-215265">
              <a:lnSpc>
                <a:spcPct val="100000"/>
              </a:lnSpc>
              <a:spcBef>
                <a:spcPts val="1080"/>
              </a:spcBef>
              <a:buFont typeface="Arial MT"/>
              <a:buChar char="•"/>
              <a:tabLst>
                <a:tab pos="571024" algn="l"/>
                <a:tab pos="571500" algn="l"/>
              </a:tabLst>
            </a:pPr>
            <a:r>
              <a:rPr dirty="0">
                <a:latin typeface="Cambria"/>
                <a:cs typeface="Cambria"/>
              </a:rPr>
              <a:t>This</a:t>
            </a:r>
            <a:r>
              <a:rPr spc="-11" dirty="0">
                <a:latin typeface="Cambria"/>
                <a:cs typeface="Cambria"/>
              </a:rPr>
              <a:t> </a:t>
            </a:r>
            <a:r>
              <a:rPr dirty="0">
                <a:latin typeface="Cambria"/>
                <a:cs typeface="Cambria"/>
              </a:rPr>
              <a:t>field</a:t>
            </a:r>
            <a:r>
              <a:rPr spc="-19" dirty="0">
                <a:latin typeface="Cambria"/>
                <a:cs typeface="Cambria"/>
              </a:rPr>
              <a:t> </a:t>
            </a:r>
            <a:r>
              <a:rPr dirty="0">
                <a:latin typeface="Cambria"/>
                <a:cs typeface="Cambria"/>
              </a:rPr>
              <a:t>is </a:t>
            </a:r>
            <a:r>
              <a:rPr spc="-4" dirty="0">
                <a:latin typeface="Cambria"/>
                <a:cs typeface="Cambria"/>
              </a:rPr>
              <a:t>used</a:t>
            </a:r>
            <a:r>
              <a:rPr spc="4" dirty="0">
                <a:latin typeface="Cambria"/>
                <a:cs typeface="Cambria"/>
              </a:rPr>
              <a:t> </a:t>
            </a:r>
            <a:r>
              <a:rPr spc="-11" dirty="0">
                <a:latin typeface="Cambria"/>
                <a:cs typeface="Cambria"/>
              </a:rPr>
              <a:t>to</a:t>
            </a:r>
            <a:r>
              <a:rPr dirty="0">
                <a:latin typeface="Cambria"/>
                <a:cs typeface="Cambria"/>
              </a:rPr>
              <a:t> </a:t>
            </a:r>
            <a:r>
              <a:rPr spc="-4" dirty="0">
                <a:latin typeface="Cambria"/>
                <a:cs typeface="Cambria"/>
              </a:rPr>
              <a:t>detect</a:t>
            </a:r>
            <a:r>
              <a:rPr dirty="0">
                <a:latin typeface="Cambria"/>
                <a:cs typeface="Cambria"/>
              </a:rPr>
              <a:t> </a:t>
            </a:r>
            <a:r>
              <a:rPr spc="-4" dirty="0">
                <a:latin typeface="Cambria"/>
                <a:cs typeface="Cambria"/>
              </a:rPr>
              <a:t>errors</a:t>
            </a:r>
            <a:r>
              <a:rPr spc="-23" dirty="0">
                <a:latin typeface="Cambria"/>
                <a:cs typeface="Cambria"/>
              </a:rPr>
              <a:t> </a:t>
            </a:r>
            <a:r>
              <a:rPr spc="-19" dirty="0">
                <a:latin typeface="Cambria"/>
                <a:cs typeface="Cambria"/>
              </a:rPr>
              <a:t>over</a:t>
            </a:r>
            <a:r>
              <a:rPr dirty="0">
                <a:latin typeface="Cambria"/>
                <a:cs typeface="Cambria"/>
              </a:rPr>
              <a:t> </a:t>
            </a:r>
            <a:r>
              <a:rPr spc="-4" dirty="0">
                <a:latin typeface="Cambria"/>
                <a:cs typeface="Cambria"/>
              </a:rPr>
              <a:t>the entire</a:t>
            </a:r>
            <a:r>
              <a:rPr spc="-26" dirty="0">
                <a:latin typeface="Cambria"/>
                <a:cs typeface="Cambria"/>
              </a:rPr>
              <a:t> </a:t>
            </a:r>
            <a:r>
              <a:rPr spc="-4" dirty="0">
                <a:latin typeface="Cambria"/>
                <a:cs typeface="Cambria"/>
              </a:rPr>
              <a:t>user</a:t>
            </a:r>
            <a:r>
              <a:rPr spc="-8" dirty="0">
                <a:latin typeface="Cambria"/>
                <a:cs typeface="Cambria"/>
              </a:rPr>
              <a:t> </a:t>
            </a:r>
            <a:r>
              <a:rPr spc="-4" dirty="0">
                <a:latin typeface="Cambria"/>
                <a:cs typeface="Cambria"/>
              </a:rPr>
              <a:t>datagram</a:t>
            </a:r>
            <a:r>
              <a:rPr spc="-11" dirty="0">
                <a:latin typeface="Cambria"/>
                <a:cs typeface="Cambria"/>
              </a:rPr>
              <a:t> </a:t>
            </a:r>
            <a:r>
              <a:rPr spc="-4" dirty="0">
                <a:latin typeface="Cambria"/>
                <a:cs typeface="Cambria"/>
              </a:rPr>
              <a:t>(header</a:t>
            </a:r>
            <a:endParaRPr dirty="0">
              <a:latin typeface="Cambria"/>
              <a:cs typeface="Cambria"/>
            </a:endParaRPr>
          </a:p>
        </p:txBody>
      </p:sp>
      <p:sp>
        <p:nvSpPr>
          <p:cNvPr id="4" name="object 4"/>
          <p:cNvSpPr txBox="1"/>
          <p:nvPr/>
        </p:nvSpPr>
        <p:spPr>
          <a:xfrm>
            <a:off x="7957804" y="4979577"/>
            <a:ext cx="997744" cy="286617"/>
          </a:xfrm>
          <a:prstGeom prst="rect">
            <a:avLst/>
          </a:prstGeom>
        </p:spPr>
        <p:txBody>
          <a:bodyPr vert="horz" wrap="square" lIns="0" tIns="9525" rIns="0" bIns="0" rtlCol="0">
            <a:spAutoFit/>
          </a:bodyPr>
          <a:lstStyle/>
          <a:p>
            <a:pPr marL="9525">
              <a:spcBef>
                <a:spcPts val="75"/>
              </a:spcBef>
            </a:pPr>
            <a:r>
              <a:rPr spc="-4" dirty="0">
                <a:latin typeface="Cambria"/>
                <a:cs typeface="Cambria"/>
              </a:rPr>
              <a:t>plus</a:t>
            </a:r>
            <a:r>
              <a:rPr spc="-49" dirty="0">
                <a:latin typeface="Cambria"/>
                <a:cs typeface="Cambria"/>
              </a:rPr>
              <a:t> </a:t>
            </a:r>
            <a:r>
              <a:rPr spc="-4" dirty="0">
                <a:latin typeface="Cambria"/>
                <a:cs typeface="Cambria"/>
              </a:rPr>
              <a:t>data)</a:t>
            </a:r>
            <a:endParaRPr dirty="0">
              <a:latin typeface="Cambria"/>
              <a:cs typeface="Cambria"/>
            </a:endParaRPr>
          </a:p>
        </p:txBody>
      </p:sp>
      <p:pic>
        <p:nvPicPr>
          <p:cNvPr id="5" name="object 5"/>
          <p:cNvPicPr/>
          <p:nvPr/>
        </p:nvPicPr>
        <p:blipFill>
          <a:blip r:embed="rId2" cstate="print"/>
          <a:stretch>
            <a:fillRect/>
          </a:stretch>
        </p:blipFill>
        <p:spPr>
          <a:xfrm>
            <a:off x="3851920" y="1785475"/>
            <a:ext cx="4158805" cy="432197"/>
          </a:xfrm>
          <a:prstGeom prst="rect">
            <a:avLst/>
          </a:prstGeom>
        </p:spPr>
      </p:pic>
      <p:sp>
        <p:nvSpPr>
          <p:cNvPr id="6" name="object 6"/>
          <p:cNvSpPr txBox="1"/>
          <p:nvPr/>
        </p:nvSpPr>
        <p:spPr>
          <a:xfrm>
            <a:off x="3851920" y="1785475"/>
            <a:ext cx="4159091" cy="310662"/>
          </a:xfrm>
          <a:prstGeom prst="rect">
            <a:avLst/>
          </a:prstGeom>
          <a:ln w="6350">
            <a:solidFill>
              <a:srgbClr val="4471C4"/>
            </a:solidFill>
          </a:ln>
        </p:spPr>
        <p:txBody>
          <a:bodyPr vert="horz" wrap="square" lIns="0" tIns="101918" rIns="0" bIns="0" rtlCol="0">
            <a:spAutoFit/>
          </a:bodyPr>
          <a:lstStyle/>
          <a:p>
            <a:pPr algn="ctr">
              <a:spcBef>
                <a:spcPts val="803"/>
              </a:spcBef>
            </a:pPr>
            <a:r>
              <a:rPr sz="1350" spc="-4" dirty="0">
                <a:latin typeface="Calibri"/>
                <a:cs typeface="Calibri"/>
              </a:rPr>
              <a:t>UDP</a:t>
            </a:r>
            <a:r>
              <a:rPr sz="1350" spc="-15" dirty="0">
                <a:latin typeface="Calibri"/>
                <a:cs typeface="Calibri"/>
              </a:rPr>
              <a:t> </a:t>
            </a:r>
            <a:r>
              <a:rPr sz="1350" spc="-4" dirty="0">
                <a:latin typeface="Calibri"/>
                <a:cs typeface="Calibri"/>
              </a:rPr>
              <a:t>length=IP</a:t>
            </a:r>
            <a:r>
              <a:rPr sz="1350" spc="-11" dirty="0">
                <a:latin typeface="Calibri"/>
                <a:cs typeface="Calibri"/>
              </a:rPr>
              <a:t> </a:t>
            </a:r>
            <a:r>
              <a:rPr sz="1350" spc="-4" dirty="0">
                <a:latin typeface="Calibri"/>
                <a:cs typeface="Calibri"/>
              </a:rPr>
              <a:t>length</a:t>
            </a:r>
            <a:r>
              <a:rPr sz="1350" spc="4" dirty="0">
                <a:latin typeface="Calibri"/>
                <a:cs typeface="Calibri"/>
              </a:rPr>
              <a:t> </a:t>
            </a:r>
            <a:r>
              <a:rPr sz="1350" dirty="0">
                <a:latin typeface="Calibri"/>
                <a:cs typeface="Calibri"/>
              </a:rPr>
              <a:t>–</a:t>
            </a:r>
            <a:r>
              <a:rPr sz="1350" spc="-4" dirty="0">
                <a:latin typeface="Calibri"/>
                <a:cs typeface="Calibri"/>
              </a:rPr>
              <a:t> </a:t>
            </a:r>
            <a:r>
              <a:rPr sz="1350" dirty="0">
                <a:latin typeface="Calibri"/>
                <a:cs typeface="Calibri"/>
              </a:rPr>
              <a:t>IP</a:t>
            </a:r>
            <a:r>
              <a:rPr sz="1350" spc="-4" dirty="0">
                <a:latin typeface="Calibri"/>
                <a:cs typeface="Calibri"/>
              </a:rPr>
              <a:t> </a:t>
            </a:r>
            <a:r>
              <a:rPr sz="1350" spc="-8" dirty="0">
                <a:latin typeface="Calibri"/>
                <a:cs typeface="Calibri"/>
              </a:rPr>
              <a:t>headers</a:t>
            </a:r>
            <a:r>
              <a:rPr sz="1350" spc="4" dirty="0">
                <a:latin typeface="Calibri"/>
                <a:cs typeface="Calibri"/>
              </a:rPr>
              <a:t> </a:t>
            </a:r>
            <a:r>
              <a:rPr sz="1350" spc="-4" dirty="0">
                <a:latin typeface="Calibri"/>
                <a:cs typeface="Calibri"/>
              </a:rPr>
              <a:t>Length</a:t>
            </a:r>
            <a:endParaRPr sz="1350">
              <a:latin typeface="Calibri"/>
              <a:cs typeface="Calibri"/>
            </a:endParaRPr>
          </a:p>
        </p:txBody>
      </p:sp>
      <p:pic>
        <p:nvPicPr>
          <p:cNvPr id="7" name="object 7"/>
          <p:cNvPicPr/>
          <p:nvPr/>
        </p:nvPicPr>
        <p:blipFill>
          <a:blip r:embed="rId3" cstate="print"/>
          <a:stretch>
            <a:fillRect/>
          </a:stretch>
        </p:blipFill>
        <p:spPr>
          <a:xfrm>
            <a:off x="197644" y="890635"/>
            <a:ext cx="864060" cy="886196"/>
          </a:xfrm>
          <a:prstGeom prst="rect">
            <a:avLst/>
          </a:prstGeom>
        </p:spPr>
      </p:pic>
      <p:sp>
        <p:nvSpPr>
          <p:cNvPr id="8" name="object 8"/>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9" name="object 9"/>
          <p:cNvSpPr txBox="1"/>
          <p:nvPr/>
        </p:nvSpPr>
        <p:spPr>
          <a:xfrm>
            <a:off x="8262367" y="5677357"/>
            <a:ext cx="194309" cy="148117"/>
          </a:xfrm>
          <a:prstGeom prst="rect">
            <a:avLst/>
          </a:prstGeom>
        </p:spPr>
        <p:txBody>
          <a:bodyPr vert="horz" wrap="square" lIns="0" tIns="9525" rIns="0" bIns="0" rtlCol="0">
            <a:spAutoFit/>
          </a:bodyPr>
          <a:lstStyle/>
          <a:p>
            <a:pPr marL="9525">
              <a:spcBef>
                <a:spcPts val="75"/>
              </a:spcBef>
            </a:pPr>
            <a:r>
              <a:rPr sz="900" dirty="0">
                <a:solidFill>
                  <a:srgbClr val="888888"/>
                </a:solidFill>
                <a:latin typeface="Calibri"/>
                <a:cs typeface="Calibri"/>
              </a:rPr>
              <a:t>136</a:t>
            </a:r>
            <a:endParaRPr sz="900">
              <a:latin typeface="Calibri"/>
              <a:cs typeface="Calibri"/>
            </a:endParaRPr>
          </a:p>
        </p:txBody>
      </p:sp>
    </p:spTree>
    <p:extLst>
      <p:ext uri="{BB962C8B-B14F-4D97-AF65-F5344CB8AC3E}">
        <p14:creationId xmlns:p14="http://schemas.microsoft.com/office/powerpoint/2010/main" val="443488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758913"/>
            <a:ext cx="8417719" cy="1579439"/>
          </a:xfrm>
          <a:prstGeom prst="rect">
            <a:avLst/>
          </a:prstGeom>
        </p:spPr>
        <p:txBody>
          <a:bodyPr vert="horz" wrap="square" lIns="0" tIns="136684" rIns="0" bIns="0" rtlCol="0">
            <a:spAutoFit/>
          </a:bodyPr>
          <a:lstStyle/>
          <a:p>
            <a:pPr marL="9525">
              <a:spcBef>
                <a:spcPts val="1076"/>
              </a:spcBef>
            </a:pPr>
            <a:r>
              <a:rPr sz="2100" b="1" i="1" spc="-4" dirty="0">
                <a:solidFill>
                  <a:srgbClr val="C00000"/>
                </a:solidFill>
                <a:latin typeface="Cambria"/>
                <a:cs typeface="Cambria"/>
              </a:rPr>
              <a:t>UDP</a:t>
            </a:r>
            <a:r>
              <a:rPr sz="2100" b="1" i="1" spc="-30" dirty="0">
                <a:solidFill>
                  <a:srgbClr val="C00000"/>
                </a:solidFill>
                <a:latin typeface="Cambria"/>
                <a:cs typeface="Cambria"/>
              </a:rPr>
              <a:t> </a:t>
            </a:r>
            <a:r>
              <a:rPr sz="2100" b="1" i="1" spc="-4" dirty="0">
                <a:solidFill>
                  <a:srgbClr val="C00000"/>
                </a:solidFill>
                <a:latin typeface="Cambria"/>
                <a:cs typeface="Cambria"/>
              </a:rPr>
              <a:t>Services</a:t>
            </a:r>
            <a:endParaRPr sz="2100">
              <a:latin typeface="Cambria"/>
              <a:cs typeface="Cambria"/>
            </a:endParaRPr>
          </a:p>
          <a:p>
            <a:pPr marL="520541" indent="-257651">
              <a:spcBef>
                <a:spcPts val="788"/>
              </a:spcBef>
              <a:buFont typeface="Wingdings"/>
              <a:buChar char=""/>
              <a:tabLst>
                <a:tab pos="521018" algn="l"/>
              </a:tabLst>
            </a:pPr>
            <a:r>
              <a:rPr sz="1650" spc="-8" dirty="0">
                <a:solidFill>
                  <a:srgbClr val="6F2F9F"/>
                </a:solidFill>
                <a:latin typeface="Cambria"/>
                <a:cs typeface="Cambria"/>
              </a:rPr>
              <a:t>Process</a:t>
            </a:r>
            <a:r>
              <a:rPr sz="1650" spc="4" dirty="0">
                <a:solidFill>
                  <a:srgbClr val="6F2F9F"/>
                </a:solidFill>
                <a:latin typeface="Cambria"/>
                <a:cs typeface="Cambria"/>
              </a:rPr>
              <a:t> </a:t>
            </a:r>
            <a:r>
              <a:rPr sz="1650" spc="-11" dirty="0">
                <a:solidFill>
                  <a:srgbClr val="6F2F9F"/>
                </a:solidFill>
                <a:latin typeface="Cambria"/>
                <a:cs typeface="Cambria"/>
              </a:rPr>
              <a:t>to</a:t>
            </a:r>
            <a:r>
              <a:rPr sz="1650" spc="8" dirty="0">
                <a:solidFill>
                  <a:srgbClr val="6F2F9F"/>
                </a:solidFill>
                <a:latin typeface="Cambria"/>
                <a:cs typeface="Cambria"/>
              </a:rPr>
              <a:t> </a:t>
            </a:r>
            <a:r>
              <a:rPr sz="1650" spc="-8" dirty="0">
                <a:solidFill>
                  <a:srgbClr val="6F2F9F"/>
                </a:solidFill>
                <a:latin typeface="Cambria"/>
                <a:cs typeface="Cambria"/>
              </a:rPr>
              <a:t>Process</a:t>
            </a:r>
            <a:r>
              <a:rPr sz="1650" spc="15" dirty="0">
                <a:solidFill>
                  <a:srgbClr val="6F2F9F"/>
                </a:solidFill>
                <a:latin typeface="Cambria"/>
                <a:cs typeface="Cambria"/>
              </a:rPr>
              <a:t> </a:t>
            </a:r>
            <a:r>
              <a:rPr sz="1650" spc="-4" dirty="0">
                <a:solidFill>
                  <a:srgbClr val="6F2F9F"/>
                </a:solidFill>
                <a:latin typeface="Cambria"/>
                <a:cs typeface="Cambria"/>
              </a:rPr>
              <a:t>communication</a:t>
            </a:r>
            <a:endParaRPr sz="1650">
              <a:latin typeface="Cambria"/>
              <a:cs typeface="Cambria"/>
            </a:endParaRPr>
          </a:p>
          <a:p>
            <a:pPr marL="520541" marR="3810" indent="-257175">
              <a:lnSpc>
                <a:spcPct val="150000"/>
              </a:lnSpc>
              <a:buFont typeface="Wingdings"/>
              <a:buChar char=""/>
              <a:tabLst>
                <a:tab pos="521018" algn="l"/>
              </a:tabLst>
            </a:pPr>
            <a:r>
              <a:rPr sz="1650" spc="-4" dirty="0">
                <a:latin typeface="Cambria"/>
                <a:cs typeface="Cambria"/>
              </a:rPr>
              <a:t>UDP</a:t>
            </a:r>
            <a:r>
              <a:rPr sz="1650" spc="11" dirty="0">
                <a:latin typeface="Cambria"/>
                <a:cs typeface="Cambria"/>
              </a:rPr>
              <a:t> </a:t>
            </a:r>
            <a:r>
              <a:rPr sz="1650" spc="-8" dirty="0">
                <a:latin typeface="Cambria"/>
                <a:cs typeface="Cambria"/>
              </a:rPr>
              <a:t>provides</a:t>
            </a:r>
            <a:r>
              <a:rPr sz="1650" spc="26" dirty="0">
                <a:latin typeface="Cambria"/>
                <a:cs typeface="Cambria"/>
              </a:rPr>
              <a:t> </a:t>
            </a:r>
            <a:r>
              <a:rPr sz="1650" spc="-8" dirty="0">
                <a:latin typeface="Cambria"/>
                <a:cs typeface="Cambria"/>
              </a:rPr>
              <a:t>process-to-process</a:t>
            </a:r>
            <a:r>
              <a:rPr sz="1650" spc="34" dirty="0">
                <a:latin typeface="Cambria"/>
                <a:cs typeface="Cambria"/>
              </a:rPr>
              <a:t> </a:t>
            </a:r>
            <a:r>
              <a:rPr sz="1650" spc="-4" dirty="0">
                <a:latin typeface="Cambria"/>
                <a:cs typeface="Cambria"/>
              </a:rPr>
              <a:t>communication</a:t>
            </a:r>
            <a:r>
              <a:rPr sz="1650" spc="15" dirty="0">
                <a:latin typeface="Cambria"/>
                <a:cs typeface="Cambria"/>
              </a:rPr>
              <a:t> </a:t>
            </a:r>
            <a:r>
              <a:rPr sz="1650" spc="-4" dirty="0">
                <a:latin typeface="Cambria"/>
                <a:cs typeface="Cambria"/>
              </a:rPr>
              <a:t>using</a:t>
            </a:r>
            <a:r>
              <a:rPr sz="1650" spc="15" dirty="0">
                <a:latin typeface="Cambria"/>
                <a:cs typeface="Cambria"/>
              </a:rPr>
              <a:t> </a:t>
            </a:r>
            <a:r>
              <a:rPr sz="1650" spc="-4" dirty="0">
                <a:latin typeface="Cambria"/>
                <a:cs typeface="Cambria"/>
              </a:rPr>
              <a:t>sockets,</a:t>
            </a:r>
            <a:r>
              <a:rPr sz="1650" spc="23" dirty="0">
                <a:latin typeface="Cambria"/>
                <a:cs typeface="Cambria"/>
              </a:rPr>
              <a:t> </a:t>
            </a:r>
            <a:r>
              <a:rPr sz="1650" spc="-4" dirty="0">
                <a:latin typeface="Cambria"/>
                <a:cs typeface="Cambria"/>
              </a:rPr>
              <a:t>a</a:t>
            </a:r>
            <a:r>
              <a:rPr sz="1650" spc="15" dirty="0">
                <a:latin typeface="Cambria"/>
                <a:cs typeface="Cambria"/>
              </a:rPr>
              <a:t> </a:t>
            </a:r>
            <a:r>
              <a:rPr sz="1650" spc="-4" dirty="0">
                <a:latin typeface="Cambria"/>
                <a:cs typeface="Cambria"/>
              </a:rPr>
              <a:t>combination</a:t>
            </a:r>
            <a:r>
              <a:rPr sz="1650" spc="19" dirty="0">
                <a:latin typeface="Cambria"/>
                <a:cs typeface="Cambria"/>
              </a:rPr>
              <a:t> </a:t>
            </a:r>
            <a:r>
              <a:rPr sz="1650" spc="-4" dirty="0">
                <a:latin typeface="Cambria"/>
                <a:cs typeface="Cambria"/>
              </a:rPr>
              <a:t>of</a:t>
            </a:r>
            <a:r>
              <a:rPr sz="1650" spc="23" dirty="0">
                <a:latin typeface="Cambria"/>
                <a:cs typeface="Cambria"/>
              </a:rPr>
              <a:t> </a:t>
            </a:r>
            <a:r>
              <a:rPr sz="1650" spc="-8" dirty="0">
                <a:latin typeface="Cambria"/>
                <a:cs typeface="Cambria"/>
              </a:rPr>
              <a:t>IP </a:t>
            </a:r>
            <a:r>
              <a:rPr sz="1650" spc="-353" dirty="0">
                <a:latin typeface="Cambria"/>
                <a:cs typeface="Cambria"/>
              </a:rPr>
              <a:t> </a:t>
            </a:r>
            <a:r>
              <a:rPr sz="1650" spc="-8" dirty="0">
                <a:latin typeface="Cambria"/>
                <a:cs typeface="Cambria"/>
              </a:rPr>
              <a:t>addresses</a:t>
            </a:r>
            <a:r>
              <a:rPr sz="1650" spc="19" dirty="0">
                <a:latin typeface="Cambria"/>
                <a:cs typeface="Cambria"/>
              </a:rPr>
              <a:t> </a:t>
            </a:r>
            <a:r>
              <a:rPr sz="1650" spc="-8" dirty="0">
                <a:latin typeface="Cambria"/>
                <a:cs typeface="Cambria"/>
              </a:rPr>
              <a:t>and</a:t>
            </a:r>
            <a:r>
              <a:rPr sz="1650" spc="15" dirty="0">
                <a:latin typeface="Cambria"/>
                <a:cs typeface="Cambria"/>
              </a:rPr>
              <a:t> </a:t>
            </a:r>
            <a:r>
              <a:rPr sz="1650" spc="-8" dirty="0">
                <a:latin typeface="Cambria"/>
                <a:cs typeface="Cambria"/>
              </a:rPr>
              <a:t>port</a:t>
            </a:r>
            <a:r>
              <a:rPr sz="1650" spc="11" dirty="0">
                <a:latin typeface="Cambria"/>
                <a:cs typeface="Cambria"/>
              </a:rPr>
              <a:t> </a:t>
            </a:r>
            <a:r>
              <a:rPr sz="1650" spc="-8" dirty="0">
                <a:latin typeface="Cambria"/>
                <a:cs typeface="Cambria"/>
              </a:rPr>
              <a:t>numbers.</a:t>
            </a:r>
            <a:r>
              <a:rPr sz="1650" spc="8" dirty="0">
                <a:latin typeface="Cambria"/>
                <a:cs typeface="Cambria"/>
              </a:rPr>
              <a:t> </a:t>
            </a:r>
            <a:r>
              <a:rPr sz="1650" spc="-19" dirty="0">
                <a:latin typeface="Cambria"/>
                <a:cs typeface="Cambria"/>
              </a:rPr>
              <a:t>Several</a:t>
            </a:r>
            <a:r>
              <a:rPr sz="1650" spc="30" dirty="0">
                <a:latin typeface="Cambria"/>
                <a:cs typeface="Cambria"/>
              </a:rPr>
              <a:t> </a:t>
            </a:r>
            <a:r>
              <a:rPr sz="1650" spc="-8" dirty="0">
                <a:latin typeface="Cambria"/>
                <a:cs typeface="Cambria"/>
              </a:rPr>
              <a:t>port</a:t>
            </a:r>
            <a:r>
              <a:rPr sz="1650" spc="8" dirty="0">
                <a:latin typeface="Cambria"/>
                <a:cs typeface="Cambria"/>
              </a:rPr>
              <a:t> </a:t>
            </a:r>
            <a:r>
              <a:rPr sz="1650" spc="-8" dirty="0">
                <a:latin typeface="Cambria"/>
                <a:cs typeface="Cambria"/>
              </a:rPr>
              <a:t>numbers</a:t>
            </a:r>
            <a:r>
              <a:rPr sz="1650" spc="19" dirty="0">
                <a:latin typeface="Cambria"/>
                <a:cs typeface="Cambria"/>
              </a:rPr>
              <a:t> </a:t>
            </a:r>
            <a:r>
              <a:rPr sz="1650" spc="-8" dirty="0">
                <a:latin typeface="Cambria"/>
                <a:cs typeface="Cambria"/>
              </a:rPr>
              <a:t>used</a:t>
            </a:r>
            <a:r>
              <a:rPr sz="1650" spc="23" dirty="0">
                <a:latin typeface="Cambria"/>
                <a:cs typeface="Cambria"/>
              </a:rPr>
              <a:t> </a:t>
            </a:r>
            <a:r>
              <a:rPr sz="1650" spc="-19" dirty="0">
                <a:latin typeface="Cambria"/>
                <a:cs typeface="Cambria"/>
              </a:rPr>
              <a:t>by</a:t>
            </a:r>
            <a:r>
              <a:rPr sz="1650" dirty="0">
                <a:latin typeface="Cambria"/>
                <a:cs typeface="Cambria"/>
              </a:rPr>
              <a:t> </a:t>
            </a:r>
            <a:r>
              <a:rPr sz="1650" spc="-56" dirty="0">
                <a:latin typeface="Cambria"/>
                <a:cs typeface="Cambria"/>
              </a:rPr>
              <a:t>UDP.</a:t>
            </a:r>
            <a:endParaRPr sz="1650">
              <a:latin typeface="Cambria"/>
              <a:cs typeface="Cambria"/>
            </a:endParaRPr>
          </a:p>
        </p:txBody>
      </p:sp>
      <p:pic>
        <p:nvPicPr>
          <p:cNvPr id="3" name="object 3"/>
          <p:cNvPicPr/>
          <p:nvPr/>
        </p:nvPicPr>
        <p:blipFill>
          <a:blip r:embed="rId2" cstate="print"/>
          <a:stretch>
            <a:fillRect/>
          </a:stretch>
        </p:blipFill>
        <p:spPr>
          <a:xfrm>
            <a:off x="2568800" y="3516612"/>
            <a:ext cx="4162793" cy="2380631"/>
          </a:xfrm>
          <a:prstGeom prst="rect">
            <a:avLst/>
          </a:prstGeom>
        </p:spPr>
      </p:pic>
      <p:pic>
        <p:nvPicPr>
          <p:cNvPr id="4" name="object 4"/>
          <p:cNvPicPr/>
          <p:nvPr/>
        </p:nvPicPr>
        <p:blipFill>
          <a:blip r:embed="rId3" cstate="print"/>
          <a:stretch>
            <a:fillRect/>
          </a:stretch>
        </p:blipFill>
        <p:spPr>
          <a:xfrm>
            <a:off x="197644" y="890635"/>
            <a:ext cx="864060" cy="886196"/>
          </a:xfrm>
          <a:prstGeom prst="rect">
            <a:avLst/>
          </a:prstGeom>
        </p:spPr>
      </p:pic>
      <p:sp>
        <p:nvSpPr>
          <p:cNvPr id="5" name="object 5"/>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6" name="object 6"/>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137</a:t>
            </a:r>
          </a:p>
        </p:txBody>
      </p:sp>
    </p:spTree>
    <p:extLst>
      <p:ext uri="{BB962C8B-B14F-4D97-AF65-F5344CB8AC3E}">
        <p14:creationId xmlns:p14="http://schemas.microsoft.com/office/powerpoint/2010/main" val="8314617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666" y="1892237"/>
            <a:ext cx="4070985" cy="3693960"/>
          </a:xfrm>
          <a:prstGeom prst="rect">
            <a:avLst/>
          </a:prstGeom>
        </p:spPr>
        <p:txBody>
          <a:bodyPr vert="horz" wrap="square" lIns="0" tIns="9525" rIns="0" bIns="0" rtlCol="0">
            <a:spAutoFit/>
          </a:bodyPr>
          <a:lstStyle/>
          <a:p>
            <a:pPr marL="128111">
              <a:spcBef>
                <a:spcPts val="75"/>
              </a:spcBef>
            </a:pPr>
            <a:r>
              <a:rPr b="1" i="1" dirty="0">
                <a:solidFill>
                  <a:srgbClr val="C00000"/>
                </a:solidFill>
                <a:latin typeface="Cambria"/>
                <a:cs typeface="Cambria"/>
              </a:rPr>
              <a:t>UDP</a:t>
            </a:r>
            <a:r>
              <a:rPr b="1" i="1" spc="-34" dirty="0">
                <a:solidFill>
                  <a:srgbClr val="C00000"/>
                </a:solidFill>
                <a:latin typeface="Cambria"/>
                <a:cs typeface="Cambria"/>
              </a:rPr>
              <a:t> </a:t>
            </a:r>
            <a:r>
              <a:rPr b="1" i="1" spc="-4" dirty="0">
                <a:solidFill>
                  <a:srgbClr val="C00000"/>
                </a:solidFill>
                <a:latin typeface="Cambria"/>
                <a:cs typeface="Cambria"/>
              </a:rPr>
              <a:t>Services</a:t>
            </a:r>
            <a:r>
              <a:rPr b="1" i="1" spc="4" dirty="0">
                <a:solidFill>
                  <a:srgbClr val="C00000"/>
                </a:solidFill>
                <a:latin typeface="Cambria"/>
                <a:cs typeface="Cambria"/>
              </a:rPr>
              <a:t> </a:t>
            </a:r>
            <a:r>
              <a:rPr b="1" i="1" dirty="0">
                <a:solidFill>
                  <a:srgbClr val="C00000"/>
                </a:solidFill>
                <a:latin typeface="Cambria"/>
                <a:cs typeface="Cambria"/>
              </a:rPr>
              <a:t>cont…</a:t>
            </a:r>
            <a:endParaRPr>
              <a:latin typeface="Cambria"/>
              <a:cs typeface="Cambria"/>
            </a:endParaRPr>
          </a:p>
          <a:p>
            <a:pPr>
              <a:spcBef>
                <a:spcPts val="26"/>
              </a:spcBef>
            </a:pPr>
            <a:endParaRPr sz="1725">
              <a:latin typeface="Cambria"/>
              <a:cs typeface="Cambria"/>
            </a:endParaRPr>
          </a:p>
          <a:p>
            <a:pPr marL="224314" indent="-215265">
              <a:buFont typeface="Wingdings"/>
              <a:buChar char=""/>
              <a:tabLst>
                <a:tab pos="224790" algn="l"/>
              </a:tabLst>
            </a:pPr>
            <a:r>
              <a:rPr dirty="0">
                <a:solidFill>
                  <a:srgbClr val="6F2F9F"/>
                </a:solidFill>
                <a:latin typeface="Cambria"/>
                <a:cs typeface="Cambria"/>
              </a:rPr>
              <a:t>Connectionless</a:t>
            </a:r>
            <a:r>
              <a:rPr spc="-41" dirty="0">
                <a:solidFill>
                  <a:srgbClr val="6F2F9F"/>
                </a:solidFill>
                <a:latin typeface="Cambria"/>
                <a:cs typeface="Cambria"/>
              </a:rPr>
              <a:t> </a:t>
            </a:r>
            <a:r>
              <a:rPr dirty="0">
                <a:solidFill>
                  <a:srgbClr val="6F2F9F"/>
                </a:solidFill>
                <a:latin typeface="Cambria"/>
                <a:cs typeface="Cambria"/>
              </a:rPr>
              <a:t>services:</a:t>
            </a:r>
            <a:endParaRPr>
              <a:latin typeface="Cambria"/>
              <a:cs typeface="Cambria"/>
            </a:endParaRPr>
          </a:p>
          <a:p>
            <a:pPr marL="609600" lvl="1" indent="-257175">
              <a:spcBef>
                <a:spcPts val="675"/>
              </a:spcBef>
              <a:buFont typeface="Wingdings"/>
              <a:buChar char=""/>
              <a:tabLst>
                <a:tab pos="609600" algn="l"/>
              </a:tabLst>
            </a:pPr>
            <a:r>
              <a:rPr dirty="0">
                <a:latin typeface="Cambria"/>
                <a:cs typeface="Cambria"/>
              </a:rPr>
              <a:t>Connectionless</a:t>
            </a:r>
            <a:r>
              <a:rPr spc="-41" dirty="0">
                <a:latin typeface="Cambria"/>
                <a:cs typeface="Cambria"/>
              </a:rPr>
              <a:t> </a:t>
            </a:r>
            <a:r>
              <a:rPr dirty="0">
                <a:latin typeface="Cambria"/>
                <a:cs typeface="Cambria"/>
              </a:rPr>
              <a:t>service.</a:t>
            </a:r>
            <a:endParaRPr>
              <a:latin typeface="Cambria"/>
              <a:cs typeface="Cambria"/>
            </a:endParaRPr>
          </a:p>
          <a:p>
            <a:pPr marL="609600" lvl="1" indent="-257175">
              <a:spcBef>
                <a:spcPts val="1080"/>
              </a:spcBef>
              <a:buFont typeface="Wingdings"/>
              <a:buChar char=""/>
              <a:tabLst>
                <a:tab pos="609600" algn="l"/>
                <a:tab pos="1293971" algn="l"/>
                <a:tab pos="2444115" algn="l"/>
                <a:tab pos="2819876" algn="l"/>
              </a:tabLst>
            </a:pPr>
            <a:r>
              <a:rPr spc="-4" dirty="0">
                <a:latin typeface="Cambria"/>
                <a:cs typeface="Cambria"/>
              </a:rPr>
              <a:t>Eac</a:t>
            </a:r>
            <a:r>
              <a:rPr dirty="0">
                <a:latin typeface="Cambria"/>
                <a:cs typeface="Cambria"/>
              </a:rPr>
              <a:t>h	da</a:t>
            </a:r>
            <a:r>
              <a:rPr spc="4" dirty="0">
                <a:latin typeface="Cambria"/>
                <a:cs typeface="Cambria"/>
              </a:rPr>
              <a:t>t</a:t>
            </a:r>
            <a:r>
              <a:rPr spc="-4" dirty="0">
                <a:latin typeface="Cambria"/>
                <a:cs typeface="Cambria"/>
              </a:rPr>
              <a:t>a</a:t>
            </a:r>
            <a:r>
              <a:rPr dirty="0">
                <a:latin typeface="Cambria"/>
                <a:cs typeface="Cambria"/>
              </a:rPr>
              <a:t>g</a:t>
            </a:r>
            <a:r>
              <a:rPr spc="-26" dirty="0">
                <a:latin typeface="Cambria"/>
                <a:cs typeface="Cambria"/>
              </a:rPr>
              <a:t>r</a:t>
            </a:r>
            <a:r>
              <a:rPr spc="-4" dirty="0">
                <a:latin typeface="Cambria"/>
                <a:cs typeface="Cambria"/>
              </a:rPr>
              <a:t>a</a:t>
            </a:r>
            <a:r>
              <a:rPr dirty="0">
                <a:latin typeface="Cambria"/>
                <a:cs typeface="Cambria"/>
              </a:rPr>
              <a:t>m	</a:t>
            </a:r>
            <a:r>
              <a:rPr spc="4" dirty="0">
                <a:latin typeface="Cambria"/>
                <a:cs typeface="Cambria"/>
              </a:rPr>
              <a:t>i</a:t>
            </a:r>
            <a:r>
              <a:rPr dirty="0">
                <a:latin typeface="Cambria"/>
                <a:cs typeface="Cambria"/>
              </a:rPr>
              <a:t>s	indepe</a:t>
            </a:r>
            <a:r>
              <a:rPr spc="4" dirty="0">
                <a:latin typeface="Cambria"/>
                <a:cs typeface="Cambria"/>
              </a:rPr>
              <a:t>n</a:t>
            </a:r>
            <a:r>
              <a:rPr dirty="0">
                <a:latin typeface="Cambria"/>
                <a:cs typeface="Cambria"/>
              </a:rPr>
              <a:t>dent</a:t>
            </a:r>
            <a:endParaRPr>
              <a:latin typeface="Cambria"/>
              <a:cs typeface="Cambria"/>
            </a:endParaRPr>
          </a:p>
          <a:p>
            <a:pPr marL="609600" marR="4763">
              <a:lnSpc>
                <a:spcPct val="150000"/>
              </a:lnSpc>
              <a:spcBef>
                <a:spcPts val="4"/>
              </a:spcBef>
              <a:tabLst>
                <a:tab pos="1187768" algn="l"/>
                <a:tab pos="1448276" algn="l"/>
                <a:tab pos="2187893" algn="l"/>
                <a:tab pos="2778919" algn="l"/>
                <a:tab pos="3409950" algn="l"/>
              </a:tabLst>
            </a:pPr>
            <a:r>
              <a:rPr spc="-15" dirty="0">
                <a:latin typeface="Cambria"/>
                <a:cs typeface="Cambria"/>
              </a:rPr>
              <a:t>e</a:t>
            </a:r>
            <a:r>
              <a:rPr spc="-38" dirty="0">
                <a:latin typeface="Cambria"/>
                <a:cs typeface="Cambria"/>
              </a:rPr>
              <a:t>v</a:t>
            </a:r>
            <a:r>
              <a:rPr dirty="0">
                <a:latin typeface="Cambria"/>
                <a:cs typeface="Cambria"/>
              </a:rPr>
              <a:t>en	</a:t>
            </a:r>
            <a:r>
              <a:rPr spc="4" dirty="0">
                <a:latin typeface="Cambria"/>
                <a:cs typeface="Cambria"/>
              </a:rPr>
              <a:t>i</a:t>
            </a:r>
            <a:r>
              <a:rPr dirty="0">
                <a:latin typeface="Cambria"/>
                <a:cs typeface="Cambria"/>
              </a:rPr>
              <a:t>t	c</a:t>
            </a:r>
            <a:r>
              <a:rPr spc="-15" dirty="0">
                <a:latin typeface="Cambria"/>
                <a:cs typeface="Cambria"/>
              </a:rPr>
              <a:t>o</a:t>
            </a:r>
            <a:r>
              <a:rPr spc="-4" dirty="0">
                <a:latin typeface="Cambria"/>
                <a:cs typeface="Cambria"/>
              </a:rPr>
              <a:t>me</a:t>
            </a:r>
            <a:r>
              <a:rPr dirty="0">
                <a:latin typeface="Cambria"/>
                <a:cs typeface="Cambria"/>
              </a:rPr>
              <a:t>s	f</a:t>
            </a:r>
            <a:r>
              <a:rPr spc="-23" dirty="0">
                <a:latin typeface="Cambria"/>
                <a:cs typeface="Cambria"/>
              </a:rPr>
              <a:t>r</a:t>
            </a:r>
            <a:r>
              <a:rPr dirty="0">
                <a:latin typeface="Cambria"/>
                <a:cs typeface="Cambria"/>
              </a:rPr>
              <a:t>om	same	s</a:t>
            </a:r>
            <a:r>
              <a:rPr spc="4" dirty="0">
                <a:latin typeface="Cambria"/>
                <a:cs typeface="Cambria"/>
              </a:rPr>
              <a:t>o</a:t>
            </a:r>
            <a:r>
              <a:rPr spc="-4" dirty="0">
                <a:latin typeface="Cambria"/>
                <a:cs typeface="Cambria"/>
              </a:rPr>
              <a:t>u</a:t>
            </a:r>
            <a:r>
              <a:rPr spc="-30" dirty="0">
                <a:latin typeface="Cambria"/>
                <a:cs typeface="Cambria"/>
              </a:rPr>
              <a:t>r</a:t>
            </a:r>
            <a:r>
              <a:rPr dirty="0">
                <a:latin typeface="Cambria"/>
                <a:cs typeface="Cambria"/>
              </a:rPr>
              <a:t>ce  and</a:t>
            </a:r>
            <a:r>
              <a:rPr spc="-23" dirty="0">
                <a:latin typeface="Cambria"/>
                <a:cs typeface="Cambria"/>
              </a:rPr>
              <a:t> </a:t>
            </a:r>
            <a:r>
              <a:rPr spc="-11" dirty="0">
                <a:latin typeface="Cambria"/>
                <a:cs typeface="Cambria"/>
              </a:rPr>
              <a:t>delivered</a:t>
            </a:r>
            <a:r>
              <a:rPr spc="-15" dirty="0">
                <a:latin typeface="Cambria"/>
                <a:cs typeface="Cambria"/>
              </a:rPr>
              <a:t> </a:t>
            </a:r>
            <a:r>
              <a:rPr dirty="0">
                <a:latin typeface="Cambria"/>
                <a:cs typeface="Cambria"/>
              </a:rPr>
              <a:t>in</a:t>
            </a:r>
            <a:r>
              <a:rPr spc="-23" dirty="0">
                <a:latin typeface="Cambria"/>
                <a:cs typeface="Cambria"/>
              </a:rPr>
              <a:t> </a:t>
            </a:r>
            <a:r>
              <a:rPr dirty="0">
                <a:latin typeface="Cambria"/>
                <a:cs typeface="Cambria"/>
              </a:rPr>
              <a:t>same destination.</a:t>
            </a:r>
            <a:endParaRPr>
              <a:latin typeface="Cambria"/>
              <a:cs typeface="Cambria"/>
            </a:endParaRPr>
          </a:p>
          <a:p>
            <a:pPr marL="609600" lvl="1" indent="-257175">
              <a:spcBef>
                <a:spcPts val="1080"/>
              </a:spcBef>
              <a:buFont typeface="Wingdings"/>
              <a:buChar char=""/>
              <a:tabLst>
                <a:tab pos="609600" algn="l"/>
              </a:tabLst>
            </a:pPr>
            <a:r>
              <a:rPr dirty="0">
                <a:latin typeface="Cambria"/>
                <a:cs typeface="Cambria"/>
              </a:rPr>
              <a:t>The</a:t>
            </a:r>
            <a:r>
              <a:rPr spc="-15" dirty="0">
                <a:latin typeface="Cambria"/>
                <a:cs typeface="Cambria"/>
              </a:rPr>
              <a:t> </a:t>
            </a:r>
            <a:r>
              <a:rPr spc="-4" dirty="0">
                <a:latin typeface="Cambria"/>
                <a:cs typeface="Cambria"/>
              </a:rPr>
              <a:t>datagrams</a:t>
            </a:r>
            <a:r>
              <a:rPr spc="-15" dirty="0">
                <a:latin typeface="Cambria"/>
                <a:cs typeface="Cambria"/>
              </a:rPr>
              <a:t> </a:t>
            </a:r>
            <a:r>
              <a:rPr spc="-11" dirty="0">
                <a:latin typeface="Cambria"/>
                <a:cs typeface="Cambria"/>
              </a:rPr>
              <a:t>are </a:t>
            </a:r>
            <a:r>
              <a:rPr spc="-4" dirty="0">
                <a:latin typeface="Cambria"/>
                <a:cs typeface="Cambria"/>
              </a:rPr>
              <a:t>not </a:t>
            </a:r>
            <a:r>
              <a:rPr spc="-8" dirty="0">
                <a:latin typeface="Cambria"/>
                <a:cs typeface="Cambria"/>
              </a:rPr>
              <a:t>numbered.</a:t>
            </a:r>
            <a:endParaRPr>
              <a:latin typeface="Cambria"/>
              <a:cs typeface="Cambria"/>
            </a:endParaRPr>
          </a:p>
          <a:p>
            <a:pPr marL="609600" marR="3810" lvl="1" indent="-257175">
              <a:lnSpc>
                <a:spcPct val="150000"/>
              </a:lnSpc>
              <a:buFont typeface="Wingdings"/>
              <a:buChar char=""/>
              <a:tabLst>
                <a:tab pos="609600" algn="l"/>
                <a:tab pos="1036796" algn="l"/>
                <a:tab pos="2269331" algn="l"/>
                <a:tab pos="3900488" algn="l"/>
              </a:tabLst>
            </a:pPr>
            <a:r>
              <a:rPr spc="-4" dirty="0">
                <a:latin typeface="Cambria"/>
                <a:cs typeface="Cambria"/>
              </a:rPr>
              <a:t>N</a:t>
            </a:r>
            <a:r>
              <a:rPr dirty="0">
                <a:latin typeface="Cambria"/>
                <a:cs typeface="Cambria"/>
              </a:rPr>
              <a:t>o	conn</a:t>
            </a:r>
            <a:r>
              <a:rPr spc="4" dirty="0">
                <a:latin typeface="Cambria"/>
                <a:cs typeface="Cambria"/>
              </a:rPr>
              <a:t>ec</a:t>
            </a:r>
            <a:r>
              <a:rPr spc="-4" dirty="0">
                <a:latin typeface="Cambria"/>
                <a:cs typeface="Cambria"/>
              </a:rPr>
              <a:t>t</a:t>
            </a:r>
            <a:r>
              <a:rPr spc="4" dirty="0">
                <a:latin typeface="Cambria"/>
                <a:cs typeface="Cambria"/>
              </a:rPr>
              <a:t>i</a:t>
            </a:r>
            <a:r>
              <a:rPr dirty="0">
                <a:latin typeface="Cambria"/>
                <a:cs typeface="Cambria"/>
              </a:rPr>
              <a:t>on	es</a:t>
            </a:r>
            <a:r>
              <a:rPr spc="4" dirty="0">
                <a:latin typeface="Cambria"/>
                <a:cs typeface="Cambria"/>
              </a:rPr>
              <a:t>t</a:t>
            </a:r>
            <a:r>
              <a:rPr spc="-4" dirty="0">
                <a:latin typeface="Cambria"/>
                <a:cs typeface="Cambria"/>
              </a:rPr>
              <a:t>ablish</a:t>
            </a:r>
            <a:r>
              <a:rPr spc="-8" dirty="0">
                <a:latin typeface="Cambria"/>
                <a:cs typeface="Cambria"/>
              </a:rPr>
              <a:t>m</a:t>
            </a:r>
            <a:r>
              <a:rPr dirty="0">
                <a:latin typeface="Cambria"/>
                <a:cs typeface="Cambria"/>
              </a:rPr>
              <a:t>e</a:t>
            </a:r>
            <a:r>
              <a:rPr spc="4" dirty="0">
                <a:latin typeface="Cambria"/>
                <a:cs typeface="Cambria"/>
              </a:rPr>
              <a:t>n</a:t>
            </a:r>
            <a:r>
              <a:rPr spc="-4" dirty="0">
                <a:latin typeface="Cambria"/>
                <a:cs typeface="Cambria"/>
              </a:rPr>
              <a:t>t</a:t>
            </a:r>
            <a:r>
              <a:rPr dirty="0">
                <a:latin typeface="Cambria"/>
                <a:cs typeface="Cambria"/>
              </a:rPr>
              <a:t>s	</a:t>
            </a:r>
            <a:r>
              <a:rPr spc="-8" dirty="0">
                <a:latin typeface="Cambria"/>
                <a:cs typeface="Cambria"/>
              </a:rPr>
              <a:t>is  </a:t>
            </a:r>
            <a:r>
              <a:rPr dirty="0">
                <a:latin typeface="Cambria"/>
                <a:cs typeface="Cambria"/>
              </a:rPr>
              <a:t>done</a:t>
            </a:r>
            <a:endParaRPr>
              <a:latin typeface="Cambria"/>
              <a:cs typeface="Cambria"/>
            </a:endParaRPr>
          </a:p>
        </p:txBody>
      </p:sp>
      <p:sp>
        <p:nvSpPr>
          <p:cNvPr id="3" name="object 3"/>
          <p:cNvSpPr/>
          <p:nvPr/>
        </p:nvSpPr>
        <p:spPr>
          <a:xfrm>
            <a:off x="4558856" y="2220467"/>
            <a:ext cx="40481" cy="3609023"/>
          </a:xfrm>
          <a:custGeom>
            <a:avLst/>
            <a:gdLst/>
            <a:ahLst/>
            <a:cxnLst/>
            <a:rect l="l" t="t" r="r" b="b"/>
            <a:pathLst>
              <a:path w="53975" h="4812030">
                <a:moveTo>
                  <a:pt x="10795" y="0"/>
                </a:moveTo>
                <a:lnTo>
                  <a:pt x="0" y="0"/>
                </a:lnTo>
                <a:lnTo>
                  <a:pt x="0" y="4811776"/>
                </a:lnTo>
                <a:lnTo>
                  <a:pt x="10795" y="4811776"/>
                </a:lnTo>
                <a:lnTo>
                  <a:pt x="10795" y="0"/>
                </a:lnTo>
                <a:close/>
              </a:path>
              <a:path w="53975" h="4812030">
                <a:moveTo>
                  <a:pt x="53975" y="0"/>
                </a:moveTo>
                <a:lnTo>
                  <a:pt x="21590" y="0"/>
                </a:lnTo>
                <a:lnTo>
                  <a:pt x="21590" y="4811776"/>
                </a:lnTo>
                <a:lnTo>
                  <a:pt x="53975" y="4811776"/>
                </a:lnTo>
                <a:lnTo>
                  <a:pt x="53975" y="0"/>
                </a:lnTo>
                <a:close/>
              </a:path>
            </a:pathLst>
          </a:custGeom>
          <a:solidFill>
            <a:srgbClr val="4471C4"/>
          </a:solidFill>
        </p:spPr>
        <p:txBody>
          <a:bodyPr wrap="square" lIns="0" tIns="0" rIns="0" bIns="0" rtlCol="0"/>
          <a:lstStyle/>
          <a:p>
            <a:endParaRPr sz="1350"/>
          </a:p>
        </p:txBody>
      </p:sp>
      <p:sp>
        <p:nvSpPr>
          <p:cNvPr id="4" name="object 4"/>
          <p:cNvSpPr txBox="1"/>
          <p:nvPr/>
        </p:nvSpPr>
        <p:spPr>
          <a:xfrm>
            <a:off x="4740116" y="2260282"/>
            <a:ext cx="3878580" cy="3572132"/>
          </a:xfrm>
          <a:prstGeom prst="rect">
            <a:avLst/>
          </a:prstGeom>
        </p:spPr>
        <p:txBody>
          <a:bodyPr vert="horz" wrap="square" lIns="0" tIns="9525" rIns="0" bIns="0" rtlCol="0">
            <a:spAutoFit/>
          </a:bodyPr>
          <a:lstStyle/>
          <a:p>
            <a:pPr marL="609600" marR="4763" indent="-257175" algn="just">
              <a:spcBef>
                <a:spcPts val="75"/>
              </a:spcBef>
              <a:buFont typeface="Wingdings"/>
              <a:buChar char=""/>
              <a:tabLst>
                <a:tab pos="609600" algn="l"/>
              </a:tabLst>
            </a:pPr>
            <a:r>
              <a:rPr spc="-4" dirty="0">
                <a:latin typeface="Cambria"/>
                <a:cs typeface="Cambria"/>
              </a:rPr>
              <a:t>cannot </a:t>
            </a:r>
            <a:r>
              <a:rPr dirty="0">
                <a:latin typeface="Cambria"/>
                <a:cs typeface="Cambria"/>
              </a:rPr>
              <a:t>send a </a:t>
            </a:r>
            <a:r>
              <a:rPr spc="-4" dirty="0">
                <a:latin typeface="Cambria"/>
                <a:cs typeface="Cambria"/>
              </a:rPr>
              <a:t>stream of </a:t>
            </a:r>
            <a:r>
              <a:rPr dirty="0">
                <a:latin typeface="Cambria"/>
                <a:cs typeface="Cambria"/>
              </a:rPr>
              <a:t>data </a:t>
            </a:r>
            <a:r>
              <a:rPr spc="-19" dirty="0">
                <a:latin typeface="Cambria"/>
                <a:cs typeface="Cambria"/>
              </a:rPr>
              <a:t>to </a:t>
            </a:r>
            <a:r>
              <a:rPr spc="-15" dirty="0">
                <a:latin typeface="Cambria"/>
                <a:cs typeface="Cambria"/>
              </a:rPr>
              <a:t> </a:t>
            </a:r>
            <a:r>
              <a:rPr spc="-60" dirty="0">
                <a:latin typeface="Cambria"/>
                <a:cs typeface="Cambria"/>
              </a:rPr>
              <a:t>UDP,</a:t>
            </a:r>
            <a:r>
              <a:rPr spc="-56" dirty="0">
                <a:latin typeface="Cambria"/>
                <a:cs typeface="Cambria"/>
              </a:rPr>
              <a:t> </a:t>
            </a:r>
            <a:r>
              <a:rPr dirty="0">
                <a:latin typeface="Cambria"/>
                <a:cs typeface="Cambria"/>
              </a:rPr>
              <a:t>It</a:t>
            </a:r>
            <a:r>
              <a:rPr spc="4" dirty="0">
                <a:latin typeface="Cambria"/>
                <a:cs typeface="Cambria"/>
              </a:rPr>
              <a:t> </a:t>
            </a:r>
            <a:r>
              <a:rPr spc="-4" dirty="0">
                <a:latin typeface="Cambria"/>
                <a:cs typeface="Cambria"/>
              </a:rPr>
              <a:t>will</a:t>
            </a:r>
            <a:r>
              <a:rPr dirty="0">
                <a:latin typeface="Cambria"/>
                <a:cs typeface="Cambria"/>
              </a:rPr>
              <a:t> </a:t>
            </a:r>
            <a:r>
              <a:rPr spc="-4" dirty="0">
                <a:latin typeface="Cambria"/>
                <a:cs typeface="Cambria"/>
              </a:rPr>
              <a:t>chop</a:t>
            </a:r>
            <a:r>
              <a:rPr dirty="0">
                <a:latin typeface="Cambria"/>
                <a:cs typeface="Cambria"/>
              </a:rPr>
              <a:t> them</a:t>
            </a:r>
            <a:r>
              <a:rPr spc="4" dirty="0">
                <a:latin typeface="Cambria"/>
                <a:cs typeface="Cambria"/>
              </a:rPr>
              <a:t> </a:t>
            </a:r>
            <a:r>
              <a:rPr spc="-4" dirty="0">
                <a:latin typeface="Cambria"/>
                <a:cs typeface="Cambria"/>
              </a:rPr>
              <a:t>into </a:t>
            </a:r>
            <a:r>
              <a:rPr dirty="0">
                <a:latin typeface="Cambria"/>
                <a:cs typeface="Cambria"/>
              </a:rPr>
              <a:t> </a:t>
            </a:r>
            <a:r>
              <a:rPr spc="-8" dirty="0">
                <a:latin typeface="Cambria"/>
                <a:cs typeface="Cambria"/>
              </a:rPr>
              <a:t>different</a:t>
            </a:r>
            <a:r>
              <a:rPr lang="en-IN" spc="-8" dirty="0">
                <a:latin typeface="Cambria"/>
                <a:cs typeface="Cambria"/>
              </a:rPr>
              <a:t> </a:t>
            </a:r>
            <a:r>
              <a:rPr spc="-8" dirty="0">
                <a:latin typeface="Cambria"/>
                <a:cs typeface="Cambria"/>
              </a:rPr>
              <a:t>related</a:t>
            </a:r>
            <a:r>
              <a:rPr spc="-41" dirty="0">
                <a:latin typeface="Cambria"/>
                <a:cs typeface="Cambria"/>
              </a:rPr>
              <a:t> </a:t>
            </a:r>
            <a:r>
              <a:rPr spc="-4" dirty="0">
                <a:latin typeface="Cambria"/>
                <a:cs typeface="Cambria"/>
              </a:rPr>
              <a:t>user</a:t>
            </a:r>
            <a:r>
              <a:rPr dirty="0">
                <a:latin typeface="Cambria"/>
                <a:cs typeface="Cambria"/>
              </a:rPr>
              <a:t> </a:t>
            </a:r>
            <a:r>
              <a:rPr spc="-4" dirty="0">
                <a:latin typeface="Cambria"/>
                <a:cs typeface="Cambria"/>
              </a:rPr>
              <a:t>datagrams.</a:t>
            </a:r>
            <a:endParaRPr dirty="0">
              <a:latin typeface="Cambria"/>
              <a:cs typeface="Cambria"/>
            </a:endParaRPr>
          </a:p>
          <a:p>
            <a:pPr marL="224314" indent="-215265" algn="just">
              <a:buFont typeface="Wingdings"/>
              <a:buChar char=""/>
              <a:tabLst>
                <a:tab pos="224790" algn="l"/>
              </a:tabLst>
            </a:pPr>
            <a:r>
              <a:rPr spc="-8" dirty="0">
                <a:solidFill>
                  <a:srgbClr val="6F2F9F"/>
                </a:solidFill>
                <a:latin typeface="Cambria"/>
                <a:cs typeface="Cambria"/>
              </a:rPr>
              <a:t>Flow</a:t>
            </a:r>
            <a:r>
              <a:rPr spc="-26" dirty="0">
                <a:solidFill>
                  <a:srgbClr val="6F2F9F"/>
                </a:solidFill>
                <a:latin typeface="Cambria"/>
                <a:cs typeface="Cambria"/>
              </a:rPr>
              <a:t> </a:t>
            </a:r>
            <a:r>
              <a:rPr spc="-4" dirty="0">
                <a:solidFill>
                  <a:srgbClr val="6F2F9F"/>
                </a:solidFill>
                <a:latin typeface="Cambria"/>
                <a:cs typeface="Cambria"/>
              </a:rPr>
              <a:t>control:</a:t>
            </a:r>
            <a:endParaRPr dirty="0">
              <a:latin typeface="Cambria"/>
              <a:cs typeface="Cambria"/>
            </a:endParaRPr>
          </a:p>
          <a:p>
            <a:pPr marL="567214" lvl="1" indent="-215265" algn="just">
              <a:spcBef>
                <a:spcPts val="675"/>
              </a:spcBef>
              <a:buFont typeface="Wingdings"/>
              <a:buChar char=""/>
              <a:tabLst>
                <a:tab pos="567690" algn="l"/>
              </a:tabLst>
            </a:pPr>
            <a:r>
              <a:rPr spc="-4" dirty="0">
                <a:latin typeface="Cambria"/>
                <a:cs typeface="Cambria"/>
              </a:rPr>
              <a:t>No</a:t>
            </a:r>
            <a:r>
              <a:rPr spc="229" dirty="0">
                <a:latin typeface="Cambria"/>
                <a:cs typeface="Cambria"/>
              </a:rPr>
              <a:t> </a:t>
            </a:r>
            <a:r>
              <a:rPr spc="-8" dirty="0">
                <a:latin typeface="Cambria"/>
                <a:cs typeface="Cambria"/>
              </a:rPr>
              <a:t>Flow</a:t>
            </a:r>
            <a:r>
              <a:rPr spc="233" dirty="0">
                <a:latin typeface="Cambria"/>
                <a:cs typeface="Cambria"/>
              </a:rPr>
              <a:t> </a:t>
            </a:r>
            <a:r>
              <a:rPr spc="-4" dirty="0">
                <a:latin typeface="Cambria"/>
                <a:cs typeface="Cambria"/>
              </a:rPr>
              <a:t>Control</a:t>
            </a:r>
            <a:r>
              <a:rPr spc="229" dirty="0">
                <a:latin typeface="Cambria"/>
                <a:cs typeface="Cambria"/>
              </a:rPr>
              <a:t> </a:t>
            </a:r>
            <a:r>
              <a:rPr spc="-4" dirty="0">
                <a:latin typeface="Cambria"/>
                <a:cs typeface="Cambria"/>
              </a:rPr>
              <a:t>and</a:t>
            </a:r>
            <a:r>
              <a:rPr spc="225" dirty="0">
                <a:latin typeface="Cambria"/>
                <a:cs typeface="Cambria"/>
              </a:rPr>
              <a:t> </a:t>
            </a:r>
            <a:r>
              <a:rPr dirty="0">
                <a:latin typeface="Cambria"/>
                <a:cs typeface="Cambria"/>
              </a:rPr>
              <a:t>no</a:t>
            </a:r>
            <a:r>
              <a:rPr spc="233" dirty="0">
                <a:latin typeface="Cambria"/>
                <a:cs typeface="Cambria"/>
              </a:rPr>
              <a:t> </a:t>
            </a:r>
            <a:r>
              <a:rPr spc="-8" dirty="0">
                <a:latin typeface="Cambria"/>
                <a:cs typeface="Cambria"/>
              </a:rPr>
              <a:t>window</a:t>
            </a:r>
            <a:endParaRPr dirty="0">
              <a:latin typeface="Cambria"/>
              <a:cs typeface="Cambria"/>
            </a:endParaRPr>
          </a:p>
          <a:p>
            <a:pPr marL="567214">
              <a:spcBef>
                <a:spcPts val="1080"/>
              </a:spcBef>
            </a:pPr>
            <a:r>
              <a:rPr spc="-4" dirty="0">
                <a:latin typeface="Cambria"/>
                <a:cs typeface="Cambria"/>
              </a:rPr>
              <a:t>mechanism.</a:t>
            </a:r>
            <a:endParaRPr dirty="0">
              <a:latin typeface="Cambria"/>
              <a:cs typeface="Cambria"/>
            </a:endParaRPr>
          </a:p>
          <a:p>
            <a:pPr marL="567214" lvl="1" indent="-215265" algn="just">
              <a:spcBef>
                <a:spcPts val="1084"/>
              </a:spcBef>
              <a:buFont typeface="Wingdings"/>
              <a:buChar char=""/>
              <a:tabLst>
                <a:tab pos="567690" algn="l"/>
              </a:tabLst>
            </a:pPr>
            <a:r>
              <a:rPr dirty="0">
                <a:latin typeface="Cambria"/>
                <a:cs typeface="Cambria"/>
              </a:rPr>
              <a:t>The</a:t>
            </a:r>
            <a:r>
              <a:rPr spc="413" dirty="0">
                <a:latin typeface="Cambria"/>
                <a:cs typeface="Cambria"/>
              </a:rPr>
              <a:t> </a:t>
            </a:r>
            <a:r>
              <a:rPr spc="-15" dirty="0">
                <a:latin typeface="Cambria"/>
                <a:cs typeface="Cambria"/>
              </a:rPr>
              <a:t>receiver</a:t>
            </a:r>
            <a:r>
              <a:rPr spc="420" dirty="0">
                <a:latin typeface="Cambria"/>
                <a:cs typeface="Cambria"/>
              </a:rPr>
              <a:t> </a:t>
            </a:r>
            <a:r>
              <a:rPr spc="-15" dirty="0">
                <a:latin typeface="Cambria"/>
                <a:cs typeface="Cambria"/>
              </a:rPr>
              <a:t>may</a:t>
            </a:r>
            <a:r>
              <a:rPr spc="416" dirty="0">
                <a:latin typeface="Cambria"/>
                <a:cs typeface="Cambria"/>
              </a:rPr>
              <a:t> </a:t>
            </a:r>
            <a:r>
              <a:rPr spc="-11" dirty="0">
                <a:latin typeface="Cambria"/>
                <a:cs typeface="Cambria"/>
              </a:rPr>
              <a:t>overflow</a:t>
            </a:r>
            <a:r>
              <a:rPr spc="413" dirty="0">
                <a:latin typeface="Cambria"/>
                <a:cs typeface="Cambria"/>
              </a:rPr>
              <a:t> </a:t>
            </a:r>
            <a:r>
              <a:rPr spc="-4" dirty="0">
                <a:latin typeface="Cambria"/>
                <a:cs typeface="Cambria"/>
              </a:rPr>
              <a:t>with</a:t>
            </a:r>
            <a:endParaRPr dirty="0">
              <a:latin typeface="Cambria"/>
              <a:cs typeface="Cambria"/>
            </a:endParaRPr>
          </a:p>
          <a:p>
            <a:pPr marL="567214">
              <a:spcBef>
                <a:spcPts val="1080"/>
              </a:spcBef>
            </a:pPr>
            <a:r>
              <a:rPr dirty="0">
                <a:latin typeface="Cambria"/>
                <a:cs typeface="Cambria"/>
              </a:rPr>
              <a:t>incoming</a:t>
            </a:r>
            <a:r>
              <a:rPr spc="-49" dirty="0">
                <a:latin typeface="Cambria"/>
                <a:cs typeface="Cambria"/>
              </a:rPr>
              <a:t> </a:t>
            </a:r>
            <a:r>
              <a:rPr spc="-4" dirty="0">
                <a:latin typeface="Cambria"/>
                <a:cs typeface="Cambria"/>
              </a:rPr>
              <a:t>messages.</a:t>
            </a:r>
            <a:endParaRPr dirty="0">
              <a:latin typeface="Cambria"/>
              <a:cs typeface="Cambria"/>
            </a:endParaRPr>
          </a:p>
          <a:p>
            <a:pPr marL="567214" marR="4763" lvl="1" indent="-215265" algn="just">
              <a:lnSpc>
                <a:spcPts val="3240"/>
              </a:lnSpc>
              <a:spcBef>
                <a:spcPts val="135"/>
              </a:spcBef>
              <a:buFont typeface="Wingdings"/>
              <a:buChar char=""/>
              <a:tabLst>
                <a:tab pos="617696" algn="l"/>
              </a:tabLst>
            </a:pPr>
            <a:r>
              <a:rPr sz="1350" dirty="0"/>
              <a:t>	</a:t>
            </a:r>
            <a:r>
              <a:rPr dirty="0">
                <a:latin typeface="Cambria"/>
                <a:cs typeface="Cambria"/>
              </a:rPr>
              <a:t>UDP</a:t>
            </a:r>
            <a:r>
              <a:rPr spc="4" dirty="0">
                <a:latin typeface="Cambria"/>
                <a:cs typeface="Cambria"/>
              </a:rPr>
              <a:t> </a:t>
            </a:r>
            <a:r>
              <a:rPr spc="-4" dirty="0">
                <a:latin typeface="Cambria"/>
                <a:cs typeface="Cambria"/>
              </a:rPr>
              <a:t>should</a:t>
            </a:r>
            <a:r>
              <a:rPr dirty="0">
                <a:latin typeface="Cambria"/>
                <a:cs typeface="Cambria"/>
              </a:rPr>
              <a:t> </a:t>
            </a:r>
            <a:r>
              <a:rPr spc="-11" dirty="0">
                <a:latin typeface="Cambria"/>
                <a:cs typeface="Cambria"/>
              </a:rPr>
              <a:t>provide</a:t>
            </a:r>
            <a:r>
              <a:rPr spc="-8" dirty="0">
                <a:latin typeface="Cambria"/>
                <a:cs typeface="Cambria"/>
              </a:rPr>
              <a:t> </a:t>
            </a:r>
            <a:r>
              <a:rPr spc="-11" dirty="0">
                <a:latin typeface="Cambria"/>
                <a:cs typeface="Cambria"/>
              </a:rPr>
              <a:t>for</a:t>
            </a:r>
            <a:r>
              <a:rPr spc="-8" dirty="0">
                <a:latin typeface="Cambria"/>
                <a:cs typeface="Cambria"/>
              </a:rPr>
              <a:t> </a:t>
            </a:r>
            <a:r>
              <a:rPr spc="-4" dirty="0">
                <a:latin typeface="Cambria"/>
                <a:cs typeface="Cambria"/>
              </a:rPr>
              <a:t>this </a:t>
            </a:r>
            <a:r>
              <a:rPr dirty="0">
                <a:latin typeface="Cambria"/>
                <a:cs typeface="Cambria"/>
              </a:rPr>
              <a:t> service,</a:t>
            </a:r>
            <a:r>
              <a:rPr spc="-23" dirty="0">
                <a:latin typeface="Cambria"/>
                <a:cs typeface="Cambria"/>
              </a:rPr>
              <a:t> </a:t>
            </a:r>
            <a:r>
              <a:rPr dirty="0">
                <a:latin typeface="Cambria"/>
                <a:cs typeface="Cambria"/>
              </a:rPr>
              <a:t>if</a:t>
            </a:r>
            <a:r>
              <a:rPr spc="-15" dirty="0">
                <a:latin typeface="Cambria"/>
                <a:cs typeface="Cambria"/>
              </a:rPr>
              <a:t> </a:t>
            </a:r>
            <a:r>
              <a:rPr dirty="0">
                <a:latin typeface="Cambria"/>
                <a:cs typeface="Cambria"/>
              </a:rPr>
              <a:t>needed</a:t>
            </a:r>
          </a:p>
        </p:txBody>
      </p:sp>
      <p:pic>
        <p:nvPicPr>
          <p:cNvPr id="5" name="object 5"/>
          <p:cNvPicPr/>
          <p:nvPr/>
        </p:nvPicPr>
        <p:blipFill>
          <a:blip r:embed="rId2" cstate="print"/>
          <a:stretch>
            <a:fillRect/>
          </a:stretch>
        </p:blipFill>
        <p:spPr>
          <a:xfrm>
            <a:off x="197644" y="890635"/>
            <a:ext cx="864060" cy="886196"/>
          </a:xfrm>
          <a:prstGeom prst="rect">
            <a:avLst/>
          </a:prstGeom>
        </p:spPr>
      </p:pic>
      <p:sp>
        <p:nvSpPr>
          <p:cNvPr id="6" name="object 6"/>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7" name="object 7"/>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138</a:t>
            </a:r>
          </a:p>
        </p:txBody>
      </p:sp>
    </p:spTree>
    <p:extLst>
      <p:ext uri="{BB962C8B-B14F-4D97-AF65-F5344CB8AC3E}">
        <p14:creationId xmlns:p14="http://schemas.microsoft.com/office/powerpoint/2010/main" val="5264617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7538" y="1892237"/>
            <a:ext cx="2012156" cy="286617"/>
          </a:xfrm>
          <a:prstGeom prst="rect">
            <a:avLst/>
          </a:prstGeom>
        </p:spPr>
        <p:txBody>
          <a:bodyPr vert="horz" wrap="square" lIns="0" tIns="9525" rIns="0" bIns="0" rtlCol="0">
            <a:spAutoFit/>
          </a:bodyPr>
          <a:lstStyle/>
          <a:p>
            <a:pPr marL="9525">
              <a:spcBef>
                <a:spcPts val="75"/>
              </a:spcBef>
            </a:pPr>
            <a:r>
              <a:rPr b="1" i="1" dirty="0">
                <a:solidFill>
                  <a:srgbClr val="C00000"/>
                </a:solidFill>
                <a:latin typeface="Cambria"/>
                <a:cs typeface="Cambria"/>
              </a:rPr>
              <a:t>UDP</a:t>
            </a:r>
            <a:r>
              <a:rPr b="1" i="1" spc="-38" dirty="0">
                <a:solidFill>
                  <a:srgbClr val="C00000"/>
                </a:solidFill>
                <a:latin typeface="Cambria"/>
                <a:cs typeface="Cambria"/>
              </a:rPr>
              <a:t> </a:t>
            </a:r>
            <a:r>
              <a:rPr b="1" i="1" spc="-4" dirty="0">
                <a:solidFill>
                  <a:srgbClr val="C00000"/>
                </a:solidFill>
                <a:latin typeface="Cambria"/>
                <a:cs typeface="Cambria"/>
              </a:rPr>
              <a:t>Services</a:t>
            </a:r>
            <a:r>
              <a:rPr b="1" i="1" dirty="0">
                <a:solidFill>
                  <a:srgbClr val="C00000"/>
                </a:solidFill>
                <a:latin typeface="Cambria"/>
                <a:cs typeface="Cambria"/>
              </a:rPr>
              <a:t> cont…</a:t>
            </a:r>
            <a:endParaRPr>
              <a:latin typeface="Cambria"/>
              <a:cs typeface="Cambria"/>
            </a:endParaRPr>
          </a:p>
        </p:txBody>
      </p:sp>
      <p:sp>
        <p:nvSpPr>
          <p:cNvPr id="3" name="object 3"/>
          <p:cNvSpPr txBox="1"/>
          <p:nvPr/>
        </p:nvSpPr>
        <p:spPr>
          <a:xfrm>
            <a:off x="148666" y="2314194"/>
            <a:ext cx="1605915" cy="286617"/>
          </a:xfrm>
          <a:prstGeom prst="rect">
            <a:avLst/>
          </a:prstGeom>
        </p:spPr>
        <p:txBody>
          <a:bodyPr vert="horz" wrap="square" lIns="0" tIns="9525" rIns="0" bIns="0" rtlCol="0">
            <a:spAutoFit/>
          </a:bodyPr>
          <a:lstStyle/>
          <a:p>
            <a:pPr marL="224314" indent="-215265">
              <a:spcBef>
                <a:spcPts val="75"/>
              </a:spcBef>
              <a:buFont typeface="Wingdings"/>
              <a:buChar char=""/>
              <a:tabLst>
                <a:tab pos="224790" algn="l"/>
              </a:tabLst>
            </a:pPr>
            <a:r>
              <a:rPr spc="-8" dirty="0">
                <a:solidFill>
                  <a:srgbClr val="6F2F9F"/>
                </a:solidFill>
                <a:latin typeface="Cambria"/>
                <a:cs typeface="Cambria"/>
              </a:rPr>
              <a:t>Error</a:t>
            </a:r>
            <a:r>
              <a:rPr spc="-79" dirty="0">
                <a:solidFill>
                  <a:srgbClr val="6F2F9F"/>
                </a:solidFill>
                <a:latin typeface="Cambria"/>
                <a:cs typeface="Cambria"/>
              </a:rPr>
              <a:t> </a:t>
            </a:r>
            <a:r>
              <a:rPr spc="-4" dirty="0">
                <a:solidFill>
                  <a:srgbClr val="6F2F9F"/>
                </a:solidFill>
                <a:latin typeface="Cambria"/>
                <a:cs typeface="Cambria"/>
              </a:rPr>
              <a:t>Control:</a:t>
            </a:r>
            <a:endParaRPr>
              <a:latin typeface="Cambria"/>
              <a:cs typeface="Cambria"/>
            </a:endParaRPr>
          </a:p>
        </p:txBody>
      </p:sp>
      <p:sp>
        <p:nvSpPr>
          <p:cNvPr id="4" name="object 4"/>
          <p:cNvSpPr txBox="1"/>
          <p:nvPr/>
        </p:nvSpPr>
        <p:spPr>
          <a:xfrm>
            <a:off x="491566" y="2536950"/>
            <a:ext cx="3729038" cy="2523127"/>
          </a:xfrm>
          <a:prstGeom prst="rect">
            <a:avLst/>
          </a:prstGeom>
        </p:spPr>
        <p:txBody>
          <a:bodyPr vert="horz" wrap="square" lIns="0" tIns="146685" rIns="0" bIns="0" rtlCol="0">
            <a:spAutoFit/>
          </a:bodyPr>
          <a:lstStyle/>
          <a:p>
            <a:pPr marL="266700" indent="-257175">
              <a:spcBef>
                <a:spcPts val="1155"/>
              </a:spcBef>
              <a:buFont typeface="Wingdings"/>
              <a:buChar char=""/>
              <a:tabLst>
                <a:tab pos="266700" algn="l"/>
                <a:tab pos="816293" algn="l"/>
                <a:tab pos="1622108" algn="l"/>
                <a:tab pos="2596991" algn="l"/>
              </a:tabLst>
            </a:pPr>
            <a:r>
              <a:rPr spc="-4" dirty="0">
                <a:latin typeface="Cambria"/>
                <a:cs typeface="Cambria"/>
              </a:rPr>
              <a:t>No	</a:t>
            </a:r>
            <a:r>
              <a:rPr spc="-8" dirty="0">
                <a:latin typeface="Cambria"/>
                <a:cs typeface="Cambria"/>
              </a:rPr>
              <a:t>Error	</a:t>
            </a:r>
            <a:r>
              <a:rPr spc="-4" dirty="0">
                <a:latin typeface="Cambria"/>
                <a:cs typeface="Cambria"/>
              </a:rPr>
              <a:t>control	mechanism</a:t>
            </a:r>
            <a:endParaRPr>
              <a:latin typeface="Cambria"/>
              <a:cs typeface="Cambria"/>
            </a:endParaRPr>
          </a:p>
          <a:p>
            <a:pPr marL="266700">
              <a:spcBef>
                <a:spcPts val="1080"/>
              </a:spcBef>
            </a:pPr>
            <a:r>
              <a:rPr spc="-11" dirty="0">
                <a:latin typeface="Cambria"/>
                <a:cs typeface="Cambria"/>
              </a:rPr>
              <a:t>except</a:t>
            </a:r>
            <a:r>
              <a:rPr spc="-38" dirty="0">
                <a:latin typeface="Cambria"/>
                <a:cs typeface="Cambria"/>
              </a:rPr>
              <a:t> </a:t>
            </a:r>
            <a:r>
              <a:rPr spc="-8" dirty="0">
                <a:latin typeface="Cambria"/>
                <a:cs typeface="Cambria"/>
              </a:rPr>
              <a:t>for</a:t>
            </a:r>
            <a:r>
              <a:rPr spc="-23" dirty="0">
                <a:latin typeface="Cambria"/>
                <a:cs typeface="Cambria"/>
              </a:rPr>
              <a:t> </a:t>
            </a:r>
            <a:r>
              <a:rPr spc="-4" dirty="0">
                <a:latin typeface="Cambria"/>
                <a:cs typeface="Cambria"/>
              </a:rPr>
              <a:t>checksum</a:t>
            </a:r>
            <a:endParaRPr>
              <a:latin typeface="Cambria"/>
              <a:cs typeface="Cambria"/>
            </a:endParaRPr>
          </a:p>
          <a:p>
            <a:pPr marL="266700" marR="4286" indent="-257175">
              <a:lnSpc>
                <a:spcPts val="3240"/>
              </a:lnSpc>
              <a:spcBef>
                <a:spcPts val="289"/>
              </a:spcBef>
              <a:buFont typeface="Wingdings"/>
              <a:buChar char=""/>
              <a:tabLst>
                <a:tab pos="266700" algn="l"/>
              </a:tabLst>
            </a:pPr>
            <a:r>
              <a:rPr spc="-4" dirty="0">
                <a:latin typeface="Cambria"/>
                <a:cs typeface="Cambria"/>
              </a:rPr>
              <a:t>Sender</a:t>
            </a:r>
            <a:r>
              <a:rPr spc="251" dirty="0">
                <a:latin typeface="Cambria"/>
                <a:cs typeface="Cambria"/>
              </a:rPr>
              <a:t> </a:t>
            </a:r>
            <a:r>
              <a:rPr dirty="0">
                <a:latin typeface="Cambria"/>
                <a:cs typeface="Cambria"/>
              </a:rPr>
              <a:t>is</a:t>
            </a:r>
            <a:r>
              <a:rPr spc="251" dirty="0">
                <a:latin typeface="Cambria"/>
                <a:cs typeface="Cambria"/>
              </a:rPr>
              <a:t> </a:t>
            </a:r>
            <a:r>
              <a:rPr spc="-4" dirty="0">
                <a:latin typeface="Cambria"/>
                <a:cs typeface="Cambria"/>
              </a:rPr>
              <a:t>unknown</a:t>
            </a:r>
            <a:r>
              <a:rPr spc="255" dirty="0">
                <a:latin typeface="Cambria"/>
                <a:cs typeface="Cambria"/>
              </a:rPr>
              <a:t> </a:t>
            </a:r>
            <a:r>
              <a:rPr spc="-4" dirty="0">
                <a:latin typeface="Cambria"/>
                <a:cs typeface="Cambria"/>
              </a:rPr>
              <a:t>about</a:t>
            </a:r>
            <a:r>
              <a:rPr spc="263" dirty="0">
                <a:latin typeface="Cambria"/>
                <a:cs typeface="Cambria"/>
              </a:rPr>
              <a:t> </a:t>
            </a:r>
            <a:r>
              <a:rPr spc="-4" dirty="0">
                <a:latin typeface="Cambria"/>
                <a:cs typeface="Cambria"/>
              </a:rPr>
              <a:t>the</a:t>
            </a:r>
            <a:r>
              <a:rPr spc="263" dirty="0">
                <a:latin typeface="Cambria"/>
                <a:cs typeface="Cambria"/>
              </a:rPr>
              <a:t> </a:t>
            </a:r>
            <a:r>
              <a:rPr spc="-4" dirty="0">
                <a:latin typeface="Cambria"/>
                <a:cs typeface="Cambria"/>
              </a:rPr>
              <a:t>loss </a:t>
            </a:r>
            <a:r>
              <a:rPr spc="-382" dirty="0">
                <a:latin typeface="Cambria"/>
                <a:cs typeface="Cambria"/>
              </a:rPr>
              <a:t> </a:t>
            </a:r>
            <a:r>
              <a:rPr dirty="0">
                <a:latin typeface="Cambria"/>
                <a:cs typeface="Cambria"/>
              </a:rPr>
              <a:t>and</a:t>
            </a:r>
            <a:r>
              <a:rPr spc="-15" dirty="0">
                <a:latin typeface="Cambria"/>
                <a:cs typeface="Cambria"/>
              </a:rPr>
              <a:t> </a:t>
            </a:r>
            <a:r>
              <a:rPr spc="-4" dirty="0">
                <a:latin typeface="Cambria"/>
                <a:cs typeface="Cambria"/>
              </a:rPr>
              <a:t>duplication.</a:t>
            </a:r>
            <a:endParaRPr>
              <a:latin typeface="Cambria"/>
              <a:cs typeface="Cambria"/>
            </a:endParaRPr>
          </a:p>
          <a:p>
            <a:pPr marL="266700" marR="3810" indent="-257175">
              <a:lnSpc>
                <a:spcPts val="3240"/>
              </a:lnSpc>
              <a:buFont typeface="Wingdings"/>
              <a:buChar char=""/>
              <a:tabLst>
                <a:tab pos="266700" algn="l"/>
                <a:tab pos="1299686" algn="l"/>
              </a:tabLst>
            </a:pPr>
            <a:r>
              <a:rPr spc="-4" dirty="0">
                <a:latin typeface="Cambria"/>
                <a:cs typeface="Cambria"/>
              </a:rPr>
              <a:t>When</a:t>
            </a:r>
            <a:r>
              <a:rPr spc="184" dirty="0">
                <a:latin typeface="Cambria"/>
                <a:cs typeface="Cambria"/>
              </a:rPr>
              <a:t> </a:t>
            </a:r>
            <a:r>
              <a:rPr spc="-8" dirty="0">
                <a:latin typeface="Cambria"/>
                <a:cs typeface="Cambria"/>
              </a:rPr>
              <a:t>error</a:t>
            </a:r>
            <a:r>
              <a:rPr spc="169" dirty="0">
                <a:latin typeface="Cambria"/>
                <a:cs typeface="Cambria"/>
              </a:rPr>
              <a:t> </a:t>
            </a:r>
            <a:r>
              <a:rPr spc="-4" dirty="0">
                <a:latin typeface="Cambria"/>
                <a:cs typeface="Cambria"/>
              </a:rPr>
              <a:t>detects</a:t>
            </a:r>
            <a:r>
              <a:rPr spc="172" dirty="0">
                <a:latin typeface="Cambria"/>
                <a:cs typeface="Cambria"/>
              </a:rPr>
              <a:t> </a:t>
            </a:r>
            <a:r>
              <a:rPr spc="-4" dirty="0">
                <a:latin typeface="Cambria"/>
                <a:cs typeface="Cambria"/>
              </a:rPr>
              <a:t>in</a:t>
            </a:r>
            <a:r>
              <a:rPr spc="169" dirty="0">
                <a:latin typeface="Cambria"/>
                <a:cs typeface="Cambria"/>
              </a:rPr>
              <a:t> </a:t>
            </a:r>
            <a:r>
              <a:rPr spc="-15" dirty="0">
                <a:latin typeface="Cambria"/>
                <a:cs typeface="Cambria"/>
              </a:rPr>
              <a:t>receiver</a:t>
            </a:r>
            <a:r>
              <a:rPr spc="165" dirty="0">
                <a:latin typeface="Cambria"/>
                <a:cs typeface="Cambria"/>
              </a:rPr>
              <a:t> </a:t>
            </a:r>
            <a:r>
              <a:rPr spc="-4" dirty="0">
                <a:latin typeface="Cambria"/>
                <a:cs typeface="Cambria"/>
              </a:rPr>
              <a:t>the </a:t>
            </a:r>
            <a:r>
              <a:rPr spc="-386" dirty="0">
                <a:latin typeface="Cambria"/>
                <a:cs typeface="Cambria"/>
              </a:rPr>
              <a:t> </a:t>
            </a:r>
            <a:r>
              <a:rPr spc="-4" dirty="0">
                <a:latin typeface="Cambria"/>
                <a:cs typeface="Cambria"/>
              </a:rPr>
              <a:t>datagram	</a:t>
            </a:r>
            <a:r>
              <a:rPr dirty="0">
                <a:latin typeface="Cambria"/>
                <a:cs typeface="Cambria"/>
              </a:rPr>
              <a:t>is</a:t>
            </a:r>
            <a:r>
              <a:rPr spc="-15" dirty="0">
                <a:latin typeface="Cambria"/>
                <a:cs typeface="Cambria"/>
              </a:rPr>
              <a:t> </a:t>
            </a:r>
            <a:r>
              <a:rPr spc="-4" dirty="0">
                <a:latin typeface="Cambria"/>
                <a:cs typeface="Cambria"/>
              </a:rPr>
              <a:t>discarded</a:t>
            </a:r>
            <a:endParaRPr>
              <a:latin typeface="Cambria"/>
              <a:cs typeface="Cambria"/>
            </a:endParaRPr>
          </a:p>
        </p:txBody>
      </p:sp>
      <p:sp>
        <p:nvSpPr>
          <p:cNvPr id="5" name="object 5"/>
          <p:cNvSpPr/>
          <p:nvPr/>
        </p:nvSpPr>
        <p:spPr>
          <a:xfrm>
            <a:off x="4558856" y="2220467"/>
            <a:ext cx="40481" cy="3609023"/>
          </a:xfrm>
          <a:custGeom>
            <a:avLst/>
            <a:gdLst/>
            <a:ahLst/>
            <a:cxnLst/>
            <a:rect l="l" t="t" r="r" b="b"/>
            <a:pathLst>
              <a:path w="53975" h="4812030">
                <a:moveTo>
                  <a:pt x="10795" y="0"/>
                </a:moveTo>
                <a:lnTo>
                  <a:pt x="0" y="0"/>
                </a:lnTo>
                <a:lnTo>
                  <a:pt x="0" y="4811776"/>
                </a:lnTo>
                <a:lnTo>
                  <a:pt x="10795" y="4811776"/>
                </a:lnTo>
                <a:lnTo>
                  <a:pt x="10795" y="0"/>
                </a:lnTo>
                <a:close/>
              </a:path>
              <a:path w="53975" h="4812030">
                <a:moveTo>
                  <a:pt x="53975" y="0"/>
                </a:moveTo>
                <a:lnTo>
                  <a:pt x="21590" y="0"/>
                </a:lnTo>
                <a:lnTo>
                  <a:pt x="21590" y="4811776"/>
                </a:lnTo>
                <a:lnTo>
                  <a:pt x="53975" y="4811776"/>
                </a:lnTo>
                <a:lnTo>
                  <a:pt x="53975" y="0"/>
                </a:lnTo>
                <a:close/>
              </a:path>
            </a:pathLst>
          </a:custGeom>
          <a:solidFill>
            <a:srgbClr val="4471C4"/>
          </a:solidFill>
        </p:spPr>
        <p:txBody>
          <a:bodyPr wrap="square" lIns="0" tIns="0" rIns="0" bIns="0" rtlCol="0"/>
          <a:lstStyle/>
          <a:p>
            <a:endParaRPr sz="1350"/>
          </a:p>
        </p:txBody>
      </p:sp>
      <p:sp>
        <p:nvSpPr>
          <p:cNvPr id="6" name="object 6"/>
          <p:cNvSpPr txBox="1"/>
          <p:nvPr/>
        </p:nvSpPr>
        <p:spPr>
          <a:xfrm>
            <a:off x="4740116" y="2209515"/>
            <a:ext cx="1021080" cy="286617"/>
          </a:xfrm>
          <a:prstGeom prst="rect">
            <a:avLst/>
          </a:prstGeom>
        </p:spPr>
        <p:txBody>
          <a:bodyPr vert="horz" wrap="square" lIns="0" tIns="9525" rIns="0" bIns="0" rtlCol="0">
            <a:spAutoFit/>
          </a:bodyPr>
          <a:lstStyle/>
          <a:p>
            <a:pPr marL="9525">
              <a:spcBef>
                <a:spcPts val="75"/>
              </a:spcBef>
            </a:pPr>
            <a:r>
              <a:rPr spc="-4" dirty="0">
                <a:solidFill>
                  <a:srgbClr val="00AF50"/>
                </a:solidFill>
                <a:latin typeface="Cambria"/>
                <a:cs typeface="Cambria"/>
              </a:rPr>
              <a:t>Checksum</a:t>
            </a:r>
            <a:endParaRPr>
              <a:latin typeface="Cambria"/>
              <a:cs typeface="Cambria"/>
            </a:endParaRPr>
          </a:p>
        </p:txBody>
      </p:sp>
      <p:sp>
        <p:nvSpPr>
          <p:cNvPr id="7" name="object 7"/>
          <p:cNvSpPr txBox="1"/>
          <p:nvPr/>
        </p:nvSpPr>
        <p:spPr>
          <a:xfrm>
            <a:off x="5083016" y="2483834"/>
            <a:ext cx="3893820" cy="286617"/>
          </a:xfrm>
          <a:prstGeom prst="rect">
            <a:avLst/>
          </a:prstGeom>
        </p:spPr>
        <p:txBody>
          <a:bodyPr vert="horz" wrap="square" lIns="0" tIns="9525" rIns="0" bIns="0" rtlCol="0">
            <a:spAutoFit/>
          </a:bodyPr>
          <a:lstStyle/>
          <a:p>
            <a:pPr marL="352425" indent="-342900">
              <a:spcBef>
                <a:spcPts val="75"/>
              </a:spcBef>
              <a:buSzPct val="75000"/>
              <a:buFont typeface="Wingdings"/>
              <a:buChar char=""/>
              <a:tabLst>
                <a:tab pos="351949" algn="l"/>
                <a:tab pos="352425" algn="l"/>
              </a:tabLst>
            </a:pPr>
            <a:r>
              <a:rPr spc="-8" dirty="0">
                <a:latin typeface="Cambria"/>
                <a:cs typeface="Cambria"/>
              </a:rPr>
              <a:t>Three</a:t>
            </a:r>
            <a:r>
              <a:rPr spc="-26" dirty="0">
                <a:latin typeface="Cambria"/>
                <a:cs typeface="Cambria"/>
              </a:rPr>
              <a:t> </a:t>
            </a:r>
            <a:r>
              <a:rPr dirty="0">
                <a:latin typeface="Cambria"/>
                <a:cs typeface="Cambria"/>
              </a:rPr>
              <a:t>sections:</a:t>
            </a:r>
            <a:r>
              <a:rPr spc="-4" dirty="0">
                <a:latin typeface="Cambria"/>
                <a:cs typeface="Cambria"/>
              </a:rPr>
              <a:t> </a:t>
            </a:r>
            <a:r>
              <a:rPr dirty="0">
                <a:latin typeface="Cambria"/>
                <a:cs typeface="Cambria"/>
              </a:rPr>
              <a:t>a</a:t>
            </a:r>
            <a:r>
              <a:rPr spc="-11" dirty="0">
                <a:latin typeface="Cambria"/>
                <a:cs typeface="Cambria"/>
              </a:rPr>
              <a:t> </a:t>
            </a:r>
            <a:r>
              <a:rPr spc="-4" dirty="0">
                <a:latin typeface="Cambria"/>
                <a:cs typeface="Cambria"/>
              </a:rPr>
              <a:t>pseudo</a:t>
            </a:r>
            <a:r>
              <a:rPr spc="-11" dirty="0">
                <a:latin typeface="Cambria"/>
                <a:cs typeface="Cambria"/>
              </a:rPr>
              <a:t> </a:t>
            </a:r>
            <a:r>
              <a:rPr spc="-26" dirty="0">
                <a:latin typeface="Cambria"/>
                <a:cs typeface="Cambria"/>
              </a:rPr>
              <a:t>header,</a:t>
            </a:r>
            <a:r>
              <a:rPr spc="-11" dirty="0">
                <a:latin typeface="Cambria"/>
                <a:cs typeface="Cambria"/>
              </a:rPr>
              <a:t> </a:t>
            </a:r>
            <a:r>
              <a:rPr spc="-4" dirty="0">
                <a:latin typeface="Cambria"/>
                <a:cs typeface="Cambria"/>
              </a:rPr>
              <a:t>the</a:t>
            </a:r>
            <a:endParaRPr>
              <a:latin typeface="Cambria"/>
              <a:cs typeface="Cambria"/>
            </a:endParaRPr>
          </a:p>
        </p:txBody>
      </p:sp>
      <p:sp>
        <p:nvSpPr>
          <p:cNvPr id="8" name="object 8"/>
          <p:cNvSpPr txBox="1"/>
          <p:nvPr/>
        </p:nvSpPr>
        <p:spPr>
          <a:xfrm>
            <a:off x="5297901" y="2758154"/>
            <a:ext cx="3565684" cy="563616"/>
          </a:xfrm>
          <a:prstGeom prst="rect">
            <a:avLst/>
          </a:prstGeom>
        </p:spPr>
        <p:txBody>
          <a:bodyPr vert="horz" wrap="square" lIns="0" tIns="9525" rIns="0" bIns="0" rtlCol="0">
            <a:spAutoFit/>
          </a:bodyPr>
          <a:lstStyle/>
          <a:p>
            <a:pPr marL="9525" marR="3810">
              <a:spcBef>
                <a:spcPts val="75"/>
              </a:spcBef>
              <a:tabLst>
                <a:tab pos="822960" algn="l"/>
              </a:tabLst>
            </a:pPr>
            <a:r>
              <a:rPr dirty="0">
                <a:latin typeface="Cambria"/>
                <a:cs typeface="Cambria"/>
              </a:rPr>
              <a:t>UDP	</a:t>
            </a:r>
            <a:r>
              <a:rPr spc="-26" dirty="0">
                <a:latin typeface="Cambria"/>
                <a:cs typeface="Cambria"/>
              </a:rPr>
              <a:t>header,</a:t>
            </a:r>
            <a:r>
              <a:rPr spc="-23" dirty="0">
                <a:latin typeface="Cambria"/>
                <a:cs typeface="Cambria"/>
              </a:rPr>
              <a:t> </a:t>
            </a:r>
            <a:r>
              <a:rPr dirty="0">
                <a:latin typeface="Cambria"/>
                <a:cs typeface="Cambria"/>
              </a:rPr>
              <a:t>and</a:t>
            </a:r>
            <a:r>
              <a:rPr spc="-23" dirty="0">
                <a:latin typeface="Cambria"/>
                <a:cs typeface="Cambria"/>
              </a:rPr>
              <a:t> </a:t>
            </a:r>
            <a:r>
              <a:rPr spc="-4" dirty="0">
                <a:latin typeface="Cambria"/>
                <a:cs typeface="Cambria"/>
              </a:rPr>
              <a:t>the</a:t>
            </a:r>
            <a:r>
              <a:rPr spc="-15" dirty="0">
                <a:latin typeface="Cambria"/>
                <a:cs typeface="Cambria"/>
              </a:rPr>
              <a:t> </a:t>
            </a:r>
            <a:r>
              <a:rPr dirty="0">
                <a:latin typeface="Cambria"/>
                <a:cs typeface="Cambria"/>
              </a:rPr>
              <a:t>data</a:t>
            </a:r>
            <a:r>
              <a:rPr spc="-8" dirty="0">
                <a:latin typeface="Cambria"/>
                <a:cs typeface="Cambria"/>
              </a:rPr>
              <a:t> </a:t>
            </a:r>
            <a:r>
              <a:rPr spc="-4" dirty="0">
                <a:latin typeface="Cambria"/>
                <a:cs typeface="Cambria"/>
              </a:rPr>
              <a:t>coming </a:t>
            </a:r>
            <a:r>
              <a:rPr spc="-386" dirty="0">
                <a:latin typeface="Cambria"/>
                <a:cs typeface="Cambria"/>
              </a:rPr>
              <a:t> </a:t>
            </a:r>
            <a:r>
              <a:rPr spc="-8" dirty="0">
                <a:latin typeface="Cambria"/>
                <a:cs typeface="Cambria"/>
              </a:rPr>
              <a:t>from</a:t>
            </a:r>
            <a:r>
              <a:rPr spc="-30" dirty="0">
                <a:latin typeface="Cambria"/>
                <a:cs typeface="Cambria"/>
              </a:rPr>
              <a:t> </a:t>
            </a:r>
            <a:r>
              <a:rPr spc="-4" dirty="0">
                <a:latin typeface="Cambria"/>
                <a:cs typeface="Cambria"/>
              </a:rPr>
              <a:t>the application</a:t>
            </a:r>
            <a:r>
              <a:rPr spc="-8" dirty="0">
                <a:latin typeface="Cambria"/>
                <a:cs typeface="Cambria"/>
              </a:rPr>
              <a:t> </a:t>
            </a:r>
            <a:r>
              <a:rPr spc="-45" dirty="0">
                <a:latin typeface="Cambria"/>
                <a:cs typeface="Cambria"/>
              </a:rPr>
              <a:t>layer.</a:t>
            </a:r>
            <a:endParaRPr>
              <a:latin typeface="Cambria"/>
              <a:cs typeface="Cambria"/>
            </a:endParaRPr>
          </a:p>
        </p:txBody>
      </p:sp>
      <p:pic>
        <p:nvPicPr>
          <p:cNvPr id="9" name="object 9"/>
          <p:cNvPicPr/>
          <p:nvPr/>
        </p:nvPicPr>
        <p:blipFill>
          <a:blip r:embed="rId2" cstate="print"/>
          <a:stretch>
            <a:fillRect/>
          </a:stretch>
        </p:blipFill>
        <p:spPr>
          <a:xfrm>
            <a:off x="5088283" y="3590440"/>
            <a:ext cx="3410908" cy="1682009"/>
          </a:xfrm>
          <a:prstGeom prst="rect">
            <a:avLst/>
          </a:prstGeom>
        </p:spPr>
      </p:pic>
      <p:sp>
        <p:nvSpPr>
          <p:cNvPr id="10" name="object 10"/>
          <p:cNvSpPr txBox="1"/>
          <p:nvPr/>
        </p:nvSpPr>
        <p:spPr>
          <a:xfrm>
            <a:off x="4766120" y="5393208"/>
            <a:ext cx="4082415" cy="286617"/>
          </a:xfrm>
          <a:prstGeom prst="rect">
            <a:avLst/>
          </a:prstGeom>
        </p:spPr>
        <p:txBody>
          <a:bodyPr vert="horz" wrap="square" lIns="0" tIns="9525" rIns="0" bIns="0" rtlCol="0">
            <a:spAutoFit/>
          </a:bodyPr>
          <a:lstStyle/>
          <a:p>
            <a:pPr marL="9525">
              <a:spcBef>
                <a:spcPts val="75"/>
              </a:spcBef>
            </a:pPr>
            <a:r>
              <a:rPr b="1" i="1" spc="-4" dirty="0">
                <a:solidFill>
                  <a:srgbClr val="C44F00"/>
                </a:solidFill>
                <a:latin typeface="Cambria"/>
                <a:cs typeface="Cambria"/>
              </a:rPr>
              <a:t>Pseudoheader</a:t>
            </a:r>
            <a:r>
              <a:rPr b="1" i="1" spc="-15" dirty="0">
                <a:solidFill>
                  <a:srgbClr val="C44F00"/>
                </a:solidFill>
                <a:latin typeface="Cambria"/>
                <a:cs typeface="Cambria"/>
              </a:rPr>
              <a:t> </a:t>
            </a:r>
            <a:r>
              <a:rPr b="1" i="1" spc="-4" dirty="0">
                <a:solidFill>
                  <a:srgbClr val="C44F00"/>
                </a:solidFill>
                <a:latin typeface="Cambria"/>
                <a:cs typeface="Cambria"/>
              </a:rPr>
              <a:t>for</a:t>
            </a:r>
            <a:r>
              <a:rPr b="1" i="1" spc="11" dirty="0">
                <a:solidFill>
                  <a:srgbClr val="C44F00"/>
                </a:solidFill>
                <a:latin typeface="Cambria"/>
                <a:cs typeface="Cambria"/>
              </a:rPr>
              <a:t> </a:t>
            </a:r>
            <a:r>
              <a:rPr b="1" i="1" spc="-8" dirty="0">
                <a:solidFill>
                  <a:srgbClr val="C44F00"/>
                </a:solidFill>
                <a:latin typeface="Cambria"/>
                <a:cs typeface="Cambria"/>
              </a:rPr>
              <a:t>checksum</a:t>
            </a:r>
            <a:r>
              <a:rPr b="1" i="1" spc="4" dirty="0">
                <a:solidFill>
                  <a:srgbClr val="C44F00"/>
                </a:solidFill>
                <a:latin typeface="Cambria"/>
                <a:cs typeface="Cambria"/>
              </a:rPr>
              <a:t> </a:t>
            </a:r>
            <a:r>
              <a:rPr b="1" i="1" spc="-8" dirty="0">
                <a:solidFill>
                  <a:srgbClr val="C44F00"/>
                </a:solidFill>
                <a:latin typeface="Cambria"/>
                <a:cs typeface="Cambria"/>
              </a:rPr>
              <a:t>calculation</a:t>
            </a:r>
            <a:endParaRPr>
              <a:latin typeface="Cambria"/>
              <a:cs typeface="Cambria"/>
            </a:endParaRPr>
          </a:p>
        </p:txBody>
      </p:sp>
      <p:pic>
        <p:nvPicPr>
          <p:cNvPr id="11" name="object 11"/>
          <p:cNvPicPr/>
          <p:nvPr/>
        </p:nvPicPr>
        <p:blipFill>
          <a:blip r:embed="rId3" cstate="print"/>
          <a:stretch>
            <a:fillRect/>
          </a:stretch>
        </p:blipFill>
        <p:spPr>
          <a:xfrm>
            <a:off x="197644" y="890635"/>
            <a:ext cx="864060" cy="886196"/>
          </a:xfrm>
          <a:prstGeom prst="rect">
            <a:avLst/>
          </a:prstGeom>
        </p:spPr>
      </p:pic>
      <p:sp>
        <p:nvSpPr>
          <p:cNvPr id="12" name="object 12"/>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13" name="object 13"/>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139</a:t>
            </a:r>
          </a:p>
        </p:txBody>
      </p:sp>
    </p:spTree>
    <p:extLst>
      <p:ext uri="{BB962C8B-B14F-4D97-AF65-F5344CB8AC3E}">
        <p14:creationId xmlns:p14="http://schemas.microsoft.com/office/powerpoint/2010/main" val="38548138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2"/>
            <a:ext cx="2343150" cy="332303"/>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26" dirty="0">
                <a:solidFill>
                  <a:srgbClr val="C00000"/>
                </a:solidFill>
                <a:latin typeface="Cambria"/>
                <a:cs typeface="Cambria"/>
              </a:rPr>
              <a:t> </a:t>
            </a:r>
            <a:r>
              <a:rPr sz="2100" b="1" i="1" spc="-4" dirty="0">
                <a:solidFill>
                  <a:srgbClr val="C00000"/>
                </a:solidFill>
                <a:latin typeface="Cambria"/>
                <a:cs typeface="Cambria"/>
              </a:rPr>
              <a:t>Services </a:t>
            </a:r>
            <a:r>
              <a:rPr sz="2100" b="1" i="1" dirty="0">
                <a:solidFill>
                  <a:srgbClr val="C00000"/>
                </a:solidFill>
                <a:latin typeface="Cambria"/>
                <a:cs typeface="Cambria"/>
              </a:rPr>
              <a:t>cont…</a:t>
            </a:r>
            <a:endParaRPr sz="2100">
              <a:latin typeface="Cambria"/>
              <a:cs typeface="Cambria"/>
            </a:endParaRPr>
          </a:p>
        </p:txBody>
      </p:sp>
      <p:pic>
        <p:nvPicPr>
          <p:cNvPr id="3" name="object 3"/>
          <p:cNvPicPr/>
          <p:nvPr/>
        </p:nvPicPr>
        <p:blipFill>
          <a:blip r:embed="rId2" cstate="print"/>
          <a:stretch>
            <a:fillRect/>
          </a:stretch>
        </p:blipFill>
        <p:spPr>
          <a:xfrm>
            <a:off x="1774439" y="2469226"/>
            <a:ext cx="5239907" cy="2555255"/>
          </a:xfrm>
          <a:prstGeom prst="rect">
            <a:avLst/>
          </a:prstGeom>
        </p:spPr>
      </p:pic>
      <p:sp>
        <p:nvSpPr>
          <p:cNvPr id="4" name="object 4"/>
          <p:cNvSpPr txBox="1"/>
          <p:nvPr/>
        </p:nvSpPr>
        <p:spPr>
          <a:xfrm>
            <a:off x="3376516" y="5501564"/>
            <a:ext cx="2229803" cy="286617"/>
          </a:xfrm>
          <a:prstGeom prst="rect">
            <a:avLst/>
          </a:prstGeom>
        </p:spPr>
        <p:txBody>
          <a:bodyPr vert="horz" wrap="square" lIns="0" tIns="9525" rIns="0" bIns="0" rtlCol="0">
            <a:spAutoFit/>
          </a:bodyPr>
          <a:lstStyle/>
          <a:p>
            <a:pPr marL="9525">
              <a:spcBef>
                <a:spcPts val="75"/>
              </a:spcBef>
            </a:pPr>
            <a:r>
              <a:rPr dirty="0">
                <a:solidFill>
                  <a:srgbClr val="C44F00"/>
                </a:solidFill>
                <a:latin typeface="Cambria"/>
                <a:cs typeface="Cambria"/>
              </a:rPr>
              <a:t>Check</a:t>
            </a:r>
            <a:r>
              <a:rPr spc="-30" dirty="0">
                <a:solidFill>
                  <a:srgbClr val="C44F00"/>
                </a:solidFill>
                <a:latin typeface="Cambria"/>
                <a:cs typeface="Cambria"/>
              </a:rPr>
              <a:t> </a:t>
            </a:r>
            <a:r>
              <a:rPr spc="-4" dirty="0">
                <a:solidFill>
                  <a:srgbClr val="C44F00"/>
                </a:solidFill>
                <a:latin typeface="Cambria"/>
                <a:cs typeface="Cambria"/>
              </a:rPr>
              <a:t>Sum</a:t>
            </a:r>
            <a:r>
              <a:rPr spc="-26" dirty="0">
                <a:solidFill>
                  <a:srgbClr val="C44F00"/>
                </a:solidFill>
                <a:latin typeface="Cambria"/>
                <a:cs typeface="Cambria"/>
              </a:rPr>
              <a:t> </a:t>
            </a:r>
            <a:r>
              <a:rPr spc="-4" dirty="0">
                <a:solidFill>
                  <a:srgbClr val="C44F00"/>
                </a:solidFill>
                <a:latin typeface="Cambria"/>
                <a:cs typeface="Cambria"/>
              </a:rPr>
              <a:t>Calculation</a:t>
            </a:r>
            <a:endParaRPr>
              <a:latin typeface="Cambria"/>
              <a:cs typeface="Cambria"/>
            </a:endParaRPr>
          </a:p>
        </p:txBody>
      </p:sp>
      <p:pic>
        <p:nvPicPr>
          <p:cNvPr id="5" name="object 5"/>
          <p:cNvPicPr/>
          <p:nvPr/>
        </p:nvPicPr>
        <p:blipFill>
          <a:blip r:embed="rId3" cstate="print"/>
          <a:stretch>
            <a:fillRect/>
          </a:stretch>
        </p:blipFill>
        <p:spPr>
          <a:xfrm>
            <a:off x="197644" y="890635"/>
            <a:ext cx="864060" cy="886196"/>
          </a:xfrm>
          <a:prstGeom prst="rect">
            <a:avLst/>
          </a:prstGeom>
        </p:spPr>
      </p:pic>
      <p:sp>
        <p:nvSpPr>
          <p:cNvPr id="6" name="object 6"/>
          <p:cNvSpPr txBox="1"/>
          <p:nvPr/>
        </p:nvSpPr>
        <p:spPr>
          <a:xfrm>
            <a:off x="1336929" y="1111091"/>
            <a:ext cx="5426393" cy="470802"/>
          </a:xfrm>
          <a:prstGeom prst="rect">
            <a:avLst/>
          </a:prstGeom>
        </p:spPr>
        <p:txBody>
          <a:bodyPr vert="horz" wrap="square" lIns="0" tIns="9049" rIns="0" bIns="0" rtlCol="0">
            <a:spAutoFit/>
          </a:bodyPr>
          <a:lstStyle/>
          <a:p>
            <a:pPr marL="9525">
              <a:spcBef>
                <a:spcPts val="71"/>
              </a:spcBef>
            </a:pPr>
            <a:r>
              <a:rPr lang="en-IN" sz="3000" b="1" spc="-4" dirty="0">
                <a:cs typeface="Calibri"/>
              </a:rPr>
              <a:t>USER DATAGRAM PROTOCOL</a:t>
            </a:r>
            <a:endParaRPr sz="3000">
              <a:latin typeface="Calibri"/>
              <a:cs typeface="Calibri"/>
            </a:endParaRPr>
          </a:p>
        </p:txBody>
      </p:sp>
      <p:sp>
        <p:nvSpPr>
          <p:cNvPr id="7" name="object 7"/>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140</a:t>
            </a:r>
          </a:p>
        </p:txBody>
      </p:sp>
    </p:spTree>
    <p:extLst>
      <p:ext uri="{BB962C8B-B14F-4D97-AF65-F5344CB8AC3E}">
        <p14:creationId xmlns:p14="http://schemas.microsoft.com/office/powerpoint/2010/main" val="208080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0A7DFBF-3847-45B2-991B-6A32AC9413B9}" type="slidenum">
              <a:rPr lang="en-US" altLang="zh-TW" b="0"/>
              <a:pPr/>
              <a:t>14</a:t>
            </a:fld>
            <a:endParaRPr lang="en-US" altLang="zh-TW" b="0"/>
          </a:p>
        </p:txBody>
      </p:sp>
      <p:sp>
        <p:nvSpPr>
          <p:cNvPr id="38916" name="Text Box 2"/>
          <p:cNvSpPr txBox="1">
            <a:spLocks noChangeArrowheads="1"/>
          </p:cNvSpPr>
          <p:nvPr/>
        </p:nvSpPr>
        <p:spPr bwMode="auto">
          <a:xfrm>
            <a:off x="152400" y="476672"/>
            <a:ext cx="8839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1.3</a:t>
            </a:r>
          </a:p>
          <a:p>
            <a:pPr algn="just"/>
            <a:r>
              <a:rPr lang="en-US" altLang="zh-TW" sz="2000" dirty="0">
                <a:latin typeface="Times New Roman" panose="02020603050405020304" pitchFamily="18" charset="0"/>
                <a:ea typeface="新細明體" charset="-120"/>
                <a:cs typeface="Times New Roman" panose="02020603050405020304" pitchFamily="18" charset="0"/>
              </a:rPr>
              <a:t>In an IP packet, the value of HLEN is 5</a:t>
            </a:r>
            <a:r>
              <a:rPr lang="en-US" altLang="zh-TW" sz="2000" baseline="-25000" dirty="0">
                <a:latin typeface="Times New Roman" panose="02020603050405020304" pitchFamily="18" charset="0"/>
                <a:ea typeface="新細明體" charset="-120"/>
                <a:cs typeface="Times New Roman" panose="02020603050405020304" pitchFamily="18" charset="0"/>
              </a:rPr>
              <a:t>16 </a:t>
            </a:r>
            <a:r>
              <a:rPr lang="en-US" altLang="zh-TW" sz="2000" dirty="0">
                <a:latin typeface="Times New Roman" panose="02020603050405020304" pitchFamily="18" charset="0"/>
                <a:ea typeface="新細明體" charset="-120"/>
                <a:cs typeface="Times New Roman" panose="02020603050405020304" pitchFamily="18" charset="0"/>
              </a:rPr>
              <a:t>and the value of the total length field is 0028</a:t>
            </a:r>
            <a:r>
              <a:rPr lang="en-US" altLang="zh-TW" sz="2000" baseline="-25000" dirty="0">
                <a:latin typeface="Times New Roman" panose="02020603050405020304" pitchFamily="18" charset="0"/>
                <a:ea typeface="新細明體" charset="-120"/>
                <a:cs typeface="Times New Roman" panose="02020603050405020304" pitchFamily="18" charset="0"/>
              </a:rPr>
              <a:t>16</a:t>
            </a:r>
            <a:r>
              <a:rPr lang="en-US" altLang="zh-TW" sz="2000" dirty="0">
                <a:latin typeface="Times New Roman" panose="02020603050405020304" pitchFamily="18" charset="0"/>
                <a:ea typeface="新細明體" charset="-120"/>
                <a:cs typeface="Times New Roman" panose="02020603050405020304" pitchFamily="18" charset="0"/>
              </a:rPr>
              <a:t>. How many bytes of data are being carried by this packet?</a:t>
            </a:r>
          </a:p>
          <a:p>
            <a:pPr algn="just"/>
            <a:r>
              <a:rPr lang="en-US" altLang="zh-TW" sz="2000"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The HLEN value is 5, which means the total number of bytes in the header is 5 × 4 or 20 bytes (no options). The total length is 40 bytes, which means the packet is carrying 20 bytes of data (40 − 20).</a:t>
            </a:r>
          </a:p>
        </p:txBody>
      </p:sp>
      <p:sp>
        <p:nvSpPr>
          <p:cNvPr id="8" name="Text Box 2"/>
          <p:cNvSpPr txBox="1">
            <a:spLocks noChangeArrowheads="1"/>
          </p:cNvSpPr>
          <p:nvPr/>
        </p:nvSpPr>
        <p:spPr bwMode="auto">
          <a:xfrm>
            <a:off x="0" y="2661688"/>
            <a:ext cx="8839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1.4</a:t>
            </a:r>
          </a:p>
          <a:p>
            <a:pPr algn="just"/>
            <a:r>
              <a:rPr lang="en-US" altLang="zh-TW" sz="2000" dirty="0">
                <a:latin typeface="Times New Roman" panose="02020603050405020304" pitchFamily="18" charset="0"/>
                <a:ea typeface="新細明體" charset="-120"/>
                <a:cs typeface="Times New Roman" panose="02020603050405020304" pitchFamily="18" charset="0"/>
              </a:rPr>
              <a:t>An IP packet has arrived with the first few hexadecimal digits as shown below:</a:t>
            </a:r>
          </a:p>
        </p:txBody>
      </p:sp>
      <p:sp>
        <p:nvSpPr>
          <p:cNvPr id="9" name="Text Box 7"/>
          <p:cNvSpPr txBox="1">
            <a:spLocks noChangeArrowheads="1"/>
          </p:cNvSpPr>
          <p:nvPr/>
        </p:nvSpPr>
        <p:spPr bwMode="auto">
          <a:xfrm>
            <a:off x="94010" y="4015707"/>
            <a:ext cx="8839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How many hops can this packet travel before being dropped? The data belong to what upper layer protocol?</a:t>
            </a:r>
          </a:p>
          <a:p>
            <a:pPr algn="just"/>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To find the time-to-live field, we skip 8 bytes (16 hexadecimal digits). The time-to-live field is the ninth byte, which is 01. This means the packet can travel only one hop. The protocol field is the next byte (02), which means that the upper layer protocol is IGMP (see Table 1.2)</a:t>
            </a:r>
          </a:p>
        </p:txBody>
      </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479160"/>
            <a:ext cx="4203700" cy="47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9488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2"/>
            <a:ext cx="4169569" cy="3633206"/>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a:latin typeface="Cambria"/>
              <a:cs typeface="Cambria"/>
            </a:endParaRPr>
          </a:p>
          <a:p>
            <a:pPr marL="243364" indent="-215741">
              <a:spcBef>
                <a:spcPts val="1523"/>
              </a:spcBef>
              <a:buFont typeface="Wingdings"/>
              <a:buChar char=""/>
              <a:tabLst>
                <a:tab pos="243840" algn="l"/>
              </a:tabLst>
            </a:pPr>
            <a:r>
              <a:rPr dirty="0">
                <a:solidFill>
                  <a:srgbClr val="001F5F"/>
                </a:solidFill>
                <a:latin typeface="Cambria"/>
                <a:cs typeface="Cambria"/>
              </a:rPr>
              <a:t>Congestion</a:t>
            </a:r>
            <a:r>
              <a:rPr spc="-49" dirty="0">
                <a:solidFill>
                  <a:srgbClr val="001F5F"/>
                </a:solidFill>
                <a:latin typeface="Cambria"/>
                <a:cs typeface="Cambria"/>
              </a:rPr>
              <a:t> </a:t>
            </a:r>
            <a:r>
              <a:rPr spc="-4" dirty="0">
                <a:solidFill>
                  <a:srgbClr val="001F5F"/>
                </a:solidFill>
                <a:latin typeface="Cambria"/>
                <a:cs typeface="Cambria"/>
              </a:rPr>
              <a:t>Control</a:t>
            </a:r>
            <a:endParaRPr>
              <a:latin typeface="Cambria"/>
              <a:cs typeface="Cambria"/>
            </a:endParaRPr>
          </a:p>
          <a:p>
            <a:pPr marL="586264" lvl="1" indent="-215741">
              <a:spcBef>
                <a:spcPts val="1084"/>
              </a:spcBef>
              <a:buFont typeface="Wingdings"/>
              <a:buChar char=""/>
              <a:tabLst>
                <a:tab pos="586740" algn="l"/>
                <a:tab pos="868680" algn="l"/>
                <a:tab pos="1162526" algn="l"/>
                <a:tab pos="1404461" algn="l"/>
                <a:tab pos="2987993" algn="l"/>
                <a:tab pos="3939064" algn="l"/>
              </a:tabLst>
            </a:pPr>
            <a:r>
              <a:rPr dirty="0">
                <a:latin typeface="Cambria"/>
                <a:cs typeface="Cambria"/>
              </a:rPr>
              <a:t>It	is	a	connect</a:t>
            </a:r>
            <a:r>
              <a:rPr spc="4" dirty="0">
                <a:latin typeface="Cambria"/>
                <a:cs typeface="Cambria"/>
              </a:rPr>
              <a:t>i</a:t>
            </a:r>
            <a:r>
              <a:rPr dirty="0">
                <a:latin typeface="Cambria"/>
                <a:cs typeface="Cambria"/>
              </a:rPr>
              <a:t>onless	</a:t>
            </a:r>
            <a:r>
              <a:rPr spc="-4" dirty="0">
                <a:latin typeface="Cambria"/>
                <a:cs typeface="Cambria"/>
              </a:rPr>
              <a:t>p</a:t>
            </a:r>
            <a:r>
              <a:rPr spc="-30" dirty="0">
                <a:latin typeface="Cambria"/>
                <a:cs typeface="Cambria"/>
              </a:rPr>
              <a:t>r</a:t>
            </a:r>
            <a:r>
              <a:rPr dirty="0">
                <a:latin typeface="Cambria"/>
                <a:cs typeface="Cambria"/>
              </a:rPr>
              <a:t>o</a:t>
            </a:r>
            <a:r>
              <a:rPr spc="-19" dirty="0">
                <a:latin typeface="Cambria"/>
                <a:cs typeface="Cambria"/>
              </a:rPr>
              <a:t>t</a:t>
            </a:r>
            <a:r>
              <a:rPr dirty="0">
                <a:latin typeface="Cambria"/>
                <a:cs typeface="Cambria"/>
              </a:rPr>
              <a:t>oc</a:t>
            </a:r>
            <a:r>
              <a:rPr spc="-8" dirty="0">
                <a:latin typeface="Cambria"/>
                <a:cs typeface="Cambria"/>
              </a:rPr>
              <a:t>o</a:t>
            </a:r>
            <a:r>
              <a:rPr dirty="0">
                <a:latin typeface="Cambria"/>
                <a:cs typeface="Cambria"/>
              </a:rPr>
              <a:t>l	</a:t>
            </a:r>
            <a:r>
              <a:rPr spc="-4" dirty="0">
                <a:latin typeface="Cambria"/>
                <a:cs typeface="Cambria"/>
              </a:rPr>
              <a:t>so</a:t>
            </a:r>
            <a:endParaRPr>
              <a:latin typeface="Cambria"/>
              <a:cs typeface="Cambria"/>
            </a:endParaRPr>
          </a:p>
          <a:p>
            <a:pPr marL="171926" algn="ctr">
              <a:spcBef>
                <a:spcPts val="1080"/>
              </a:spcBef>
            </a:pPr>
            <a:r>
              <a:rPr dirty="0">
                <a:latin typeface="Cambria"/>
                <a:cs typeface="Cambria"/>
              </a:rPr>
              <a:t>congestion</a:t>
            </a:r>
            <a:r>
              <a:rPr spc="-26" dirty="0">
                <a:latin typeface="Cambria"/>
                <a:cs typeface="Cambria"/>
              </a:rPr>
              <a:t> </a:t>
            </a:r>
            <a:r>
              <a:rPr spc="-4" dirty="0">
                <a:latin typeface="Cambria"/>
                <a:cs typeface="Cambria"/>
              </a:rPr>
              <a:t>control</a:t>
            </a:r>
            <a:r>
              <a:rPr spc="-26" dirty="0">
                <a:latin typeface="Cambria"/>
                <a:cs typeface="Cambria"/>
              </a:rPr>
              <a:t> </a:t>
            </a:r>
            <a:r>
              <a:rPr spc="-4" dirty="0">
                <a:latin typeface="Cambria"/>
                <a:cs typeface="Cambria"/>
              </a:rPr>
              <a:t>not</a:t>
            </a:r>
            <a:r>
              <a:rPr spc="-8" dirty="0">
                <a:latin typeface="Cambria"/>
                <a:cs typeface="Cambria"/>
              </a:rPr>
              <a:t> provided.</a:t>
            </a:r>
            <a:endParaRPr>
              <a:latin typeface="Cambria"/>
              <a:cs typeface="Cambria"/>
            </a:endParaRPr>
          </a:p>
          <a:p>
            <a:pPr marL="243364" indent="-215741">
              <a:spcBef>
                <a:spcPts val="1080"/>
              </a:spcBef>
              <a:buFont typeface="Wingdings"/>
              <a:buChar char=""/>
              <a:tabLst>
                <a:tab pos="243840" algn="l"/>
              </a:tabLst>
            </a:pPr>
            <a:r>
              <a:rPr spc="-4" dirty="0">
                <a:solidFill>
                  <a:srgbClr val="001F5F"/>
                </a:solidFill>
                <a:latin typeface="Cambria"/>
                <a:cs typeface="Cambria"/>
              </a:rPr>
              <a:t>Encapsulation</a:t>
            </a:r>
            <a:r>
              <a:rPr spc="-26" dirty="0">
                <a:solidFill>
                  <a:srgbClr val="001F5F"/>
                </a:solidFill>
                <a:latin typeface="Cambria"/>
                <a:cs typeface="Cambria"/>
              </a:rPr>
              <a:t> </a:t>
            </a:r>
            <a:r>
              <a:rPr dirty="0">
                <a:solidFill>
                  <a:srgbClr val="001F5F"/>
                </a:solidFill>
                <a:latin typeface="Cambria"/>
                <a:cs typeface="Cambria"/>
              </a:rPr>
              <a:t>and</a:t>
            </a:r>
            <a:r>
              <a:rPr spc="-15" dirty="0">
                <a:solidFill>
                  <a:srgbClr val="001F5F"/>
                </a:solidFill>
                <a:latin typeface="Cambria"/>
                <a:cs typeface="Cambria"/>
              </a:rPr>
              <a:t> </a:t>
            </a:r>
            <a:r>
              <a:rPr dirty="0">
                <a:solidFill>
                  <a:srgbClr val="001F5F"/>
                </a:solidFill>
                <a:latin typeface="Cambria"/>
                <a:cs typeface="Cambria"/>
              </a:rPr>
              <a:t>Decapsulation</a:t>
            </a:r>
            <a:endParaRPr>
              <a:latin typeface="Cambria"/>
              <a:cs typeface="Cambria"/>
            </a:endParaRPr>
          </a:p>
          <a:p>
            <a:pPr marL="586264" lvl="1" indent="-215741">
              <a:spcBef>
                <a:spcPts val="1080"/>
              </a:spcBef>
              <a:buFont typeface="Wingdings"/>
              <a:buChar char=""/>
              <a:tabLst>
                <a:tab pos="586740" algn="l"/>
              </a:tabLst>
            </a:pPr>
            <a:r>
              <a:rPr spc="-4" dirty="0">
                <a:solidFill>
                  <a:srgbClr val="800080"/>
                </a:solidFill>
                <a:latin typeface="Cambria"/>
                <a:cs typeface="Cambria"/>
              </a:rPr>
              <a:t>Encapsulation</a:t>
            </a:r>
            <a:endParaRPr>
              <a:latin typeface="Cambria"/>
              <a:cs typeface="Cambria"/>
            </a:endParaRPr>
          </a:p>
          <a:p>
            <a:pPr marL="929164" marR="3810" lvl="2" indent="-215265">
              <a:spcBef>
                <a:spcPts val="405"/>
              </a:spcBef>
              <a:buFont typeface="Wingdings"/>
              <a:buChar char=""/>
              <a:tabLst>
                <a:tab pos="929164" algn="l"/>
                <a:tab pos="929640" algn="l"/>
              </a:tabLst>
            </a:pPr>
            <a:r>
              <a:rPr dirty="0">
                <a:latin typeface="Cambria"/>
                <a:cs typeface="Cambria"/>
              </a:rPr>
              <a:t>A</a:t>
            </a:r>
            <a:r>
              <a:rPr spc="101" dirty="0">
                <a:latin typeface="Cambria"/>
                <a:cs typeface="Cambria"/>
              </a:rPr>
              <a:t> </a:t>
            </a:r>
            <a:r>
              <a:rPr spc="-8" dirty="0">
                <a:latin typeface="Cambria"/>
                <a:cs typeface="Cambria"/>
              </a:rPr>
              <a:t>process</a:t>
            </a:r>
            <a:r>
              <a:rPr spc="105" dirty="0">
                <a:latin typeface="Cambria"/>
                <a:cs typeface="Cambria"/>
              </a:rPr>
              <a:t> </a:t>
            </a:r>
            <a:r>
              <a:rPr dirty="0">
                <a:latin typeface="Cambria"/>
                <a:cs typeface="Cambria"/>
              </a:rPr>
              <a:t>send</a:t>
            </a:r>
            <a:r>
              <a:rPr spc="105" dirty="0">
                <a:latin typeface="Cambria"/>
                <a:cs typeface="Cambria"/>
              </a:rPr>
              <a:t> </a:t>
            </a:r>
            <a:r>
              <a:rPr spc="-4" dirty="0">
                <a:latin typeface="Cambria"/>
                <a:cs typeface="Cambria"/>
              </a:rPr>
              <a:t>message</a:t>
            </a:r>
            <a:r>
              <a:rPr spc="109" dirty="0">
                <a:latin typeface="Cambria"/>
                <a:cs typeface="Cambria"/>
              </a:rPr>
              <a:t> </a:t>
            </a:r>
            <a:r>
              <a:rPr spc="-8" dirty="0">
                <a:latin typeface="Cambria"/>
                <a:cs typeface="Cambria"/>
              </a:rPr>
              <a:t>through </a:t>
            </a:r>
            <a:r>
              <a:rPr spc="-386" dirty="0">
                <a:latin typeface="Cambria"/>
                <a:cs typeface="Cambria"/>
              </a:rPr>
              <a:t> </a:t>
            </a:r>
            <a:r>
              <a:rPr dirty="0">
                <a:latin typeface="Cambria"/>
                <a:cs typeface="Cambria"/>
              </a:rPr>
              <a:t>UDP</a:t>
            </a:r>
            <a:endParaRPr>
              <a:latin typeface="Cambria"/>
              <a:cs typeface="Cambria"/>
            </a:endParaRPr>
          </a:p>
          <a:p>
            <a:pPr marL="929164" lvl="2" indent="-215265">
              <a:spcBef>
                <a:spcPts val="4"/>
              </a:spcBef>
              <a:buFont typeface="Wingdings"/>
              <a:buChar char=""/>
              <a:tabLst>
                <a:tab pos="929164" algn="l"/>
                <a:tab pos="929640" algn="l"/>
              </a:tabLst>
            </a:pPr>
            <a:r>
              <a:rPr spc="-4" dirty="0">
                <a:latin typeface="Cambria"/>
                <a:cs typeface="Cambria"/>
              </a:rPr>
              <a:t>Along</a:t>
            </a:r>
            <a:r>
              <a:rPr spc="94" dirty="0">
                <a:latin typeface="Cambria"/>
                <a:cs typeface="Cambria"/>
              </a:rPr>
              <a:t> </a:t>
            </a:r>
            <a:r>
              <a:rPr spc="-4" dirty="0">
                <a:latin typeface="Cambria"/>
                <a:cs typeface="Cambria"/>
              </a:rPr>
              <a:t>pair</a:t>
            </a:r>
            <a:r>
              <a:rPr spc="90" dirty="0">
                <a:latin typeface="Cambria"/>
                <a:cs typeface="Cambria"/>
              </a:rPr>
              <a:t> </a:t>
            </a:r>
            <a:r>
              <a:rPr spc="-4" dirty="0">
                <a:latin typeface="Cambria"/>
                <a:cs typeface="Cambria"/>
              </a:rPr>
              <a:t>of</a:t>
            </a:r>
            <a:r>
              <a:rPr spc="98" dirty="0">
                <a:latin typeface="Cambria"/>
                <a:cs typeface="Cambria"/>
              </a:rPr>
              <a:t> </a:t>
            </a:r>
            <a:r>
              <a:rPr spc="-8" dirty="0">
                <a:latin typeface="Cambria"/>
                <a:cs typeface="Cambria"/>
              </a:rPr>
              <a:t>socket</a:t>
            </a:r>
            <a:r>
              <a:rPr spc="98" dirty="0">
                <a:latin typeface="Cambria"/>
                <a:cs typeface="Cambria"/>
              </a:rPr>
              <a:t> </a:t>
            </a:r>
            <a:r>
              <a:rPr spc="-8" dirty="0">
                <a:latin typeface="Cambria"/>
                <a:cs typeface="Cambria"/>
              </a:rPr>
              <a:t>address</a:t>
            </a:r>
            <a:r>
              <a:rPr spc="98" dirty="0">
                <a:latin typeface="Cambria"/>
                <a:cs typeface="Cambria"/>
              </a:rPr>
              <a:t> </a:t>
            </a:r>
            <a:r>
              <a:rPr dirty="0">
                <a:latin typeface="Cambria"/>
                <a:cs typeface="Cambria"/>
              </a:rPr>
              <a:t>and</a:t>
            </a:r>
            <a:endParaRPr>
              <a:latin typeface="Cambria"/>
              <a:cs typeface="Cambria"/>
            </a:endParaRPr>
          </a:p>
          <a:p>
            <a:pPr marL="929164"/>
            <a:r>
              <a:rPr spc="-4" dirty="0">
                <a:latin typeface="Cambria"/>
                <a:cs typeface="Cambria"/>
              </a:rPr>
              <a:t>the</a:t>
            </a:r>
            <a:r>
              <a:rPr spc="-19" dirty="0">
                <a:latin typeface="Cambria"/>
                <a:cs typeface="Cambria"/>
              </a:rPr>
              <a:t> </a:t>
            </a:r>
            <a:r>
              <a:rPr spc="-4" dirty="0">
                <a:latin typeface="Cambria"/>
                <a:cs typeface="Cambria"/>
              </a:rPr>
              <a:t>length</a:t>
            </a:r>
            <a:r>
              <a:rPr spc="-19" dirty="0">
                <a:latin typeface="Cambria"/>
                <a:cs typeface="Cambria"/>
              </a:rPr>
              <a:t> </a:t>
            </a:r>
            <a:r>
              <a:rPr spc="-4" dirty="0">
                <a:latin typeface="Cambria"/>
                <a:cs typeface="Cambria"/>
              </a:rPr>
              <a:t>of</a:t>
            </a:r>
            <a:r>
              <a:rPr spc="-11" dirty="0">
                <a:latin typeface="Cambria"/>
                <a:cs typeface="Cambria"/>
              </a:rPr>
              <a:t> </a:t>
            </a:r>
            <a:r>
              <a:rPr dirty="0">
                <a:latin typeface="Cambria"/>
                <a:cs typeface="Cambria"/>
              </a:rPr>
              <a:t>data.</a:t>
            </a:r>
            <a:endParaRPr>
              <a:latin typeface="Cambria"/>
              <a:cs typeface="Cambria"/>
            </a:endParaRPr>
          </a:p>
        </p:txBody>
      </p:sp>
      <p:sp>
        <p:nvSpPr>
          <p:cNvPr id="3" name="object 3"/>
          <p:cNvSpPr txBox="1">
            <a:spLocks noGrp="1"/>
          </p:cNvSpPr>
          <p:nvPr>
            <p:ph sz="half" idx="4294967295"/>
          </p:nvPr>
        </p:nvSpPr>
        <p:spPr>
          <a:xfrm>
            <a:off x="4860032" y="1556792"/>
            <a:ext cx="3986688" cy="5267468"/>
          </a:xfrm>
          <a:prstGeom prst="rect">
            <a:avLst/>
          </a:prstGeom>
        </p:spPr>
        <p:txBody>
          <a:bodyPr vert="horz" wrap="square" lIns="0" tIns="9525" rIns="0" bIns="0" rtlCol="0">
            <a:spAutoFit/>
          </a:bodyPr>
          <a:lstStyle/>
          <a:p>
            <a:pPr marL="224314" marR="3810" indent="-215265" algn="just">
              <a:lnSpc>
                <a:spcPct val="100000"/>
              </a:lnSpc>
              <a:spcBef>
                <a:spcPts val="75"/>
              </a:spcBef>
              <a:buFont typeface="Wingdings"/>
              <a:buChar char=""/>
              <a:tabLst>
                <a:tab pos="224790" algn="l"/>
              </a:tabLst>
            </a:pPr>
            <a:r>
              <a:rPr dirty="0"/>
              <a:t>UDP</a:t>
            </a:r>
            <a:r>
              <a:rPr spc="4" dirty="0"/>
              <a:t> </a:t>
            </a:r>
            <a:r>
              <a:rPr spc="-15" dirty="0"/>
              <a:t>receives</a:t>
            </a:r>
            <a:r>
              <a:rPr spc="-11" dirty="0"/>
              <a:t> </a:t>
            </a:r>
            <a:r>
              <a:rPr dirty="0"/>
              <a:t>data</a:t>
            </a:r>
            <a:r>
              <a:rPr spc="4" dirty="0"/>
              <a:t> </a:t>
            </a:r>
            <a:r>
              <a:rPr dirty="0"/>
              <a:t>and</a:t>
            </a:r>
            <a:r>
              <a:rPr spc="4" dirty="0"/>
              <a:t> </a:t>
            </a:r>
            <a:r>
              <a:rPr spc="-4" dirty="0"/>
              <a:t>add</a:t>
            </a:r>
            <a:r>
              <a:rPr spc="390" dirty="0"/>
              <a:t> </a:t>
            </a:r>
            <a:r>
              <a:rPr dirty="0"/>
              <a:t>UDP </a:t>
            </a:r>
            <a:r>
              <a:rPr spc="4" dirty="0"/>
              <a:t> </a:t>
            </a:r>
            <a:r>
              <a:rPr dirty="0"/>
              <a:t>header</a:t>
            </a:r>
            <a:r>
              <a:rPr spc="-15" dirty="0"/>
              <a:t> </a:t>
            </a:r>
            <a:r>
              <a:rPr spc="-4" dirty="0"/>
              <a:t>then</a:t>
            </a:r>
            <a:r>
              <a:rPr spc="-8" dirty="0"/>
              <a:t> </a:t>
            </a:r>
            <a:r>
              <a:rPr spc="-4" dirty="0"/>
              <a:t>pass</a:t>
            </a:r>
            <a:r>
              <a:rPr spc="8" dirty="0"/>
              <a:t> </a:t>
            </a:r>
            <a:r>
              <a:rPr spc="-11" dirty="0"/>
              <a:t>to</a:t>
            </a:r>
            <a:r>
              <a:rPr spc="-8" dirty="0"/>
              <a:t> </a:t>
            </a:r>
            <a:r>
              <a:rPr dirty="0"/>
              <a:t>IP</a:t>
            </a:r>
            <a:r>
              <a:rPr spc="-11" dirty="0"/>
              <a:t> </a:t>
            </a:r>
            <a:r>
              <a:rPr spc="-4" dirty="0"/>
              <a:t>with</a:t>
            </a:r>
            <a:r>
              <a:rPr spc="-11" dirty="0"/>
              <a:t> </a:t>
            </a:r>
            <a:r>
              <a:rPr dirty="0"/>
              <a:t>socket.</a:t>
            </a:r>
          </a:p>
          <a:p>
            <a:pPr marL="224314" indent="-215265" algn="just">
              <a:lnSpc>
                <a:spcPct val="100000"/>
              </a:lnSpc>
              <a:buFont typeface="Wingdings"/>
              <a:buChar char=""/>
              <a:tabLst>
                <a:tab pos="224790" algn="l"/>
              </a:tabLst>
            </a:pPr>
            <a:r>
              <a:rPr dirty="0"/>
              <a:t>IP</a:t>
            </a:r>
            <a:r>
              <a:rPr spc="124" dirty="0"/>
              <a:t> </a:t>
            </a:r>
            <a:r>
              <a:rPr spc="-4" dirty="0"/>
              <a:t>add</a:t>
            </a:r>
            <a:r>
              <a:rPr spc="641" dirty="0"/>
              <a:t> </a:t>
            </a:r>
            <a:r>
              <a:rPr dirty="0"/>
              <a:t>its</a:t>
            </a:r>
            <a:r>
              <a:rPr spc="109" dirty="0"/>
              <a:t> </a:t>
            </a:r>
            <a:r>
              <a:rPr spc="-8" dirty="0"/>
              <a:t>own</a:t>
            </a:r>
            <a:r>
              <a:rPr spc="124" dirty="0"/>
              <a:t> </a:t>
            </a:r>
            <a:r>
              <a:rPr dirty="0"/>
              <a:t>header</a:t>
            </a:r>
            <a:r>
              <a:rPr spc="124" dirty="0"/>
              <a:t> </a:t>
            </a:r>
            <a:r>
              <a:rPr spc="-4" dirty="0"/>
              <a:t>using</a:t>
            </a:r>
            <a:r>
              <a:rPr spc="124" dirty="0"/>
              <a:t> </a:t>
            </a:r>
            <a:r>
              <a:rPr spc="-11" dirty="0"/>
              <a:t>value</a:t>
            </a:r>
            <a:r>
              <a:rPr spc="116" dirty="0"/>
              <a:t> </a:t>
            </a:r>
            <a:r>
              <a:rPr spc="-11" dirty="0"/>
              <a:t>17</a:t>
            </a:r>
            <a:r>
              <a:rPr lang="en-IN" spc="-11" dirty="0"/>
              <a:t> </a:t>
            </a:r>
            <a:r>
              <a:rPr dirty="0"/>
              <a:t>in</a:t>
            </a:r>
            <a:r>
              <a:rPr spc="-49" dirty="0"/>
              <a:t> </a:t>
            </a:r>
            <a:r>
              <a:rPr spc="-8" dirty="0"/>
              <a:t>protocol</a:t>
            </a:r>
            <a:r>
              <a:rPr spc="-15" dirty="0"/>
              <a:t> </a:t>
            </a:r>
            <a:r>
              <a:rPr dirty="0"/>
              <a:t>filed.</a:t>
            </a:r>
          </a:p>
          <a:p>
            <a:pPr marL="224314" indent="-215265" algn="just">
              <a:lnSpc>
                <a:spcPct val="100000"/>
              </a:lnSpc>
              <a:buFont typeface="Wingdings"/>
              <a:buChar char=""/>
              <a:tabLst>
                <a:tab pos="224790" algn="l"/>
              </a:tabLst>
            </a:pPr>
            <a:r>
              <a:rPr dirty="0"/>
              <a:t>Indicating</a:t>
            </a:r>
            <a:r>
              <a:rPr spc="-53" dirty="0"/>
              <a:t> </a:t>
            </a:r>
            <a:r>
              <a:rPr dirty="0"/>
              <a:t>UDP</a:t>
            </a:r>
            <a:r>
              <a:rPr spc="-26" dirty="0"/>
              <a:t> </a:t>
            </a:r>
            <a:r>
              <a:rPr spc="-8" dirty="0"/>
              <a:t>protocol.</a:t>
            </a:r>
          </a:p>
          <a:p>
            <a:pPr marL="224314" marR="4286" indent="-215265" algn="just">
              <a:lnSpc>
                <a:spcPct val="100000"/>
              </a:lnSpc>
              <a:buFont typeface="Wingdings"/>
              <a:buChar char=""/>
              <a:tabLst>
                <a:tab pos="224790" algn="l"/>
              </a:tabLst>
            </a:pPr>
            <a:r>
              <a:rPr dirty="0"/>
              <a:t>The IP </a:t>
            </a:r>
            <a:r>
              <a:rPr spc="-8" dirty="0"/>
              <a:t>datagram </a:t>
            </a:r>
            <a:r>
              <a:rPr dirty="0"/>
              <a:t>is </a:t>
            </a:r>
            <a:r>
              <a:rPr spc="-4" dirty="0"/>
              <a:t>then passed </a:t>
            </a:r>
            <a:r>
              <a:rPr spc="-11" dirty="0"/>
              <a:t>to </a:t>
            </a:r>
            <a:r>
              <a:rPr spc="-4" dirty="0"/>
              <a:t>the </a:t>
            </a:r>
            <a:r>
              <a:rPr dirty="0"/>
              <a:t> data</a:t>
            </a:r>
            <a:r>
              <a:rPr spc="-11" dirty="0"/>
              <a:t> </a:t>
            </a:r>
            <a:r>
              <a:rPr spc="-4" dirty="0"/>
              <a:t>link</a:t>
            </a:r>
            <a:r>
              <a:rPr dirty="0"/>
              <a:t> </a:t>
            </a:r>
            <a:r>
              <a:rPr spc="-45" dirty="0"/>
              <a:t>layer.</a:t>
            </a:r>
          </a:p>
          <a:p>
            <a:pPr marL="224314" marR="3810" indent="-215265" algn="just">
              <a:lnSpc>
                <a:spcPct val="100000"/>
              </a:lnSpc>
              <a:spcBef>
                <a:spcPts val="4"/>
              </a:spcBef>
              <a:buFont typeface="Wingdings"/>
              <a:buChar char=""/>
              <a:tabLst>
                <a:tab pos="224790" algn="l"/>
              </a:tabLst>
            </a:pPr>
            <a:r>
              <a:rPr dirty="0"/>
              <a:t>The</a:t>
            </a:r>
            <a:r>
              <a:rPr spc="4" dirty="0"/>
              <a:t> </a:t>
            </a:r>
            <a:r>
              <a:rPr dirty="0"/>
              <a:t>data</a:t>
            </a:r>
            <a:r>
              <a:rPr spc="4" dirty="0"/>
              <a:t> </a:t>
            </a:r>
            <a:r>
              <a:rPr spc="-4" dirty="0"/>
              <a:t>link</a:t>
            </a:r>
            <a:r>
              <a:rPr dirty="0"/>
              <a:t> </a:t>
            </a:r>
            <a:r>
              <a:rPr spc="-19" dirty="0"/>
              <a:t>layer</a:t>
            </a:r>
            <a:r>
              <a:rPr spc="-15" dirty="0"/>
              <a:t> receives</a:t>
            </a:r>
            <a:r>
              <a:rPr spc="-11" dirty="0"/>
              <a:t> </a:t>
            </a:r>
            <a:r>
              <a:rPr spc="-4" dirty="0"/>
              <a:t>the</a:t>
            </a:r>
            <a:r>
              <a:rPr dirty="0"/>
              <a:t> IP </a:t>
            </a:r>
            <a:r>
              <a:rPr spc="4" dirty="0"/>
              <a:t> </a:t>
            </a:r>
            <a:r>
              <a:rPr spc="-4" dirty="0"/>
              <a:t>datagram </a:t>
            </a:r>
            <a:r>
              <a:rPr dirty="0"/>
              <a:t>and </a:t>
            </a:r>
            <a:r>
              <a:rPr spc="-4" dirty="0"/>
              <a:t>passes </a:t>
            </a:r>
            <a:r>
              <a:rPr dirty="0"/>
              <a:t>it </a:t>
            </a:r>
            <a:r>
              <a:rPr spc="-11" dirty="0"/>
              <a:t>to </a:t>
            </a:r>
            <a:r>
              <a:rPr spc="-4" dirty="0"/>
              <a:t>the </a:t>
            </a:r>
            <a:r>
              <a:rPr spc="-8" dirty="0"/>
              <a:t>physical </a:t>
            </a:r>
            <a:r>
              <a:rPr spc="-4" dirty="0"/>
              <a:t> </a:t>
            </a:r>
            <a:r>
              <a:rPr spc="-45" dirty="0"/>
              <a:t>layer.</a:t>
            </a:r>
          </a:p>
          <a:p>
            <a:pPr marL="224314" marR="4286" indent="-215265" algn="just">
              <a:lnSpc>
                <a:spcPct val="100000"/>
              </a:lnSpc>
              <a:buFont typeface="Wingdings"/>
              <a:buChar char=""/>
              <a:tabLst>
                <a:tab pos="224790" algn="l"/>
              </a:tabLst>
            </a:pPr>
            <a:r>
              <a:rPr dirty="0"/>
              <a:t>The</a:t>
            </a:r>
            <a:r>
              <a:rPr spc="4" dirty="0"/>
              <a:t> </a:t>
            </a:r>
            <a:r>
              <a:rPr spc="-8" dirty="0"/>
              <a:t>physical</a:t>
            </a:r>
            <a:r>
              <a:rPr spc="-4" dirty="0"/>
              <a:t> </a:t>
            </a:r>
            <a:r>
              <a:rPr spc="-19" dirty="0"/>
              <a:t>layer</a:t>
            </a:r>
            <a:r>
              <a:rPr spc="-15" dirty="0"/>
              <a:t> </a:t>
            </a:r>
            <a:r>
              <a:rPr dirty="0"/>
              <a:t>encodes</a:t>
            </a:r>
            <a:r>
              <a:rPr spc="4" dirty="0"/>
              <a:t> </a:t>
            </a:r>
            <a:r>
              <a:rPr spc="-4" dirty="0"/>
              <a:t>the</a:t>
            </a:r>
            <a:r>
              <a:rPr dirty="0"/>
              <a:t> </a:t>
            </a:r>
            <a:r>
              <a:rPr spc="-4" dirty="0"/>
              <a:t>bits </a:t>
            </a:r>
            <a:r>
              <a:rPr dirty="0"/>
              <a:t> </a:t>
            </a:r>
            <a:r>
              <a:rPr spc="-4" dirty="0"/>
              <a:t>into</a:t>
            </a:r>
            <a:r>
              <a:rPr dirty="0"/>
              <a:t> </a:t>
            </a:r>
            <a:r>
              <a:rPr spc="-4" dirty="0"/>
              <a:t>electrical</a:t>
            </a:r>
            <a:r>
              <a:rPr dirty="0"/>
              <a:t> </a:t>
            </a:r>
            <a:r>
              <a:rPr spc="-4" dirty="0"/>
              <a:t>or</a:t>
            </a:r>
            <a:r>
              <a:rPr dirty="0"/>
              <a:t> </a:t>
            </a:r>
            <a:r>
              <a:rPr spc="-4" dirty="0"/>
              <a:t>optical</a:t>
            </a:r>
            <a:r>
              <a:rPr dirty="0"/>
              <a:t> signals</a:t>
            </a:r>
            <a:r>
              <a:rPr spc="4" dirty="0"/>
              <a:t> </a:t>
            </a:r>
            <a:r>
              <a:rPr dirty="0"/>
              <a:t>and </a:t>
            </a:r>
            <a:r>
              <a:rPr spc="-386" dirty="0"/>
              <a:t> </a:t>
            </a:r>
            <a:r>
              <a:rPr dirty="0"/>
              <a:t>sends</a:t>
            </a:r>
            <a:r>
              <a:rPr spc="-11" dirty="0"/>
              <a:t> </a:t>
            </a:r>
            <a:r>
              <a:rPr dirty="0"/>
              <a:t>it</a:t>
            </a:r>
            <a:r>
              <a:rPr spc="-11" dirty="0"/>
              <a:t> to</a:t>
            </a:r>
            <a:r>
              <a:rPr spc="-4" dirty="0"/>
              <a:t> the</a:t>
            </a:r>
            <a:r>
              <a:rPr dirty="0"/>
              <a:t> </a:t>
            </a:r>
            <a:r>
              <a:rPr spc="-8" dirty="0"/>
              <a:t>remote</a:t>
            </a:r>
            <a:r>
              <a:rPr dirty="0"/>
              <a:t> </a:t>
            </a:r>
            <a:r>
              <a:rPr spc="-4" dirty="0"/>
              <a:t>machine.</a:t>
            </a:r>
          </a:p>
        </p:txBody>
      </p:sp>
      <p:sp>
        <p:nvSpPr>
          <p:cNvPr id="4" name="object 4"/>
          <p:cNvSpPr/>
          <p:nvPr/>
        </p:nvSpPr>
        <p:spPr>
          <a:xfrm>
            <a:off x="4659726" y="2240851"/>
            <a:ext cx="40481" cy="3609023"/>
          </a:xfrm>
          <a:custGeom>
            <a:avLst/>
            <a:gdLst/>
            <a:ahLst/>
            <a:cxnLst/>
            <a:rect l="l" t="t" r="r" b="b"/>
            <a:pathLst>
              <a:path w="53975" h="4812030">
                <a:moveTo>
                  <a:pt x="10795" y="0"/>
                </a:moveTo>
                <a:lnTo>
                  <a:pt x="0" y="0"/>
                </a:lnTo>
                <a:lnTo>
                  <a:pt x="0" y="4811738"/>
                </a:lnTo>
                <a:lnTo>
                  <a:pt x="10795" y="4811738"/>
                </a:lnTo>
                <a:lnTo>
                  <a:pt x="10795" y="0"/>
                </a:lnTo>
                <a:close/>
              </a:path>
              <a:path w="53975" h="4812030">
                <a:moveTo>
                  <a:pt x="53975" y="0"/>
                </a:moveTo>
                <a:lnTo>
                  <a:pt x="21590" y="0"/>
                </a:lnTo>
                <a:lnTo>
                  <a:pt x="21590" y="4811738"/>
                </a:lnTo>
                <a:lnTo>
                  <a:pt x="53975" y="4811738"/>
                </a:lnTo>
                <a:lnTo>
                  <a:pt x="53975" y="0"/>
                </a:lnTo>
                <a:close/>
              </a:path>
            </a:pathLst>
          </a:custGeom>
          <a:solidFill>
            <a:srgbClr val="4471C4"/>
          </a:solidFill>
        </p:spPr>
        <p:txBody>
          <a:bodyPr wrap="square" lIns="0" tIns="0" rIns="0" bIns="0" rtlCol="0"/>
          <a:lstStyle/>
          <a:p>
            <a:endParaRPr sz="1350"/>
          </a:p>
        </p:txBody>
      </p:sp>
      <p:pic>
        <p:nvPicPr>
          <p:cNvPr id="5" name="object 5"/>
          <p:cNvPicPr/>
          <p:nvPr/>
        </p:nvPicPr>
        <p:blipFill>
          <a:blip r:embed="rId2" cstate="print"/>
          <a:stretch>
            <a:fillRect/>
          </a:stretch>
        </p:blipFill>
        <p:spPr>
          <a:xfrm>
            <a:off x="197644" y="890635"/>
            <a:ext cx="864060" cy="886196"/>
          </a:xfrm>
          <a:prstGeom prst="rect">
            <a:avLst/>
          </a:prstGeom>
        </p:spPr>
      </p:pic>
      <p:sp>
        <p:nvSpPr>
          <p:cNvPr id="6" name="object 6"/>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7" name="object 7"/>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141</a:t>
            </a:r>
          </a:p>
        </p:txBody>
      </p:sp>
    </p:spTree>
    <p:extLst>
      <p:ext uri="{BB962C8B-B14F-4D97-AF65-F5344CB8AC3E}">
        <p14:creationId xmlns:p14="http://schemas.microsoft.com/office/powerpoint/2010/main" val="34303579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13058" y="2345210"/>
            <a:ext cx="3423902" cy="2983997"/>
          </a:xfrm>
          <a:prstGeom prst="rect">
            <a:avLst/>
          </a:prstGeom>
        </p:spPr>
      </p:pic>
      <p:sp>
        <p:nvSpPr>
          <p:cNvPr id="3" name="object 3"/>
          <p:cNvSpPr/>
          <p:nvPr/>
        </p:nvSpPr>
        <p:spPr>
          <a:xfrm>
            <a:off x="4767263" y="2078830"/>
            <a:ext cx="40481" cy="3609023"/>
          </a:xfrm>
          <a:custGeom>
            <a:avLst/>
            <a:gdLst/>
            <a:ahLst/>
            <a:cxnLst/>
            <a:rect l="l" t="t" r="r" b="b"/>
            <a:pathLst>
              <a:path w="53975" h="4812030">
                <a:moveTo>
                  <a:pt x="10795" y="0"/>
                </a:moveTo>
                <a:lnTo>
                  <a:pt x="0" y="0"/>
                </a:lnTo>
                <a:lnTo>
                  <a:pt x="0" y="4811712"/>
                </a:lnTo>
                <a:lnTo>
                  <a:pt x="10795" y="4811712"/>
                </a:lnTo>
                <a:lnTo>
                  <a:pt x="10795" y="0"/>
                </a:lnTo>
                <a:close/>
              </a:path>
              <a:path w="53975" h="4812030">
                <a:moveTo>
                  <a:pt x="53975" y="0"/>
                </a:moveTo>
                <a:lnTo>
                  <a:pt x="21590" y="0"/>
                </a:lnTo>
                <a:lnTo>
                  <a:pt x="21590" y="4811712"/>
                </a:lnTo>
                <a:lnTo>
                  <a:pt x="53975" y="4811712"/>
                </a:lnTo>
                <a:lnTo>
                  <a:pt x="53975" y="0"/>
                </a:lnTo>
                <a:close/>
              </a:path>
            </a:pathLst>
          </a:custGeom>
          <a:solidFill>
            <a:srgbClr val="4471C4"/>
          </a:solidFill>
        </p:spPr>
        <p:txBody>
          <a:bodyPr wrap="square" lIns="0" tIns="0" rIns="0" bIns="0" rtlCol="0"/>
          <a:lstStyle/>
          <a:p>
            <a:endParaRPr sz="1350"/>
          </a:p>
        </p:txBody>
      </p:sp>
      <p:sp>
        <p:nvSpPr>
          <p:cNvPr id="4" name="object 4"/>
          <p:cNvSpPr txBox="1"/>
          <p:nvPr/>
        </p:nvSpPr>
        <p:spPr>
          <a:xfrm>
            <a:off x="237592" y="1886712"/>
            <a:ext cx="8616791" cy="3989714"/>
          </a:xfrm>
          <a:prstGeom prst="rect">
            <a:avLst/>
          </a:prstGeom>
        </p:spPr>
        <p:txBody>
          <a:bodyPr vert="horz" wrap="square" lIns="0" tIns="9049" rIns="0" bIns="0" rtlCol="0">
            <a:spAutoFit/>
          </a:bodyPr>
          <a:lstStyle/>
          <a:p>
            <a:pPr marL="9525" algn="just">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a:latin typeface="Cambria"/>
              <a:cs typeface="Cambria"/>
            </a:endParaRPr>
          </a:p>
          <a:p>
            <a:pPr marL="340043" indent="-215741" algn="just">
              <a:spcBef>
                <a:spcPts val="2036"/>
              </a:spcBef>
              <a:buFont typeface="Wingdings"/>
              <a:buChar char=""/>
              <a:tabLst>
                <a:tab pos="340519" algn="l"/>
              </a:tabLst>
            </a:pPr>
            <a:r>
              <a:rPr b="1" i="1" spc="-4" dirty="0">
                <a:solidFill>
                  <a:srgbClr val="800080"/>
                </a:solidFill>
                <a:latin typeface="Cambria"/>
                <a:cs typeface="Cambria"/>
              </a:rPr>
              <a:t>Decapsulation:</a:t>
            </a:r>
            <a:endParaRPr>
              <a:latin typeface="Cambria"/>
              <a:cs typeface="Cambria"/>
            </a:endParaRPr>
          </a:p>
          <a:p>
            <a:pPr marL="682943" lvl="1" indent="-215741" algn="just">
              <a:buFont typeface="Wingdings"/>
              <a:buChar char=""/>
              <a:tabLst>
                <a:tab pos="683419" algn="l"/>
              </a:tabLst>
            </a:pPr>
            <a:r>
              <a:rPr spc="-15" dirty="0">
                <a:solidFill>
                  <a:srgbClr val="33CC33"/>
                </a:solidFill>
                <a:latin typeface="Cambria"/>
                <a:cs typeface="Cambria"/>
              </a:rPr>
              <a:t>At</a:t>
            </a:r>
            <a:r>
              <a:rPr spc="-19" dirty="0">
                <a:solidFill>
                  <a:srgbClr val="33CC33"/>
                </a:solidFill>
                <a:latin typeface="Cambria"/>
                <a:cs typeface="Cambria"/>
              </a:rPr>
              <a:t> </a:t>
            </a:r>
            <a:r>
              <a:rPr spc="-4" dirty="0">
                <a:solidFill>
                  <a:srgbClr val="33CC33"/>
                </a:solidFill>
                <a:latin typeface="Cambria"/>
                <a:cs typeface="Cambria"/>
              </a:rPr>
              <a:t>the</a:t>
            </a:r>
            <a:r>
              <a:rPr spc="-19" dirty="0">
                <a:solidFill>
                  <a:srgbClr val="33CC33"/>
                </a:solidFill>
                <a:latin typeface="Cambria"/>
                <a:cs typeface="Cambria"/>
              </a:rPr>
              <a:t> </a:t>
            </a:r>
            <a:r>
              <a:rPr dirty="0">
                <a:solidFill>
                  <a:srgbClr val="33CC33"/>
                </a:solidFill>
                <a:latin typeface="Cambria"/>
                <a:cs typeface="Cambria"/>
              </a:rPr>
              <a:t>destination</a:t>
            </a:r>
            <a:r>
              <a:rPr spc="-23" dirty="0">
                <a:solidFill>
                  <a:srgbClr val="33CC33"/>
                </a:solidFill>
                <a:latin typeface="Cambria"/>
                <a:cs typeface="Cambria"/>
              </a:rPr>
              <a:t> </a:t>
            </a:r>
            <a:r>
              <a:rPr spc="-4" dirty="0">
                <a:solidFill>
                  <a:srgbClr val="33CC33"/>
                </a:solidFill>
                <a:latin typeface="Cambria"/>
                <a:cs typeface="Cambria"/>
              </a:rPr>
              <a:t>host</a:t>
            </a:r>
            <a:r>
              <a:rPr spc="-4" dirty="0">
                <a:latin typeface="Cambria"/>
                <a:cs typeface="Cambria"/>
              </a:rPr>
              <a:t>:</a:t>
            </a:r>
            <a:endParaRPr>
              <a:latin typeface="Cambria"/>
              <a:cs typeface="Cambria"/>
            </a:endParaRPr>
          </a:p>
          <a:p>
            <a:pPr marL="1025843" marR="4344353" lvl="2" indent="-215265" algn="just">
              <a:buFont typeface="Wingdings"/>
              <a:buChar char=""/>
              <a:tabLst>
                <a:tab pos="1026319" algn="l"/>
              </a:tabLst>
            </a:pPr>
            <a:r>
              <a:rPr spc="-4" dirty="0">
                <a:latin typeface="Cambria"/>
                <a:cs typeface="Cambria"/>
              </a:rPr>
              <a:t>the</a:t>
            </a:r>
            <a:r>
              <a:rPr dirty="0">
                <a:latin typeface="Cambria"/>
                <a:cs typeface="Cambria"/>
              </a:rPr>
              <a:t> </a:t>
            </a:r>
            <a:r>
              <a:rPr spc="-11" dirty="0">
                <a:latin typeface="Cambria"/>
                <a:cs typeface="Cambria"/>
              </a:rPr>
              <a:t>physical</a:t>
            </a:r>
            <a:r>
              <a:rPr spc="-8" dirty="0">
                <a:latin typeface="Cambria"/>
                <a:cs typeface="Cambria"/>
              </a:rPr>
              <a:t> </a:t>
            </a:r>
            <a:r>
              <a:rPr spc="-19" dirty="0">
                <a:latin typeface="Cambria"/>
                <a:cs typeface="Cambria"/>
              </a:rPr>
              <a:t>layer</a:t>
            </a:r>
            <a:r>
              <a:rPr spc="-15" dirty="0">
                <a:latin typeface="Cambria"/>
                <a:cs typeface="Cambria"/>
              </a:rPr>
              <a:t> </a:t>
            </a:r>
            <a:r>
              <a:rPr dirty="0">
                <a:latin typeface="Cambria"/>
                <a:cs typeface="Cambria"/>
              </a:rPr>
              <a:t>decodes</a:t>
            </a:r>
            <a:r>
              <a:rPr spc="4" dirty="0">
                <a:latin typeface="Cambria"/>
                <a:cs typeface="Cambria"/>
              </a:rPr>
              <a:t> </a:t>
            </a:r>
            <a:r>
              <a:rPr spc="-4" dirty="0">
                <a:latin typeface="Cambria"/>
                <a:cs typeface="Cambria"/>
              </a:rPr>
              <a:t>the </a:t>
            </a:r>
            <a:r>
              <a:rPr dirty="0">
                <a:latin typeface="Cambria"/>
                <a:cs typeface="Cambria"/>
              </a:rPr>
              <a:t> signals</a:t>
            </a:r>
            <a:r>
              <a:rPr spc="-19" dirty="0">
                <a:latin typeface="Cambria"/>
                <a:cs typeface="Cambria"/>
              </a:rPr>
              <a:t> </a:t>
            </a:r>
            <a:r>
              <a:rPr spc="-4" dirty="0">
                <a:latin typeface="Cambria"/>
                <a:cs typeface="Cambria"/>
              </a:rPr>
              <a:t>pass</a:t>
            </a:r>
            <a:r>
              <a:rPr spc="8" dirty="0">
                <a:latin typeface="Cambria"/>
                <a:cs typeface="Cambria"/>
              </a:rPr>
              <a:t> </a:t>
            </a:r>
            <a:r>
              <a:rPr spc="-11" dirty="0">
                <a:latin typeface="Cambria"/>
                <a:cs typeface="Cambria"/>
              </a:rPr>
              <a:t>to</a:t>
            </a:r>
            <a:r>
              <a:rPr spc="-8" dirty="0">
                <a:latin typeface="Cambria"/>
                <a:cs typeface="Cambria"/>
              </a:rPr>
              <a:t> </a:t>
            </a:r>
            <a:r>
              <a:rPr dirty="0">
                <a:latin typeface="Cambria"/>
                <a:cs typeface="Cambria"/>
              </a:rPr>
              <a:t>data</a:t>
            </a:r>
            <a:r>
              <a:rPr spc="-4" dirty="0">
                <a:latin typeface="Cambria"/>
                <a:cs typeface="Cambria"/>
              </a:rPr>
              <a:t> link </a:t>
            </a:r>
            <a:r>
              <a:rPr spc="-45" dirty="0">
                <a:latin typeface="Cambria"/>
                <a:cs typeface="Cambria"/>
              </a:rPr>
              <a:t>layer.</a:t>
            </a:r>
            <a:endParaRPr>
              <a:latin typeface="Cambria"/>
              <a:cs typeface="Cambria"/>
            </a:endParaRPr>
          </a:p>
          <a:p>
            <a:pPr marL="1025843" marR="4345781" lvl="2" indent="-215265" algn="just">
              <a:buFont typeface="Wingdings"/>
              <a:buChar char=""/>
              <a:tabLst>
                <a:tab pos="1026319" algn="l"/>
              </a:tabLst>
            </a:pPr>
            <a:r>
              <a:rPr dirty="0">
                <a:latin typeface="Cambria"/>
                <a:cs typeface="Cambria"/>
              </a:rPr>
              <a:t>The</a:t>
            </a:r>
            <a:r>
              <a:rPr spc="4" dirty="0">
                <a:latin typeface="Cambria"/>
                <a:cs typeface="Cambria"/>
              </a:rPr>
              <a:t> </a:t>
            </a:r>
            <a:r>
              <a:rPr dirty="0">
                <a:latin typeface="Cambria"/>
                <a:cs typeface="Cambria"/>
              </a:rPr>
              <a:t>data</a:t>
            </a:r>
            <a:r>
              <a:rPr spc="4" dirty="0">
                <a:latin typeface="Cambria"/>
                <a:cs typeface="Cambria"/>
              </a:rPr>
              <a:t> </a:t>
            </a:r>
            <a:r>
              <a:rPr spc="-4" dirty="0">
                <a:latin typeface="Cambria"/>
                <a:cs typeface="Cambria"/>
              </a:rPr>
              <a:t>link</a:t>
            </a:r>
            <a:r>
              <a:rPr dirty="0">
                <a:latin typeface="Cambria"/>
                <a:cs typeface="Cambria"/>
              </a:rPr>
              <a:t> </a:t>
            </a:r>
            <a:r>
              <a:rPr spc="-19" dirty="0">
                <a:latin typeface="Cambria"/>
                <a:cs typeface="Cambria"/>
              </a:rPr>
              <a:t>layer</a:t>
            </a:r>
            <a:r>
              <a:rPr spc="-15" dirty="0">
                <a:latin typeface="Cambria"/>
                <a:cs typeface="Cambria"/>
              </a:rPr>
              <a:t> </a:t>
            </a:r>
            <a:r>
              <a:rPr spc="-4" dirty="0">
                <a:latin typeface="Cambria"/>
                <a:cs typeface="Cambria"/>
              </a:rPr>
              <a:t>uses</a:t>
            </a:r>
            <a:r>
              <a:rPr dirty="0">
                <a:latin typeface="Cambria"/>
                <a:cs typeface="Cambria"/>
              </a:rPr>
              <a:t> </a:t>
            </a:r>
            <a:r>
              <a:rPr spc="-4" dirty="0">
                <a:latin typeface="Cambria"/>
                <a:cs typeface="Cambria"/>
              </a:rPr>
              <a:t>the </a:t>
            </a:r>
            <a:r>
              <a:rPr dirty="0">
                <a:latin typeface="Cambria"/>
                <a:cs typeface="Cambria"/>
              </a:rPr>
              <a:t> header</a:t>
            </a:r>
            <a:r>
              <a:rPr spc="-11" dirty="0">
                <a:latin typeface="Cambria"/>
                <a:cs typeface="Cambria"/>
              </a:rPr>
              <a:t> </a:t>
            </a:r>
            <a:r>
              <a:rPr dirty="0">
                <a:latin typeface="Cambria"/>
                <a:cs typeface="Cambria"/>
              </a:rPr>
              <a:t>(and</a:t>
            </a:r>
            <a:r>
              <a:rPr spc="-11" dirty="0">
                <a:latin typeface="Cambria"/>
                <a:cs typeface="Cambria"/>
              </a:rPr>
              <a:t> </a:t>
            </a:r>
            <a:r>
              <a:rPr spc="-4" dirty="0">
                <a:latin typeface="Cambria"/>
                <a:cs typeface="Cambria"/>
              </a:rPr>
              <a:t>the</a:t>
            </a:r>
            <a:endParaRPr>
              <a:latin typeface="Cambria"/>
              <a:cs typeface="Cambria"/>
            </a:endParaRPr>
          </a:p>
          <a:p>
            <a:pPr marL="124778" algn="just"/>
            <a:r>
              <a:rPr spc="-8" dirty="0">
                <a:latin typeface="Cambria"/>
                <a:cs typeface="Cambria"/>
              </a:rPr>
              <a:t>trailer)</a:t>
            </a:r>
            <a:r>
              <a:rPr spc="-38" dirty="0">
                <a:latin typeface="Cambria"/>
                <a:cs typeface="Cambria"/>
              </a:rPr>
              <a:t> </a:t>
            </a:r>
            <a:r>
              <a:rPr spc="-11" dirty="0">
                <a:latin typeface="Cambria"/>
                <a:cs typeface="Cambria"/>
              </a:rPr>
              <a:t>to</a:t>
            </a:r>
            <a:r>
              <a:rPr spc="-8" dirty="0">
                <a:latin typeface="Cambria"/>
                <a:cs typeface="Cambria"/>
              </a:rPr>
              <a:t> </a:t>
            </a:r>
            <a:r>
              <a:rPr spc="-4" dirty="0">
                <a:latin typeface="Cambria"/>
                <a:cs typeface="Cambria"/>
              </a:rPr>
              <a:t>check</a:t>
            </a:r>
            <a:r>
              <a:rPr spc="4" dirty="0">
                <a:latin typeface="Cambria"/>
                <a:cs typeface="Cambria"/>
              </a:rPr>
              <a:t> </a:t>
            </a:r>
            <a:r>
              <a:rPr spc="-4" dirty="0">
                <a:latin typeface="Cambria"/>
                <a:cs typeface="Cambria"/>
              </a:rPr>
              <a:t>the</a:t>
            </a:r>
            <a:r>
              <a:rPr dirty="0">
                <a:latin typeface="Cambria"/>
                <a:cs typeface="Cambria"/>
              </a:rPr>
              <a:t> data.</a:t>
            </a:r>
            <a:endParaRPr>
              <a:latin typeface="Cambria"/>
              <a:cs typeface="Cambria"/>
            </a:endParaRPr>
          </a:p>
          <a:p>
            <a:pPr marL="682943" lvl="1" indent="-215741" algn="just">
              <a:buFont typeface="Wingdings"/>
              <a:buChar char=""/>
              <a:tabLst>
                <a:tab pos="683419" algn="l"/>
              </a:tabLst>
            </a:pPr>
            <a:r>
              <a:rPr dirty="0">
                <a:solidFill>
                  <a:srgbClr val="33CC33"/>
                </a:solidFill>
                <a:latin typeface="Cambria"/>
                <a:cs typeface="Cambria"/>
              </a:rPr>
              <a:t>If</a:t>
            </a:r>
            <a:r>
              <a:rPr spc="-26" dirty="0">
                <a:solidFill>
                  <a:srgbClr val="33CC33"/>
                </a:solidFill>
                <a:latin typeface="Cambria"/>
                <a:cs typeface="Cambria"/>
              </a:rPr>
              <a:t> </a:t>
            </a:r>
            <a:r>
              <a:rPr spc="-8" dirty="0">
                <a:solidFill>
                  <a:srgbClr val="33CC33"/>
                </a:solidFill>
                <a:latin typeface="Cambria"/>
                <a:cs typeface="Cambria"/>
              </a:rPr>
              <a:t>there</a:t>
            </a:r>
            <a:r>
              <a:rPr spc="-15" dirty="0">
                <a:solidFill>
                  <a:srgbClr val="33CC33"/>
                </a:solidFill>
                <a:latin typeface="Cambria"/>
                <a:cs typeface="Cambria"/>
              </a:rPr>
              <a:t> </a:t>
            </a:r>
            <a:r>
              <a:rPr dirty="0">
                <a:solidFill>
                  <a:srgbClr val="33CC33"/>
                </a:solidFill>
                <a:latin typeface="Cambria"/>
                <a:cs typeface="Cambria"/>
              </a:rPr>
              <a:t>is</a:t>
            </a:r>
            <a:r>
              <a:rPr spc="-15" dirty="0">
                <a:solidFill>
                  <a:srgbClr val="33CC33"/>
                </a:solidFill>
                <a:latin typeface="Cambria"/>
                <a:cs typeface="Cambria"/>
              </a:rPr>
              <a:t> </a:t>
            </a:r>
            <a:r>
              <a:rPr dirty="0">
                <a:solidFill>
                  <a:srgbClr val="33CC33"/>
                </a:solidFill>
                <a:latin typeface="Cambria"/>
                <a:cs typeface="Cambria"/>
              </a:rPr>
              <a:t>no</a:t>
            </a:r>
            <a:r>
              <a:rPr spc="-15" dirty="0">
                <a:solidFill>
                  <a:srgbClr val="33CC33"/>
                </a:solidFill>
                <a:latin typeface="Cambria"/>
                <a:cs typeface="Cambria"/>
              </a:rPr>
              <a:t> </a:t>
            </a:r>
            <a:r>
              <a:rPr spc="-8" dirty="0">
                <a:solidFill>
                  <a:srgbClr val="33CC33"/>
                </a:solidFill>
                <a:latin typeface="Cambria"/>
                <a:cs typeface="Cambria"/>
              </a:rPr>
              <a:t>error</a:t>
            </a:r>
            <a:endParaRPr>
              <a:latin typeface="Cambria"/>
              <a:cs typeface="Cambria"/>
            </a:endParaRPr>
          </a:p>
          <a:p>
            <a:pPr marL="1025843" marR="4344353" lvl="2" indent="-215265" algn="just">
              <a:buFont typeface="Wingdings"/>
              <a:buChar char=""/>
              <a:tabLst>
                <a:tab pos="1026319" algn="l"/>
              </a:tabLst>
            </a:pPr>
            <a:r>
              <a:rPr spc="-4" dirty="0">
                <a:latin typeface="Cambria"/>
                <a:cs typeface="Cambria"/>
              </a:rPr>
              <a:t>the</a:t>
            </a:r>
            <a:r>
              <a:rPr dirty="0">
                <a:latin typeface="Cambria"/>
                <a:cs typeface="Cambria"/>
              </a:rPr>
              <a:t> header</a:t>
            </a:r>
            <a:r>
              <a:rPr spc="4" dirty="0">
                <a:latin typeface="Cambria"/>
                <a:cs typeface="Cambria"/>
              </a:rPr>
              <a:t> </a:t>
            </a:r>
            <a:r>
              <a:rPr spc="-4" dirty="0">
                <a:latin typeface="Cambria"/>
                <a:cs typeface="Cambria"/>
              </a:rPr>
              <a:t>and</a:t>
            </a:r>
            <a:r>
              <a:rPr dirty="0">
                <a:latin typeface="Cambria"/>
                <a:cs typeface="Cambria"/>
              </a:rPr>
              <a:t> </a:t>
            </a:r>
            <a:r>
              <a:rPr spc="-11" dirty="0">
                <a:latin typeface="Cambria"/>
                <a:cs typeface="Cambria"/>
              </a:rPr>
              <a:t>trailer</a:t>
            </a:r>
            <a:r>
              <a:rPr spc="-8" dirty="0">
                <a:latin typeface="Cambria"/>
                <a:cs typeface="Cambria"/>
              </a:rPr>
              <a:t> </a:t>
            </a:r>
            <a:r>
              <a:rPr spc="-15" dirty="0">
                <a:latin typeface="Cambria"/>
                <a:cs typeface="Cambria"/>
              </a:rPr>
              <a:t>are </a:t>
            </a:r>
            <a:r>
              <a:rPr spc="-11" dirty="0">
                <a:latin typeface="Cambria"/>
                <a:cs typeface="Cambria"/>
              </a:rPr>
              <a:t> </a:t>
            </a:r>
            <a:r>
              <a:rPr spc="-8" dirty="0">
                <a:latin typeface="Cambria"/>
                <a:cs typeface="Cambria"/>
              </a:rPr>
              <a:t>dropped </a:t>
            </a:r>
            <a:r>
              <a:rPr dirty="0">
                <a:latin typeface="Cambria"/>
                <a:cs typeface="Cambria"/>
              </a:rPr>
              <a:t>, </a:t>
            </a:r>
            <a:r>
              <a:rPr spc="-4" dirty="0">
                <a:latin typeface="Cambria"/>
                <a:cs typeface="Cambria"/>
              </a:rPr>
              <a:t>datagram </a:t>
            </a:r>
            <a:r>
              <a:rPr dirty="0">
                <a:latin typeface="Cambria"/>
                <a:cs typeface="Cambria"/>
              </a:rPr>
              <a:t>is </a:t>
            </a:r>
            <a:r>
              <a:rPr spc="-4" dirty="0">
                <a:latin typeface="Cambria"/>
                <a:cs typeface="Cambria"/>
              </a:rPr>
              <a:t>passed </a:t>
            </a:r>
            <a:r>
              <a:rPr spc="-19" dirty="0">
                <a:latin typeface="Cambria"/>
                <a:cs typeface="Cambria"/>
              </a:rPr>
              <a:t>to </a:t>
            </a:r>
            <a:r>
              <a:rPr spc="-15" dirty="0">
                <a:latin typeface="Cambria"/>
                <a:cs typeface="Cambria"/>
              </a:rPr>
              <a:t> </a:t>
            </a:r>
            <a:r>
              <a:rPr spc="-75" dirty="0">
                <a:latin typeface="Cambria"/>
                <a:cs typeface="Cambria"/>
              </a:rPr>
              <a:t>IP.</a:t>
            </a:r>
            <a:endParaRPr>
              <a:latin typeface="Cambria"/>
              <a:cs typeface="Cambria"/>
            </a:endParaRPr>
          </a:p>
          <a:p>
            <a:pPr marL="5174932">
              <a:spcBef>
                <a:spcPts val="633"/>
              </a:spcBef>
            </a:pPr>
            <a:r>
              <a:rPr sz="2700" b="1" i="1" spc="-5" baseline="2314" dirty="0">
                <a:solidFill>
                  <a:srgbClr val="C00000"/>
                </a:solidFill>
                <a:latin typeface="Cambria"/>
                <a:cs typeface="Cambria"/>
              </a:rPr>
              <a:t>Encapsulation</a:t>
            </a:r>
            <a:r>
              <a:rPr sz="2700" b="1" i="1" spc="-45" baseline="2314" dirty="0">
                <a:solidFill>
                  <a:srgbClr val="C00000"/>
                </a:solidFill>
                <a:latin typeface="Cambria"/>
                <a:cs typeface="Cambria"/>
              </a:rPr>
              <a:t> </a:t>
            </a:r>
            <a:r>
              <a:rPr sz="2700" b="1" i="1" baseline="2314" dirty="0">
                <a:solidFill>
                  <a:srgbClr val="C00000"/>
                </a:solidFill>
                <a:latin typeface="Cambria"/>
                <a:cs typeface="Cambria"/>
              </a:rPr>
              <a:t>and</a:t>
            </a:r>
            <a:r>
              <a:rPr sz="2700" b="1" i="1" spc="-50" baseline="2314" dirty="0">
                <a:solidFill>
                  <a:srgbClr val="C00000"/>
                </a:solidFill>
                <a:latin typeface="Cambria"/>
                <a:cs typeface="Cambria"/>
              </a:rPr>
              <a:t> </a:t>
            </a:r>
            <a:r>
              <a:rPr sz="2700" b="1" i="1" spc="-134" baseline="2314" dirty="0">
                <a:solidFill>
                  <a:srgbClr val="C00000"/>
                </a:solidFill>
                <a:latin typeface="Cambria"/>
                <a:cs typeface="Cambria"/>
              </a:rPr>
              <a:t>Decapsul</a:t>
            </a:r>
            <a:r>
              <a:rPr sz="900" spc="-90" dirty="0">
                <a:solidFill>
                  <a:srgbClr val="888888"/>
                </a:solidFill>
                <a:latin typeface="Calibri"/>
                <a:cs typeface="Calibri"/>
              </a:rPr>
              <a:t>1</a:t>
            </a:r>
            <a:r>
              <a:rPr sz="2700" b="1" i="1" spc="-134" baseline="2314" dirty="0">
                <a:solidFill>
                  <a:srgbClr val="C00000"/>
                </a:solidFill>
                <a:latin typeface="Cambria"/>
                <a:cs typeface="Cambria"/>
              </a:rPr>
              <a:t>a</a:t>
            </a:r>
            <a:r>
              <a:rPr sz="900" spc="-90" dirty="0">
                <a:solidFill>
                  <a:srgbClr val="888888"/>
                </a:solidFill>
                <a:latin typeface="Calibri"/>
                <a:cs typeface="Calibri"/>
              </a:rPr>
              <a:t>42</a:t>
            </a:r>
            <a:r>
              <a:rPr sz="2700" b="1" i="1" spc="-134" baseline="2314" dirty="0">
                <a:solidFill>
                  <a:srgbClr val="C00000"/>
                </a:solidFill>
                <a:latin typeface="Cambria"/>
                <a:cs typeface="Cambria"/>
              </a:rPr>
              <a:t>tion</a:t>
            </a:r>
            <a:endParaRPr sz="2700" baseline="2314">
              <a:latin typeface="Cambria"/>
              <a:cs typeface="Cambria"/>
            </a:endParaRPr>
          </a:p>
        </p:txBody>
      </p:sp>
      <p:pic>
        <p:nvPicPr>
          <p:cNvPr id="5" name="object 5"/>
          <p:cNvPicPr/>
          <p:nvPr/>
        </p:nvPicPr>
        <p:blipFill>
          <a:blip r:embed="rId3" cstate="print"/>
          <a:stretch>
            <a:fillRect/>
          </a:stretch>
        </p:blipFill>
        <p:spPr>
          <a:xfrm>
            <a:off x="197644" y="890635"/>
            <a:ext cx="864060" cy="886196"/>
          </a:xfrm>
          <a:prstGeom prst="rect">
            <a:avLst/>
          </a:prstGeom>
        </p:spPr>
      </p:pic>
      <p:sp>
        <p:nvSpPr>
          <p:cNvPr id="6" name="object 6"/>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Tree>
    <p:extLst>
      <p:ext uri="{BB962C8B-B14F-4D97-AF65-F5344CB8AC3E}">
        <p14:creationId xmlns:p14="http://schemas.microsoft.com/office/powerpoint/2010/main" val="27613344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2" y="1886712"/>
            <a:ext cx="8552021" cy="3410068"/>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a:latin typeface="Cambria"/>
              <a:cs typeface="Cambria"/>
            </a:endParaRPr>
          </a:p>
          <a:p>
            <a:pPr marL="736758" marR="3810" indent="-257651">
              <a:lnSpc>
                <a:spcPct val="150000"/>
              </a:lnSpc>
              <a:spcBef>
                <a:spcPts val="1294"/>
              </a:spcBef>
              <a:buFont typeface="Wingdings"/>
              <a:buChar char=""/>
              <a:tabLst>
                <a:tab pos="737235" algn="l"/>
              </a:tabLst>
            </a:pPr>
            <a:r>
              <a:rPr dirty="0">
                <a:latin typeface="Cambria"/>
                <a:cs typeface="Cambria"/>
              </a:rPr>
              <a:t>The</a:t>
            </a:r>
            <a:r>
              <a:rPr spc="64" dirty="0">
                <a:latin typeface="Cambria"/>
                <a:cs typeface="Cambria"/>
              </a:rPr>
              <a:t> </a:t>
            </a:r>
            <a:r>
              <a:rPr dirty="0">
                <a:latin typeface="Cambria"/>
                <a:cs typeface="Cambria"/>
              </a:rPr>
              <a:t>header</a:t>
            </a:r>
            <a:r>
              <a:rPr spc="56" dirty="0">
                <a:latin typeface="Cambria"/>
                <a:cs typeface="Cambria"/>
              </a:rPr>
              <a:t> </a:t>
            </a:r>
            <a:r>
              <a:rPr dirty="0">
                <a:latin typeface="Cambria"/>
                <a:cs typeface="Cambria"/>
              </a:rPr>
              <a:t>is</a:t>
            </a:r>
            <a:r>
              <a:rPr spc="64" dirty="0">
                <a:latin typeface="Cambria"/>
                <a:cs typeface="Cambria"/>
              </a:rPr>
              <a:t> </a:t>
            </a:r>
            <a:r>
              <a:rPr spc="-8" dirty="0">
                <a:latin typeface="Cambria"/>
                <a:cs typeface="Cambria"/>
              </a:rPr>
              <a:t>dropped</a:t>
            </a:r>
            <a:r>
              <a:rPr spc="71" dirty="0">
                <a:latin typeface="Cambria"/>
                <a:cs typeface="Cambria"/>
              </a:rPr>
              <a:t> </a:t>
            </a:r>
            <a:r>
              <a:rPr dirty="0">
                <a:latin typeface="Cambria"/>
                <a:cs typeface="Cambria"/>
              </a:rPr>
              <a:t>and</a:t>
            </a:r>
            <a:r>
              <a:rPr spc="64" dirty="0">
                <a:latin typeface="Cambria"/>
                <a:cs typeface="Cambria"/>
              </a:rPr>
              <a:t> </a:t>
            </a:r>
            <a:r>
              <a:rPr spc="-4" dirty="0">
                <a:latin typeface="Cambria"/>
                <a:cs typeface="Cambria"/>
              </a:rPr>
              <a:t>the</a:t>
            </a:r>
            <a:r>
              <a:rPr spc="71" dirty="0">
                <a:latin typeface="Cambria"/>
                <a:cs typeface="Cambria"/>
              </a:rPr>
              <a:t> </a:t>
            </a:r>
            <a:r>
              <a:rPr spc="-4" dirty="0">
                <a:latin typeface="Cambria"/>
                <a:cs typeface="Cambria"/>
              </a:rPr>
              <a:t>user</a:t>
            </a:r>
            <a:r>
              <a:rPr spc="64" dirty="0">
                <a:latin typeface="Cambria"/>
                <a:cs typeface="Cambria"/>
              </a:rPr>
              <a:t> </a:t>
            </a:r>
            <a:r>
              <a:rPr spc="-8" dirty="0">
                <a:latin typeface="Cambria"/>
                <a:cs typeface="Cambria"/>
              </a:rPr>
              <a:t>datagram</a:t>
            </a:r>
            <a:r>
              <a:rPr spc="56" dirty="0">
                <a:latin typeface="Cambria"/>
                <a:cs typeface="Cambria"/>
              </a:rPr>
              <a:t> </a:t>
            </a:r>
            <a:r>
              <a:rPr dirty="0">
                <a:latin typeface="Cambria"/>
                <a:cs typeface="Cambria"/>
              </a:rPr>
              <a:t>is</a:t>
            </a:r>
            <a:r>
              <a:rPr spc="64" dirty="0">
                <a:latin typeface="Cambria"/>
                <a:cs typeface="Cambria"/>
              </a:rPr>
              <a:t> </a:t>
            </a:r>
            <a:r>
              <a:rPr spc="-4" dirty="0">
                <a:latin typeface="Cambria"/>
                <a:cs typeface="Cambria"/>
              </a:rPr>
              <a:t>passed</a:t>
            </a:r>
            <a:r>
              <a:rPr spc="64" dirty="0">
                <a:latin typeface="Cambria"/>
                <a:cs typeface="Cambria"/>
              </a:rPr>
              <a:t> </a:t>
            </a:r>
            <a:r>
              <a:rPr spc="-11" dirty="0">
                <a:latin typeface="Cambria"/>
                <a:cs typeface="Cambria"/>
              </a:rPr>
              <a:t>to</a:t>
            </a:r>
            <a:r>
              <a:rPr spc="68" dirty="0">
                <a:latin typeface="Cambria"/>
                <a:cs typeface="Cambria"/>
              </a:rPr>
              <a:t> </a:t>
            </a:r>
            <a:r>
              <a:rPr spc="-4" dirty="0">
                <a:latin typeface="Cambria"/>
                <a:cs typeface="Cambria"/>
              </a:rPr>
              <a:t>UDP</a:t>
            </a:r>
            <a:r>
              <a:rPr spc="71" dirty="0">
                <a:latin typeface="Cambria"/>
                <a:cs typeface="Cambria"/>
              </a:rPr>
              <a:t> </a:t>
            </a:r>
            <a:r>
              <a:rPr spc="-4" dirty="0">
                <a:latin typeface="Cambria"/>
                <a:cs typeface="Cambria"/>
              </a:rPr>
              <a:t>with</a:t>
            </a:r>
            <a:r>
              <a:rPr spc="60" dirty="0">
                <a:latin typeface="Cambria"/>
                <a:cs typeface="Cambria"/>
              </a:rPr>
              <a:t> </a:t>
            </a:r>
            <a:r>
              <a:rPr spc="-8" dirty="0">
                <a:latin typeface="Cambria"/>
                <a:cs typeface="Cambria"/>
              </a:rPr>
              <a:t>the</a:t>
            </a:r>
            <a:r>
              <a:rPr spc="68" dirty="0">
                <a:latin typeface="Cambria"/>
                <a:cs typeface="Cambria"/>
              </a:rPr>
              <a:t> </a:t>
            </a:r>
            <a:r>
              <a:rPr spc="-4" dirty="0">
                <a:latin typeface="Cambria"/>
                <a:cs typeface="Cambria"/>
              </a:rPr>
              <a:t>sender </a:t>
            </a:r>
            <a:r>
              <a:rPr spc="-382" dirty="0">
                <a:latin typeface="Cambria"/>
                <a:cs typeface="Cambria"/>
              </a:rPr>
              <a:t> </a:t>
            </a:r>
            <a:r>
              <a:rPr dirty="0">
                <a:latin typeface="Cambria"/>
                <a:cs typeface="Cambria"/>
              </a:rPr>
              <a:t>and</a:t>
            </a:r>
            <a:r>
              <a:rPr spc="-15" dirty="0">
                <a:latin typeface="Cambria"/>
                <a:cs typeface="Cambria"/>
              </a:rPr>
              <a:t> receiver</a:t>
            </a:r>
            <a:r>
              <a:rPr spc="-11" dirty="0">
                <a:latin typeface="Cambria"/>
                <a:cs typeface="Cambria"/>
              </a:rPr>
              <a:t> </a:t>
            </a:r>
            <a:r>
              <a:rPr dirty="0">
                <a:latin typeface="Cambria"/>
                <a:cs typeface="Cambria"/>
              </a:rPr>
              <a:t>IP</a:t>
            </a:r>
            <a:r>
              <a:rPr spc="-8" dirty="0">
                <a:latin typeface="Cambria"/>
                <a:cs typeface="Cambria"/>
              </a:rPr>
              <a:t> </a:t>
            </a:r>
            <a:r>
              <a:rPr spc="-4" dirty="0">
                <a:latin typeface="Cambria"/>
                <a:cs typeface="Cambria"/>
              </a:rPr>
              <a:t>addresses.</a:t>
            </a:r>
            <a:endParaRPr>
              <a:latin typeface="Cambria"/>
              <a:cs typeface="Cambria"/>
            </a:endParaRPr>
          </a:p>
          <a:p>
            <a:pPr marL="736758" indent="-257651">
              <a:spcBef>
                <a:spcPts val="1080"/>
              </a:spcBef>
              <a:buFont typeface="Wingdings"/>
              <a:buChar char=""/>
              <a:tabLst>
                <a:tab pos="737235" algn="l"/>
              </a:tabLst>
            </a:pPr>
            <a:r>
              <a:rPr spc="-4" dirty="0">
                <a:latin typeface="Cambria"/>
                <a:cs typeface="Cambria"/>
              </a:rPr>
              <a:t>Checksum</a:t>
            </a:r>
            <a:r>
              <a:rPr spc="-15" dirty="0">
                <a:latin typeface="Cambria"/>
                <a:cs typeface="Cambria"/>
              </a:rPr>
              <a:t> </a:t>
            </a:r>
            <a:r>
              <a:rPr dirty="0">
                <a:latin typeface="Cambria"/>
                <a:cs typeface="Cambria"/>
              </a:rPr>
              <a:t>is</a:t>
            </a:r>
            <a:r>
              <a:rPr spc="-4" dirty="0">
                <a:latin typeface="Cambria"/>
                <a:cs typeface="Cambria"/>
              </a:rPr>
              <a:t> </a:t>
            </a:r>
            <a:r>
              <a:rPr spc="-11" dirty="0">
                <a:latin typeface="Cambria"/>
                <a:cs typeface="Cambria"/>
              </a:rPr>
              <a:t>to</a:t>
            </a:r>
            <a:r>
              <a:rPr spc="-4" dirty="0">
                <a:latin typeface="Cambria"/>
                <a:cs typeface="Cambria"/>
              </a:rPr>
              <a:t> check</a:t>
            </a:r>
            <a:r>
              <a:rPr spc="8" dirty="0">
                <a:latin typeface="Cambria"/>
                <a:cs typeface="Cambria"/>
              </a:rPr>
              <a:t> </a:t>
            </a:r>
            <a:r>
              <a:rPr spc="-4" dirty="0">
                <a:latin typeface="Cambria"/>
                <a:cs typeface="Cambria"/>
              </a:rPr>
              <a:t>the</a:t>
            </a:r>
            <a:r>
              <a:rPr spc="4" dirty="0">
                <a:latin typeface="Cambria"/>
                <a:cs typeface="Cambria"/>
              </a:rPr>
              <a:t> </a:t>
            </a:r>
            <a:r>
              <a:rPr spc="-4" dirty="0">
                <a:latin typeface="Cambria"/>
                <a:cs typeface="Cambria"/>
              </a:rPr>
              <a:t>entire</a:t>
            </a:r>
            <a:r>
              <a:rPr spc="-23" dirty="0">
                <a:latin typeface="Cambria"/>
                <a:cs typeface="Cambria"/>
              </a:rPr>
              <a:t> </a:t>
            </a:r>
            <a:r>
              <a:rPr spc="-4" dirty="0">
                <a:latin typeface="Cambria"/>
                <a:cs typeface="Cambria"/>
              </a:rPr>
              <a:t>user</a:t>
            </a:r>
            <a:r>
              <a:rPr dirty="0">
                <a:latin typeface="Cambria"/>
                <a:cs typeface="Cambria"/>
              </a:rPr>
              <a:t> </a:t>
            </a:r>
            <a:r>
              <a:rPr spc="-4" dirty="0">
                <a:latin typeface="Cambria"/>
                <a:cs typeface="Cambria"/>
              </a:rPr>
              <a:t>datagram.</a:t>
            </a:r>
            <a:endParaRPr>
              <a:latin typeface="Cambria"/>
              <a:cs typeface="Cambria"/>
            </a:endParaRPr>
          </a:p>
          <a:p>
            <a:pPr marL="736758" marR="4763" indent="-257651">
              <a:lnSpc>
                <a:spcPct val="150000"/>
              </a:lnSpc>
              <a:buFont typeface="Wingdings"/>
              <a:buChar char=""/>
              <a:tabLst>
                <a:tab pos="737235" algn="l"/>
              </a:tabLst>
            </a:pPr>
            <a:r>
              <a:rPr spc="-4" dirty="0">
                <a:latin typeface="Cambria"/>
                <a:cs typeface="Cambria"/>
              </a:rPr>
              <a:t>the</a:t>
            </a:r>
            <a:r>
              <a:rPr spc="270" dirty="0">
                <a:latin typeface="Cambria"/>
                <a:cs typeface="Cambria"/>
              </a:rPr>
              <a:t> </a:t>
            </a:r>
            <a:r>
              <a:rPr dirty="0">
                <a:latin typeface="Cambria"/>
                <a:cs typeface="Cambria"/>
              </a:rPr>
              <a:t>header</a:t>
            </a:r>
            <a:r>
              <a:rPr spc="266" dirty="0">
                <a:latin typeface="Cambria"/>
                <a:cs typeface="Cambria"/>
              </a:rPr>
              <a:t> </a:t>
            </a:r>
            <a:r>
              <a:rPr dirty="0">
                <a:latin typeface="Cambria"/>
                <a:cs typeface="Cambria"/>
              </a:rPr>
              <a:t>is</a:t>
            </a:r>
            <a:r>
              <a:rPr spc="270" dirty="0">
                <a:latin typeface="Cambria"/>
                <a:cs typeface="Cambria"/>
              </a:rPr>
              <a:t> </a:t>
            </a:r>
            <a:r>
              <a:rPr spc="-8" dirty="0">
                <a:latin typeface="Cambria"/>
                <a:cs typeface="Cambria"/>
              </a:rPr>
              <a:t>dropped</a:t>
            </a:r>
            <a:r>
              <a:rPr spc="270" dirty="0">
                <a:latin typeface="Cambria"/>
                <a:cs typeface="Cambria"/>
              </a:rPr>
              <a:t> </a:t>
            </a:r>
            <a:r>
              <a:rPr dirty="0">
                <a:latin typeface="Cambria"/>
                <a:cs typeface="Cambria"/>
              </a:rPr>
              <a:t>and</a:t>
            </a:r>
            <a:r>
              <a:rPr spc="270" dirty="0">
                <a:latin typeface="Cambria"/>
                <a:cs typeface="Cambria"/>
              </a:rPr>
              <a:t> </a:t>
            </a:r>
            <a:r>
              <a:rPr spc="-4" dirty="0">
                <a:latin typeface="Cambria"/>
                <a:cs typeface="Cambria"/>
              </a:rPr>
              <a:t>the</a:t>
            </a:r>
            <a:r>
              <a:rPr spc="274" dirty="0">
                <a:latin typeface="Cambria"/>
                <a:cs typeface="Cambria"/>
              </a:rPr>
              <a:t> </a:t>
            </a:r>
            <a:r>
              <a:rPr spc="-4" dirty="0">
                <a:latin typeface="Cambria"/>
                <a:cs typeface="Cambria"/>
              </a:rPr>
              <a:t>application</a:t>
            </a:r>
            <a:r>
              <a:rPr spc="278" dirty="0">
                <a:latin typeface="Cambria"/>
                <a:cs typeface="Cambria"/>
              </a:rPr>
              <a:t> </a:t>
            </a:r>
            <a:r>
              <a:rPr spc="-4" dirty="0">
                <a:latin typeface="Cambria"/>
                <a:cs typeface="Cambria"/>
              </a:rPr>
              <a:t>data</a:t>
            </a:r>
            <a:r>
              <a:rPr spc="274" dirty="0">
                <a:latin typeface="Cambria"/>
                <a:cs typeface="Cambria"/>
              </a:rPr>
              <a:t> </a:t>
            </a:r>
            <a:r>
              <a:rPr spc="-4" dirty="0">
                <a:latin typeface="Cambria"/>
                <a:cs typeface="Cambria"/>
              </a:rPr>
              <a:t>along</a:t>
            </a:r>
            <a:r>
              <a:rPr spc="266" dirty="0">
                <a:latin typeface="Cambria"/>
                <a:cs typeface="Cambria"/>
              </a:rPr>
              <a:t> </a:t>
            </a:r>
            <a:r>
              <a:rPr spc="-4" dirty="0">
                <a:latin typeface="Cambria"/>
                <a:cs typeface="Cambria"/>
              </a:rPr>
              <a:t>with</a:t>
            </a:r>
            <a:r>
              <a:rPr spc="274" dirty="0">
                <a:latin typeface="Cambria"/>
                <a:cs typeface="Cambria"/>
              </a:rPr>
              <a:t> </a:t>
            </a:r>
            <a:r>
              <a:rPr spc="-4" dirty="0">
                <a:latin typeface="Cambria"/>
                <a:cs typeface="Cambria"/>
              </a:rPr>
              <a:t>the</a:t>
            </a:r>
            <a:r>
              <a:rPr spc="274" dirty="0">
                <a:latin typeface="Cambria"/>
                <a:cs typeface="Cambria"/>
              </a:rPr>
              <a:t> </a:t>
            </a:r>
            <a:r>
              <a:rPr spc="-4" dirty="0">
                <a:latin typeface="Cambria"/>
                <a:cs typeface="Cambria"/>
              </a:rPr>
              <a:t>sender</a:t>
            </a:r>
            <a:r>
              <a:rPr spc="274" dirty="0">
                <a:latin typeface="Cambria"/>
                <a:cs typeface="Cambria"/>
              </a:rPr>
              <a:t> </a:t>
            </a:r>
            <a:r>
              <a:rPr spc="-8" dirty="0">
                <a:latin typeface="Cambria"/>
                <a:cs typeface="Cambria"/>
              </a:rPr>
              <a:t>socket </a:t>
            </a:r>
            <a:r>
              <a:rPr spc="-386" dirty="0">
                <a:latin typeface="Cambria"/>
                <a:cs typeface="Cambria"/>
              </a:rPr>
              <a:t> </a:t>
            </a:r>
            <a:r>
              <a:rPr spc="-8" dirty="0">
                <a:latin typeface="Cambria"/>
                <a:cs typeface="Cambria"/>
              </a:rPr>
              <a:t>address</a:t>
            </a:r>
            <a:r>
              <a:rPr spc="4" dirty="0">
                <a:latin typeface="Cambria"/>
                <a:cs typeface="Cambria"/>
              </a:rPr>
              <a:t> </a:t>
            </a:r>
            <a:r>
              <a:rPr dirty="0">
                <a:latin typeface="Cambria"/>
                <a:cs typeface="Cambria"/>
              </a:rPr>
              <a:t>is</a:t>
            </a:r>
            <a:r>
              <a:rPr spc="-11" dirty="0">
                <a:latin typeface="Cambria"/>
                <a:cs typeface="Cambria"/>
              </a:rPr>
              <a:t> </a:t>
            </a:r>
            <a:r>
              <a:rPr spc="-4" dirty="0">
                <a:latin typeface="Cambria"/>
                <a:cs typeface="Cambria"/>
              </a:rPr>
              <a:t>passed</a:t>
            </a:r>
            <a:r>
              <a:rPr spc="19" dirty="0">
                <a:latin typeface="Cambria"/>
                <a:cs typeface="Cambria"/>
              </a:rPr>
              <a:t> </a:t>
            </a:r>
            <a:r>
              <a:rPr spc="-11" dirty="0">
                <a:latin typeface="Cambria"/>
                <a:cs typeface="Cambria"/>
              </a:rPr>
              <a:t>to</a:t>
            </a:r>
            <a:r>
              <a:rPr spc="-4" dirty="0">
                <a:latin typeface="Cambria"/>
                <a:cs typeface="Cambria"/>
              </a:rPr>
              <a:t> the</a:t>
            </a:r>
            <a:r>
              <a:rPr spc="-8" dirty="0">
                <a:latin typeface="Cambria"/>
                <a:cs typeface="Cambria"/>
              </a:rPr>
              <a:t> process.</a:t>
            </a:r>
            <a:endParaRPr>
              <a:latin typeface="Cambria"/>
              <a:cs typeface="Cambria"/>
            </a:endParaRPr>
          </a:p>
          <a:p>
            <a:pPr marL="694849" marR="7144" indent="-215265">
              <a:lnSpc>
                <a:spcPct val="150000"/>
              </a:lnSpc>
              <a:spcBef>
                <a:spcPts val="4"/>
              </a:spcBef>
              <a:buFont typeface="Wingdings"/>
              <a:buChar char=""/>
              <a:tabLst>
                <a:tab pos="695325" algn="l"/>
              </a:tabLst>
            </a:pPr>
            <a:r>
              <a:rPr dirty="0">
                <a:latin typeface="Cambria"/>
                <a:cs typeface="Cambria"/>
              </a:rPr>
              <a:t>The</a:t>
            </a:r>
            <a:r>
              <a:rPr spc="11" dirty="0">
                <a:latin typeface="Cambria"/>
                <a:cs typeface="Cambria"/>
              </a:rPr>
              <a:t> </a:t>
            </a:r>
            <a:r>
              <a:rPr dirty="0">
                <a:latin typeface="Cambria"/>
                <a:cs typeface="Cambria"/>
              </a:rPr>
              <a:t>sender</a:t>
            </a:r>
            <a:r>
              <a:rPr spc="15" dirty="0">
                <a:latin typeface="Cambria"/>
                <a:cs typeface="Cambria"/>
              </a:rPr>
              <a:t> </a:t>
            </a:r>
            <a:r>
              <a:rPr spc="-8" dirty="0">
                <a:latin typeface="Cambria"/>
                <a:cs typeface="Cambria"/>
              </a:rPr>
              <a:t>socket</a:t>
            </a:r>
            <a:r>
              <a:rPr spc="11" dirty="0">
                <a:latin typeface="Cambria"/>
                <a:cs typeface="Cambria"/>
              </a:rPr>
              <a:t> </a:t>
            </a:r>
            <a:r>
              <a:rPr spc="-4" dirty="0">
                <a:latin typeface="Cambria"/>
                <a:cs typeface="Cambria"/>
              </a:rPr>
              <a:t>address</a:t>
            </a:r>
            <a:r>
              <a:rPr spc="15" dirty="0">
                <a:latin typeface="Cambria"/>
                <a:cs typeface="Cambria"/>
              </a:rPr>
              <a:t> </a:t>
            </a:r>
            <a:r>
              <a:rPr dirty="0">
                <a:latin typeface="Cambria"/>
                <a:cs typeface="Cambria"/>
              </a:rPr>
              <a:t>is</a:t>
            </a:r>
            <a:r>
              <a:rPr spc="8" dirty="0">
                <a:latin typeface="Cambria"/>
                <a:cs typeface="Cambria"/>
              </a:rPr>
              <a:t> </a:t>
            </a:r>
            <a:r>
              <a:rPr dirty="0">
                <a:latin typeface="Cambria"/>
                <a:cs typeface="Cambria"/>
              </a:rPr>
              <a:t>passed</a:t>
            </a:r>
            <a:r>
              <a:rPr spc="11" dirty="0">
                <a:latin typeface="Cambria"/>
                <a:cs typeface="Cambria"/>
              </a:rPr>
              <a:t> </a:t>
            </a:r>
            <a:r>
              <a:rPr spc="-11" dirty="0">
                <a:latin typeface="Cambria"/>
                <a:cs typeface="Cambria"/>
              </a:rPr>
              <a:t>to</a:t>
            </a:r>
            <a:r>
              <a:rPr spc="4" dirty="0">
                <a:latin typeface="Cambria"/>
                <a:cs typeface="Cambria"/>
              </a:rPr>
              <a:t> </a:t>
            </a:r>
            <a:r>
              <a:rPr spc="-4" dirty="0">
                <a:latin typeface="Cambria"/>
                <a:cs typeface="Cambria"/>
              </a:rPr>
              <a:t>the</a:t>
            </a:r>
            <a:r>
              <a:rPr spc="23" dirty="0">
                <a:latin typeface="Cambria"/>
                <a:cs typeface="Cambria"/>
              </a:rPr>
              <a:t> </a:t>
            </a:r>
            <a:r>
              <a:rPr spc="-8" dirty="0">
                <a:latin typeface="Cambria"/>
                <a:cs typeface="Cambria"/>
              </a:rPr>
              <a:t>process</a:t>
            </a:r>
            <a:r>
              <a:rPr spc="19" dirty="0">
                <a:latin typeface="Cambria"/>
                <a:cs typeface="Cambria"/>
              </a:rPr>
              <a:t> </a:t>
            </a:r>
            <a:r>
              <a:rPr dirty="0">
                <a:latin typeface="Cambria"/>
                <a:cs typeface="Cambria"/>
              </a:rPr>
              <a:t>in</a:t>
            </a:r>
            <a:r>
              <a:rPr spc="11" dirty="0">
                <a:latin typeface="Cambria"/>
                <a:cs typeface="Cambria"/>
              </a:rPr>
              <a:t> </a:t>
            </a:r>
            <a:r>
              <a:rPr dirty="0">
                <a:latin typeface="Cambria"/>
                <a:cs typeface="Cambria"/>
              </a:rPr>
              <a:t>case</a:t>
            </a:r>
            <a:r>
              <a:rPr spc="11" dirty="0">
                <a:latin typeface="Cambria"/>
                <a:cs typeface="Cambria"/>
              </a:rPr>
              <a:t> </a:t>
            </a:r>
            <a:r>
              <a:rPr dirty="0">
                <a:latin typeface="Cambria"/>
                <a:cs typeface="Cambria"/>
              </a:rPr>
              <a:t>it</a:t>
            </a:r>
            <a:r>
              <a:rPr spc="11" dirty="0">
                <a:latin typeface="Cambria"/>
                <a:cs typeface="Cambria"/>
              </a:rPr>
              <a:t> </a:t>
            </a:r>
            <a:r>
              <a:rPr dirty="0">
                <a:latin typeface="Cambria"/>
                <a:cs typeface="Cambria"/>
              </a:rPr>
              <a:t>needs</a:t>
            </a:r>
            <a:r>
              <a:rPr spc="15" dirty="0">
                <a:latin typeface="Cambria"/>
                <a:cs typeface="Cambria"/>
              </a:rPr>
              <a:t> </a:t>
            </a:r>
            <a:r>
              <a:rPr spc="-11" dirty="0">
                <a:latin typeface="Cambria"/>
                <a:cs typeface="Cambria"/>
              </a:rPr>
              <a:t>to</a:t>
            </a:r>
            <a:r>
              <a:rPr spc="4" dirty="0">
                <a:latin typeface="Cambria"/>
                <a:cs typeface="Cambria"/>
              </a:rPr>
              <a:t> </a:t>
            </a:r>
            <a:r>
              <a:rPr spc="-4" dirty="0">
                <a:latin typeface="Cambria"/>
                <a:cs typeface="Cambria"/>
              </a:rPr>
              <a:t>respond</a:t>
            </a:r>
            <a:r>
              <a:rPr spc="11" dirty="0">
                <a:latin typeface="Cambria"/>
                <a:cs typeface="Cambria"/>
              </a:rPr>
              <a:t> </a:t>
            </a:r>
            <a:r>
              <a:rPr spc="-19" dirty="0">
                <a:latin typeface="Cambria"/>
                <a:cs typeface="Cambria"/>
              </a:rPr>
              <a:t>to </a:t>
            </a:r>
            <a:r>
              <a:rPr spc="-382" dirty="0">
                <a:latin typeface="Cambria"/>
                <a:cs typeface="Cambria"/>
              </a:rPr>
              <a:t> </a:t>
            </a:r>
            <a:r>
              <a:rPr spc="-4" dirty="0">
                <a:latin typeface="Cambria"/>
                <a:cs typeface="Cambria"/>
              </a:rPr>
              <a:t>the</a:t>
            </a:r>
            <a:r>
              <a:rPr spc="-11" dirty="0">
                <a:latin typeface="Cambria"/>
                <a:cs typeface="Cambria"/>
              </a:rPr>
              <a:t> </a:t>
            </a:r>
            <a:r>
              <a:rPr spc="-4" dirty="0">
                <a:latin typeface="Cambria"/>
                <a:cs typeface="Cambria"/>
              </a:rPr>
              <a:t>message</a:t>
            </a:r>
            <a:r>
              <a:rPr spc="15" dirty="0">
                <a:latin typeface="Cambria"/>
                <a:cs typeface="Cambria"/>
              </a:rPr>
              <a:t> </a:t>
            </a:r>
            <a:r>
              <a:rPr spc="-11" dirty="0">
                <a:latin typeface="Cambria"/>
                <a:cs typeface="Cambria"/>
              </a:rPr>
              <a:t>received.</a:t>
            </a:r>
            <a:endParaRPr>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143</a:t>
            </a:r>
          </a:p>
        </p:txBody>
      </p:sp>
    </p:spTree>
    <p:extLst>
      <p:ext uri="{BB962C8B-B14F-4D97-AF65-F5344CB8AC3E}">
        <p14:creationId xmlns:p14="http://schemas.microsoft.com/office/powerpoint/2010/main" val="18576533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719405"/>
            <a:ext cx="2343150" cy="811441"/>
          </a:xfrm>
          <a:prstGeom prst="rect">
            <a:avLst/>
          </a:prstGeom>
        </p:spPr>
        <p:txBody>
          <a:bodyPr vert="horz" wrap="square" lIns="0" tIns="176213" rIns="0" bIns="0" rtlCol="0">
            <a:spAutoFit/>
          </a:bodyPr>
          <a:lstStyle/>
          <a:p>
            <a:pPr marL="9525">
              <a:spcBef>
                <a:spcPts val="1388"/>
              </a:spcBef>
            </a:pPr>
            <a:r>
              <a:rPr sz="2100" b="1" i="1" spc="-4" dirty="0">
                <a:solidFill>
                  <a:srgbClr val="C00000"/>
                </a:solidFill>
                <a:latin typeface="Cambria"/>
                <a:cs typeface="Cambria"/>
              </a:rPr>
              <a:t>UDP</a:t>
            </a:r>
            <a:r>
              <a:rPr sz="2100" b="1" i="1" spc="-26" dirty="0">
                <a:solidFill>
                  <a:srgbClr val="C00000"/>
                </a:solidFill>
                <a:latin typeface="Cambria"/>
                <a:cs typeface="Cambria"/>
              </a:rPr>
              <a:t> </a:t>
            </a:r>
            <a:r>
              <a:rPr sz="2100" b="1" i="1" spc="-4" dirty="0">
                <a:solidFill>
                  <a:srgbClr val="C00000"/>
                </a:solidFill>
                <a:latin typeface="Cambria"/>
                <a:cs typeface="Cambria"/>
              </a:rPr>
              <a:t>Services </a:t>
            </a:r>
            <a:r>
              <a:rPr sz="2100" b="1" i="1" dirty="0">
                <a:solidFill>
                  <a:srgbClr val="C00000"/>
                </a:solidFill>
                <a:latin typeface="Cambria"/>
                <a:cs typeface="Cambria"/>
              </a:rPr>
              <a:t>cont…</a:t>
            </a:r>
            <a:endParaRPr sz="2100">
              <a:latin typeface="Cambria"/>
              <a:cs typeface="Cambria"/>
            </a:endParaRPr>
          </a:p>
          <a:p>
            <a:pPr marL="81915">
              <a:spcBef>
                <a:spcPts val="848"/>
              </a:spcBef>
            </a:pPr>
            <a:r>
              <a:rPr sz="1350" spc="-4" dirty="0">
                <a:solidFill>
                  <a:srgbClr val="006FC0"/>
                </a:solidFill>
                <a:latin typeface="Calibri"/>
                <a:cs typeface="Calibri"/>
              </a:rPr>
              <a:t>Queuing</a:t>
            </a:r>
            <a:r>
              <a:rPr sz="1350" spc="-15" dirty="0">
                <a:solidFill>
                  <a:srgbClr val="006FC0"/>
                </a:solidFill>
                <a:latin typeface="Calibri"/>
                <a:cs typeface="Calibri"/>
              </a:rPr>
              <a:t> </a:t>
            </a:r>
            <a:r>
              <a:rPr sz="1350" spc="-4" dirty="0">
                <a:solidFill>
                  <a:srgbClr val="006FC0"/>
                </a:solidFill>
                <a:latin typeface="Calibri"/>
                <a:cs typeface="Calibri"/>
              </a:rPr>
              <a:t>in</a:t>
            </a:r>
            <a:r>
              <a:rPr sz="1350" spc="-8" dirty="0">
                <a:solidFill>
                  <a:srgbClr val="006FC0"/>
                </a:solidFill>
                <a:latin typeface="Calibri"/>
                <a:cs typeface="Calibri"/>
              </a:rPr>
              <a:t> </a:t>
            </a:r>
            <a:r>
              <a:rPr sz="1350" spc="-4" dirty="0">
                <a:solidFill>
                  <a:srgbClr val="006FC0"/>
                </a:solidFill>
                <a:latin typeface="Calibri"/>
                <a:cs typeface="Calibri"/>
              </a:rPr>
              <a:t>UDP</a:t>
            </a:r>
            <a:endParaRPr sz="1350">
              <a:latin typeface="Calibri"/>
              <a:cs typeface="Calibri"/>
            </a:endParaRPr>
          </a:p>
        </p:txBody>
      </p:sp>
      <p:pic>
        <p:nvPicPr>
          <p:cNvPr id="3" name="object 3"/>
          <p:cNvPicPr/>
          <p:nvPr/>
        </p:nvPicPr>
        <p:blipFill>
          <a:blip r:embed="rId2" cstate="print"/>
          <a:stretch>
            <a:fillRect/>
          </a:stretch>
        </p:blipFill>
        <p:spPr>
          <a:xfrm>
            <a:off x="2309166" y="2824850"/>
            <a:ext cx="4553267" cy="2109029"/>
          </a:xfrm>
          <a:prstGeom prst="rect">
            <a:avLst/>
          </a:prstGeom>
        </p:spPr>
      </p:pic>
      <p:pic>
        <p:nvPicPr>
          <p:cNvPr id="4" name="object 4"/>
          <p:cNvPicPr/>
          <p:nvPr/>
        </p:nvPicPr>
        <p:blipFill>
          <a:blip r:embed="rId3" cstate="print"/>
          <a:stretch>
            <a:fillRect/>
          </a:stretch>
        </p:blipFill>
        <p:spPr>
          <a:xfrm>
            <a:off x="197644" y="890635"/>
            <a:ext cx="864060" cy="886196"/>
          </a:xfrm>
          <a:prstGeom prst="rect">
            <a:avLst/>
          </a:prstGeom>
        </p:spPr>
      </p:pic>
      <p:sp>
        <p:nvSpPr>
          <p:cNvPr id="5" name="object 5"/>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6" name="object 6"/>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144</a:t>
            </a:r>
          </a:p>
        </p:txBody>
      </p:sp>
    </p:spTree>
    <p:extLst>
      <p:ext uri="{BB962C8B-B14F-4D97-AF65-F5344CB8AC3E}">
        <p14:creationId xmlns:p14="http://schemas.microsoft.com/office/powerpoint/2010/main" val="36829779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2" y="1754574"/>
            <a:ext cx="8510111" cy="3902350"/>
          </a:xfrm>
          <a:prstGeom prst="rect">
            <a:avLst/>
          </a:prstGeom>
        </p:spPr>
        <p:txBody>
          <a:bodyPr vert="horz" wrap="square" lIns="0" tIns="140970" rIns="0" bIns="0" rtlCol="0">
            <a:spAutoFit/>
          </a:bodyPr>
          <a:lstStyle/>
          <a:p>
            <a:pPr marL="9525">
              <a:spcBef>
                <a:spcPts val="1110"/>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a:latin typeface="Cambria"/>
              <a:cs typeface="Cambria"/>
            </a:endParaRPr>
          </a:p>
          <a:p>
            <a:pPr marL="81915">
              <a:spcBef>
                <a:spcPts val="893"/>
              </a:spcBef>
            </a:pPr>
            <a:r>
              <a:rPr spc="-4" dirty="0">
                <a:solidFill>
                  <a:srgbClr val="006FC0"/>
                </a:solidFill>
                <a:latin typeface="Cambria"/>
                <a:cs typeface="Cambria"/>
              </a:rPr>
              <a:t>Queuing</a:t>
            </a:r>
            <a:r>
              <a:rPr spc="-41" dirty="0">
                <a:solidFill>
                  <a:srgbClr val="006FC0"/>
                </a:solidFill>
                <a:latin typeface="Cambria"/>
                <a:cs typeface="Cambria"/>
              </a:rPr>
              <a:t> </a:t>
            </a:r>
            <a:r>
              <a:rPr dirty="0">
                <a:solidFill>
                  <a:srgbClr val="006FC0"/>
                </a:solidFill>
                <a:latin typeface="Cambria"/>
                <a:cs typeface="Cambria"/>
              </a:rPr>
              <a:t>in</a:t>
            </a:r>
            <a:r>
              <a:rPr spc="-23" dirty="0">
                <a:solidFill>
                  <a:srgbClr val="006FC0"/>
                </a:solidFill>
                <a:latin typeface="Cambria"/>
                <a:cs typeface="Cambria"/>
              </a:rPr>
              <a:t> </a:t>
            </a:r>
            <a:r>
              <a:rPr dirty="0">
                <a:solidFill>
                  <a:srgbClr val="006FC0"/>
                </a:solidFill>
                <a:latin typeface="Cambria"/>
                <a:cs typeface="Cambria"/>
              </a:rPr>
              <a:t>UDP</a:t>
            </a:r>
            <a:endParaRPr>
              <a:latin typeface="Cambria"/>
              <a:cs typeface="Cambria"/>
            </a:endParaRPr>
          </a:p>
          <a:p>
            <a:pPr marL="296704" marR="3810" indent="-215265" algn="just">
              <a:buFont typeface="Wingdings"/>
              <a:buChar char=""/>
              <a:tabLst>
                <a:tab pos="297180" algn="l"/>
              </a:tabLst>
            </a:pPr>
            <a:r>
              <a:rPr spc="-15" dirty="0">
                <a:latin typeface="Cambria"/>
                <a:cs typeface="Cambria"/>
              </a:rPr>
              <a:t>At</a:t>
            </a:r>
            <a:r>
              <a:rPr spc="-11" dirty="0">
                <a:latin typeface="Cambria"/>
                <a:cs typeface="Cambria"/>
              </a:rPr>
              <a:t> </a:t>
            </a:r>
            <a:r>
              <a:rPr spc="-4" dirty="0">
                <a:latin typeface="Cambria"/>
                <a:cs typeface="Cambria"/>
              </a:rPr>
              <a:t>the</a:t>
            </a:r>
            <a:r>
              <a:rPr dirty="0">
                <a:latin typeface="Cambria"/>
                <a:cs typeface="Cambria"/>
              </a:rPr>
              <a:t> </a:t>
            </a:r>
            <a:r>
              <a:rPr spc="-4" dirty="0">
                <a:latin typeface="Cambria"/>
                <a:cs typeface="Cambria"/>
              </a:rPr>
              <a:t>client</a:t>
            </a:r>
            <a:r>
              <a:rPr dirty="0">
                <a:latin typeface="Cambria"/>
                <a:cs typeface="Cambria"/>
              </a:rPr>
              <a:t> </a:t>
            </a:r>
            <a:r>
              <a:rPr spc="-4" dirty="0">
                <a:latin typeface="Cambria"/>
                <a:cs typeface="Cambria"/>
              </a:rPr>
              <a:t>site,</a:t>
            </a:r>
            <a:r>
              <a:rPr dirty="0">
                <a:latin typeface="Cambria"/>
                <a:cs typeface="Cambria"/>
              </a:rPr>
              <a:t> </a:t>
            </a:r>
            <a:r>
              <a:rPr spc="-8" dirty="0">
                <a:latin typeface="Cambria"/>
                <a:cs typeface="Cambria"/>
              </a:rPr>
              <a:t>when</a:t>
            </a:r>
            <a:r>
              <a:rPr spc="-4" dirty="0">
                <a:latin typeface="Cambria"/>
                <a:cs typeface="Cambria"/>
              </a:rPr>
              <a:t> </a:t>
            </a:r>
            <a:r>
              <a:rPr dirty="0">
                <a:latin typeface="Cambria"/>
                <a:cs typeface="Cambria"/>
              </a:rPr>
              <a:t>a</a:t>
            </a:r>
            <a:r>
              <a:rPr spc="4" dirty="0">
                <a:latin typeface="Cambria"/>
                <a:cs typeface="Cambria"/>
              </a:rPr>
              <a:t> </a:t>
            </a:r>
            <a:r>
              <a:rPr spc="-8" dirty="0">
                <a:latin typeface="Cambria"/>
                <a:cs typeface="Cambria"/>
              </a:rPr>
              <a:t>process</a:t>
            </a:r>
            <a:r>
              <a:rPr spc="-4" dirty="0">
                <a:latin typeface="Cambria"/>
                <a:cs typeface="Cambria"/>
              </a:rPr>
              <a:t> </a:t>
            </a:r>
            <a:r>
              <a:rPr dirty="0">
                <a:latin typeface="Cambria"/>
                <a:cs typeface="Cambria"/>
              </a:rPr>
              <a:t>starts,</a:t>
            </a:r>
            <a:r>
              <a:rPr spc="4" dirty="0">
                <a:latin typeface="Cambria"/>
                <a:cs typeface="Cambria"/>
              </a:rPr>
              <a:t> </a:t>
            </a:r>
            <a:r>
              <a:rPr spc="-4" dirty="0">
                <a:latin typeface="Cambria"/>
                <a:cs typeface="Cambria"/>
              </a:rPr>
              <a:t>it</a:t>
            </a:r>
            <a:r>
              <a:rPr dirty="0">
                <a:latin typeface="Cambria"/>
                <a:cs typeface="Cambria"/>
              </a:rPr>
              <a:t> </a:t>
            </a:r>
            <a:r>
              <a:rPr spc="-4" dirty="0">
                <a:latin typeface="Cambria"/>
                <a:cs typeface="Cambria"/>
              </a:rPr>
              <a:t>requests</a:t>
            </a:r>
            <a:r>
              <a:rPr dirty="0">
                <a:latin typeface="Cambria"/>
                <a:cs typeface="Cambria"/>
              </a:rPr>
              <a:t> a</a:t>
            </a:r>
            <a:r>
              <a:rPr spc="4" dirty="0">
                <a:latin typeface="Cambria"/>
                <a:cs typeface="Cambria"/>
              </a:rPr>
              <a:t> </a:t>
            </a:r>
            <a:r>
              <a:rPr spc="-4" dirty="0">
                <a:latin typeface="Cambria"/>
                <a:cs typeface="Cambria"/>
              </a:rPr>
              <a:t>port</a:t>
            </a:r>
            <a:r>
              <a:rPr dirty="0">
                <a:latin typeface="Cambria"/>
                <a:cs typeface="Cambria"/>
              </a:rPr>
              <a:t> </a:t>
            </a:r>
            <a:r>
              <a:rPr spc="-8" dirty="0">
                <a:latin typeface="Cambria"/>
                <a:cs typeface="Cambria"/>
              </a:rPr>
              <a:t>number</a:t>
            </a:r>
            <a:r>
              <a:rPr spc="-4" dirty="0">
                <a:latin typeface="Cambria"/>
                <a:cs typeface="Cambria"/>
              </a:rPr>
              <a:t> </a:t>
            </a:r>
            <a:r>
              <a:rPr spc="-8" dirty="0">
                <a:latin typeface="Cambria"/>
                <a:cs typeface="Cambria"/>
              </a:rPr>
              <a:t>from</a:t>
            </a:r>
            <a:r>
              <a:rPr spc="379" dirty="0">
                <a:latin typeface="Cambria"/>
                <a:cs typeface="Cambria"/>
              </a:rPr>
              <a:t> </a:t>
            </a:r>
            <a:r>
              <a:rPr spc="-4" dirty="0">
                <a:latin typeface="Cambria"/>
                <a:cs typeface="Cambria"/>
              </a:rPr>
              <a:t>the </a:t>
            </a:r>
            <a:r>
              <a:rPr dirty="0">
                <a:latin typeface="Cambria"/>
                <a:cs typeface="Cambria"/>
              </a:rPr>
              <a:t> </a:t>
            </a:r>
            <a:r>
              <a:rPr spc="-8" dirty="0">
                <a:latin typeface="Cambria"/>
                <a:cs typeface="Cambria"/>
              </a:rPr>
              <a:t>operating </a:t>
            </a:r>
            <a:r>
              <a:rPr spc="-11" dirty="0">
                <a:latin typeface="Cambria"/>
                <a:cs typeface="Cambria"/>
              </a:rPr>
              <a:t>system. </a:t>
            </a:r>
            <a:r>
              <a:rPr spc="-4" dirty="0">
                <a:latin typeface="Cambria"/>
                <a:cs typeface="Cambria"/>
              </a:rPr>
              <a:t>Some implementations </a:t>
            </a:r>
            <a:r>
              <a:rPr spc="-11" dirty="0">
                <a:latin typeface="Cambria"/>
                <a:cs typeface="Cambria"/>
              </a:rPr>
              <a:t>create </a:t>
            </a:r>
            <a:r>
              <a:rPr spc="-4" dirty="0">
                <a:latin typeface="Cambria"/>
                <a:cs typeface="Cambria"/>
              </a:rPr>
              <a:t>both </a:t>
            </a:r>
            <a:r>
              <a:rPr dirty="0">
                <a:latin typeface="Cambria"/>
                <a:cs typeface="Cambria"/>
              </a:rPr>
              <a:t>an </a:t>
            </a:r>
            <a:r>
              <a:rPr spc="-4" dirty="0">
                <a:latin typeface="Cambria"/>
                <a:cs typeface="Cambria"/>
              </a:rPr>
              <a:t>incoming </a:t>
            </a:r>
            <a:r>
              <a:rPr spc="-8" dirty="0">
                <a:latin typeface="Cambria"/>
                <a:cs typeface="Cambria"/>
              </a:rPr>
              <a:t>and </a:t>
            </a:r>
            <a:r>
              <a:rPr dirty="0">
                <a:latin typeface="Cambria"/>
                <a:cs typeface="Cambria"/>
              </a:rPr>
              <a:t>an </a:t>
            </a:r>
            <a:r>
              <a:rPr spc="-4" dirty="0">
                <a:latin typeface="Cambria"/>
                <a:cs typeface="Cambria"/>
              </a:rPr>
              <a:t>outgoing </a:t>
            </a:r>
            <a:r>
              <a:rPr dirty="0">
                <a:latin typeface="Cambria"/>
                <a:cs typeface="Cambria"/>
              </a:rPr>
              <a:t> </a:t>
            </a:r>
            <a:r>
              <a:rPr spc="-4" dirty="0">
                <a:latin typeface="Cambria"/>
                <a:cs typeface="Cambria"/>
              </a:rPr>
              <a:t>queue</a:t>
            </a:r>
            <a:r>
              <a:rPr dirty="0">
                <a:latin typeface="Cambria"/>
                <a:cs typeface="Cambria"/>
              </a:rPr>
              <a:t> associated</a:t>
            </a:r>
            <a:r>
              <a:rPr spc="4" dirty="0">
                <a:latin typeface="Cambria"/>
                <a:cs typeface="Cambria"/>
              </a:rPr>
              <a:t> </a:t>
            </a:r>
            <a:r>
              <a:rPr spc="-4" dirty="0">
                <a:latin typeface="Cambria"/>
                <a:cs typeface="Cambria"/>
              </a:rPr>
              <a:t>with</a:t>
            </a:r>
            <a:r>
              <a:rPr dirty="0">
                <a:latin typeface="Cambria"/>
                <a:cs typeface="Cambria"/>
              </a:rPr>
              <a:t> each</a:t>
            </a:r>
            <a:r>
              <a:rPr spc="4" dirty="0">
                <a:latin typeface="Cambria"/>
                <a:cs typeface="Cambria"/>
              </a:rPr>
              <a:t> </a:t>
            </a:r>
            <a:r>
              <a:rPr spc="-4" dirty="0">
                <a:latin typeface="Cambria"/>
                <a:cs typeface="Cambria"/>
              </a:rPr>
              <a:t>process.</a:t>
            </a:r>
            <a:r>
              <a:rPr dirty="0">
                <a:latin typeface="Cambria"/>
                <a:cs typeface="Cambria"/>
              </a:rPr>
              <a:t> Other</a:t>
            </a:r>
            <a:r>
              <a:rPr spc="4" dirty="0">
                <a:latin typeface="Cambria"/>
                <a:cs typeface="Cambria"/>
              </a:rPr>
              <a:t> </a:t>
            </a:r>
            <a:r>
              <a:rPr spc="-4" dirty="0">
                <a:latin typeface="Cambria"/>
                <a:cs typeface="Cambria"/>
              </a:rPr>
              <a:t>implementations</a:t>
            </a:r>
            <a:r>
              <a:rPr dirty="0">
                <a:latin typeface="Cambria"/>
                <a:cs typeface="Cambria"/>
              </a:rPr>
              <a:t> </a:t>
            </a:r>
            <a:r>
              <a:rPr spc="-8" dirty="0">
                <a:latin typeface="Cambria"/>
                <a:cs typeface="Cambria"/>
              </a:rPr>
              <a:t>create</a:t>
            </a:r>
            <a:r>
              <a:rPr spc="382" dirty="0">
                <a:latin typeface="Cambria"/>
                <a:cs typeface="Cambria"/>
              </a:rPr>
              <a:t> </a:t>
            </a:r>
            <a:r>
              <a:rPr spc="-11" dirty="0">
                <a:latin typeface="Cambria"/>
                <a:cs typeface="Cambria"/>
              </a:rPr>
              <a:t>only</a:t>
            </a:r>
            <a:r>
              <a:rPr spc="375" dirty="0">
                <a:latin typeface="Cambria"/>
                <a:cs typeface="Cambria"/>
              </a:rPr>
              <a:t> </a:t>
            </a:r>
            <a:r>
              <a:rPr dirty="0">
                <a:latin typeface="Cambria"/>
                <a:cs typeface="Cambria"/>
              </a:rPr>
              <a:t>an </a:t>
            </a:r>
            <a:r>
              <a:rPr spc="4" dirty="0">
                <a:latin typeface="Cambria"/>
                <a:cs typeface="Cambria"/>
              </a:rPr>
              <a:t> </a:t>
            </a:r>
            <a:r>
              <a:rPr dirty="0">
                <a:latin typeface="Cambria"/>
                <a:cs typeface="Cambria"/>
              </a:rPr>
              <a:t>incoming</a:t>
            </a:r>
            <a:r>
              <a:rPr spc="-26" dirty="0">
                <a:latin typeface="Cambria"/>
                <a:cs typeface="Cambria"/>
              </a:rPr>
              <a:t> </a:t>
            </a:r>
            <a:r>
              <a:rPr spc="-4" dirty="0">
                <a:latin typeface="Cambria"/>
                <a:cs typeface="Cambria"/>
              </a:rPr>
              <a:t>queue</a:t>
            </a:r>
            <a:r>
              <a:rPr spc="8" dirty="0">
                <a:latin typeface="Cambria"/>
                <a:cs typeface="Cambria"/>
              </a:rPr>
              <a:t> </a:t>
            </a:r>
            <a:r>
              <a:rPr spc="-4" dirty="0">
                <a:latin typeface="Cambria"/>
                <a:cs typeface="Cambria"/>
              </a:rPr>
              <a:t>associated</a:t>
            </a:r>
            <a:r>
              <a:rPr spc="19" dirty="0">
                <a:latin typeface="Cambria"/>
                <a:cs typeface="Cambria"/>
              </a:rPr>
              <a:t> </a:t>
            </a:r>
            <a:r>
              <a:rPr spc="-4" dirty="0">
                <a:latin typeface="Cambria"/>
                <a:cs typeface="Cambria"/>
              </a:rPr>
              <a:t>with</a:t>
            </a:r>
            <a:r>
              <a:rPr spc="-8" dirty="0">
                <a:latin typeface="Cambria"/>
                <a:cs typeface="Cambria"/>
              </a:rPr>
              <a:t> </a:t>
            </a:r>
            <a:r>
              <a:rPr dirty="0">
                <a:latin typeface="Cambria"/>
                <a:cs typeface="Cambria"/>
              </a:rPr>
              <a:t>each</a:t>
            </a:r>
            <a:r>
              <a:rPr spc="4" dirty="0">
                <a:latin typeface="Cambria"/>
                <a:cs typeface="Cambria"/>
              </a:rPr>
              <a:t> </a:t>
            </a:r>
            <a:r>
              <a:rPr spc="-8" dirty="0">
                <a:latin typeface="Cambria"/>
                <a:cs typeface="Cambria"/>
              </a:rPr>
              <a:t>process</a:t>
            </a:r>
            <a:endParaRPr>
              <a:latin typeface="Cambria"/>
              <a:cs typeface="Cambria"/>
            </a:endParaRPr>
          </a:p>
          <a:p>
            <a:pPr marL="296704" marR="3810" indent="-215265" algn="just">
              <a:spcBef>
                <a:spcPts val="4"/>
              </a:spcBef>
              <a:buFont typeface="Wingdings"/>
              <a:buChar char=""/>
              <a:tabLst>
                <a:tab pos="297180" algn="l"/>
              </a:tabLst>
            </a:pPr>
            <a:r>
              <a:rPr spc="-8" dirty="0">
                <a:latin typeface="Cambria"/>
                <a:cs typeface="Cambria"/>
              </a:rPr>
              <a:t>process wants </a:t>
            </a:r>
            <a:r>
              <a:rPr spc="-11" dirty="0">
                <a:latin typeface="Cambria"/>
                <a:cs typeface="Cambria"/>
              </a:rPr>
              <a:t>to </a:t>
            </a:r>
            <a:r>
              <a:rPr spc="-4" dirty="0">
                <a:latin typeface="Cambria"/>
                <a:cs typeface="Cambria"/>
              </a:rPr>
              <a:t>communicate with multiple processes, </a:t>
            </a:r>
            <a:r>
              <a:rPr dirty="0">
                <a:latin typeface="Cambria"/>
                <a:cs typeface="Cambria"/>
              </a:rPr>
              <a:t>it </a:t>
            </a:r>
            <a:r>
              <a:rPr spc="-8" dirty="0">
                <a:latin typeface="Cambria"/>
                <a:cs typeface="Cambria"/>
              </a:rPr>
              <a:t>obtains </a:t>
            </a:r>
            <a:r>
              <a:rPr spc="-11" dirty="0">
                <a:latin typeface="Cambria"/>
                <a:cs typeface="Cambria"/>
              </a:rPr>
              <a:t>only </a:t>
            </a:r>
            <a:r>
              <a:rPr spc="-4" dirty="0">
                <a:latin typeface="Cambria"/>
                <a:cs typeface="Cambria"/>
              </a:rPr>
              <a:t>one port </a:t>
            </a:r>
            <a:r>
              <a:rPr dirty="0">
                <a:latin typeface="Cambria"/>
                <a:cs typeface="Cambria"/>
              </a:rPr>
              <a:t> </a:t>
            </a:r>
            <a:r>
              <a:rPr spc="-4" dirty="0">
                <a:latin typeface="Cambria"/>
                <a:cs typeface="Cambria"/>
              </a:rPr>
              <a:t>number </a:t>
            </a:r>
            <a:r>
              <a:rPr dirty="0">
                <a:latin typeface="Cambria"/>
                <a:cs typeface="Cambria"/>
              </a:rPr>
              <a:t>and </a:t>
            </a:r>
            <a:r>
              <a:rPr spc="-11" dirty="0">
                <a:latin typeface="Cambria"/>
                <a:cs typeface="Cambria"/>
              </a:rPr>
              <a:t>eventually </a:t>
            </a:r>
            <a:r>
              <a:rPr dirty="0">
                <a:latin typeface="Cambria"/>
                <a:cs typeface="Cambria"/>
              </a:rPr>
              <a:t>one </a:t>
            </a:r>
            <a:r>
              <a:rPr spc="-4" dirty="0">
                <a:latin typeface="Cambria"/>
                <a:cs typeface="Cambria"/>
              </a:rPr>
              <a:t>outgoing and </a:t>
            </a:r>
            <a:r>
              <a:rPr dirty="0">
                <a:latin typeface="Cambria"/>
                <a:cs typeface="Cambria"/>
              </a:rPr>
              <a:t>one incoming </a:t>
            </a:r>
            <a:r>
              <a:rPr spc="-8" dirty="0">
                <a:latin typeface="Cambria"/>
                <a:cs typeface="Cambria"/>
              </a:rPr>
              <a:t>queue. </a:t>
            </a:r>
            <a:r>
              <a:rPr dirty="0">
                <a:latin typeface="Cambria"/>
                <a:cs typeface="Cambria"/>
              </a:rPr>
              <a:t>The </a:t>
            </a:r>
            <a:r>
              <a:rPr spc="-4" dirty="0">
                <a:latin typeface="Cambria"/>
                <a:cs typeface="Cambria"/>
              </a:rPr>
              <a:t>queues opened </a:t>
            </a:r>
            <a:r>
              <a:rPr dirty="0">
                <a:latin typeface="Cambria"/>
                <a:cs typeface="Cambria"/>
              </a:rPr>
              <a:t> </a:t>
            </a:r>
            <a:r>
              <a:rPr spc="-19" dirty="0">
                <a:latin typeface="Cambria"/>
                <a:cs typeface="Cambria"/>
              </a:rPr>
              <a:t>by </a:t>
            </a:r>
            <a:r>
              <a:rPr spc="-4" dirty="0">
                <a:latin typeface="Cambria"/>
                <a:cs typeface="Cambria"/>
              </a:rPr>
              <a:t>the client </a:t>
            </a:r>
            <a:r>
              <a:rPr spc="-11" dirty="0">
                <a:latin typeface="Cambria"/>
                <a:cs typeface="Cambria"/>
              </a:rPr>
              <a:t>are, </a:t>
            </a:r>
            <a:r>
              <a:rPr dirty="0">
                <a:latin typeface="Cambria"/>
                <a:cs typeface="Cambria"/>
              </a:rPr>
              <a:t>in </a:t>
            </a:r>
            <a:r>
              <a:rPr spc="-4" dirty="0">
                <a:latin typeface="Cambria"/>
                <a:cs typeface="Cambria"/>
              </a:rPr>
              <a:t>most </a:t>
            </a:r>
            <a:r>
              <a:rPr dirty="0">
                <a:latin typeface="Cambria"/>
                <a:cs typeface="Cambria"/>
              </a:rPr>
              <a:t>cases, identified </a:t>
            </a:r>
            <a:r>
              <a:rPr spc="-19" dirty="0">
                <a:latin typeface="Cambria"/>
                <a:cs typeface="Cambria"/>
              </a:rPr>
              <a:t>by </a:t>
            </a:r>
            <a:r>
              <a:rPr spc="-4" dirty="0">
                <a:latin typeface="Cambria"/>
                <a:cs typeface="Cambria"/>
              </a:rPr>
              <a:t>ephemeral port numbers. </a:t>
            </a:r>
            <a:r>
              <a:rPr dirty="0">
                <a:latin typeface="Cambria"/>
                <a:cs typeface="Cambria"/>
              </a:rPr>
              <a:t>The queues </a:t>
            </a:r>
            <a:r>
              <a:rPr spc="4" dirty="0">
                <a:latin typeface="Cambria"/>
                <a:cs typeface="Cambria"/>
              </a:rPr>
              <a:t> </a:t>
            </a:r>
            <a:r>
              <a:rPr spc="-4" dirty="0">
                <a:latin typeface="Cambria"/>
                <a:cs typeface="Cambria"/>
              </a:rPr>
              <a:t>function </a:t>
            </a:r>
            <a:r>
              <a:rPr dirty="0">
                <a:latin typeface="Cambria"/>
                <a:cs typeface="Cambria"/>
              </a:rPr>
              <a:t>as </a:t>
            </a:r>
            <a:r>
              <a:rPr spc="-4" dirty="0">
                <a:latin typeface="Cambria"/>
                <a:cs typeface="Cambria"/>
              </a:rPr>
              <a:t>long </a:t>
            </a:r>
            <a:r>
              <a:rPr dirty="0">
                <a:latin typeface="Cambria"/>
                <a:cs typeface="Cambria"/>
              </a:rPr>
              <a:t>as </a:t>
            </a:r>
            <a:r>
              <a:rPr spc="-4" dirty="0">
                <a:latin typeface="Cambria"/>
                <a:cs typeface="Cambria"/>
              </a:rPr>
              <a:t>the </a:t>
            </a:r>
            <a:r>
              <a:rPr spc="-8" dirty="0">
                <a:latin typeface="Cambria"/>
                <a:cs typeface="Cambria"/>
              </a:rPr>
              <a:t>process </a:t>
            </a:r>
            <a:r>
              <a:rPr dirty="0">
                <a:latin typeface="Cambria"/>
                <a:cs typeface="Cambria"/>
              </a:rPr>
              <a:t>is running. </a:t>
            </a:r>
            <a:r>
              <a:rPr spc="-4" dirty="0">
                <a:latin typeface="Cambria"/>
                <a:cs typeface="Cambria"/>
              </a:rPr>
              <a:t>When the </a:t>
            </a:r>
            <a:r>
              <a:rPr spc="-8" dirty="0">
                <a:latin typeface="Cambria"/>
                <a:cs typeface="Cambria"/>
              </a:rPr>
              <a:t>process terminates, </a:t>
            </a:r>
            <a:r>
              <a:rPr spc="-4" dirty="0">
                <a:latin typeface="Cambria"/>
                <a:cs typeface="Cambria"/>
              </a:rPr>
              <a:t>the queues </a:t>
            </a:r>
            <a:r>
              <a:rPr dirty="0">
                <a:latin typeface="Cambria"/>
                <a:cs typeface="Cambria"/>
              </a:rPr>
              <a:t> </a:t>
            </a:r>
            <a:r>
              <a:rPr spc="-11" dirty="0">
                <a:latin typeface="Cambria"/>
                <a:cs typeface="Cambria"/>
              </a:rPr>
              <a:t>are</a:t>
            </a:r>
            <a:r>
              <a:rPr spc="-19" dirty="0">
                <a:latin typeface="Cambria"/>
                <a:cs typeface="Cambria"/>
              </a:rPr>
              <a:t> </a:t>
            </a:r>
            <a:r>
              <a:rPr spc="-11" dirty="0">
                <a:latin typeface="Cambria"/>
                <a:cs typeface="Cambria"/>
              </a:rPr>
              <a:t>destroyed.</a:t>
            </a:r>
            <a:endParaRPr>
              <a:latin typeface="Cambria"/>
              <a:cs typeface="Cambria"/>
            </a:endParaRPr>
          </a:p>
          <a:p>
            <a:pPr marL="296704" marR="5239" indent="-215265" algn="just">
              <a:lnSpc>
                <a:spcPts val="2108"/>
              </a:lnSpc>
              <a:spcBef>
                <a:spcPts val="116"/>
              </a:spcBef>
              <a:buFont typeface="Wingdings"/>
              <a:buChar char=""/>
              <a:tabLst>
                <a:tab pos="297180" algn="l"/>
              </a:tabLst>
            </a:pPr>
            <a:r>
              <a:rPr dirty="0">
                <a:latin typeface="Cambria"/>
                <a:cs typeface="Cambria"/>
              </a:rPr>
              <a:t>The client </a:t>
            </a:r>
            <a:r>
              <a:rPr spc="-8" dirty="0">
                <a:latin typeface="Cambria"/>
                <a:cs typeface="Cambria"/>
              </a:rPr>
              <a:t>process </a:t>
            </a:r>
            <a:r>
              <a:rPr dirty="0">
                <a:latin typeface="Cambria"/>
                <a:cs typeface="Cambria"/>
              </a:rPr>
              <a:t>can send messages </a:t>
            </a:r>
            <a:r>
              <a:rPr spc="-11" dirty="0">
                <a:latin typeface="Cambria"/>
                <a:cs typeface="Cambria"/>
              </a:rPr>
              <a:t>to </a:t>
            </a:r>
            <a:r>
              <a:rPr dirty="0">
                <a:latin typeface="Cambria"/>
                <a:cs typeface="Cambria"/>
              </a:rPr>
              <a:t>the </a:t>
            </a:r>
            <a:r>
              <a:rPr spc="-4" dirty="0">
                <a:latin typeface="Cambria"/>
                <a:cs typeface="Cambria"/>
              </a:rPr>
              <a:t>outgoing queue </a:t>
            </a:r>
            <a:r>
              <a:rPr spc="-19" dirty="0">
                <a:latin typeface="Cambria"/>
                <a:cs typeface="Cambria"/>
              </a:rPr>
              <a:t>by</a:t>
            </a:r>
            <a:r>
              <a:rPr spc="356" dirty="0">
                <a:latin typeface="Cambria"/>
                <a:cs typeface="Cambria"/>
              </a:rPr>
              <a:t> </a:t>
            </a:r>
            <a:r>
              <a:rPr dirty="0">
                <a:latin typeface="Cambria"/>
                <a:cs typeface="Cambria"/>
              </a:rPr>
              <a:t>using </a:t>
            </a:r>
            <a:r>
              <a:rPr spc="-4" dirty="0">
                <a:latin typeface="Cambria"/>
                <a:cs typeface="Cambria"/>
              </a:rPr>
              <a:t>the </a:t>
            </a:r>
            <a:r>
              <a:rPr spc="-8" dirty="0">
                <a:latin typeface="Cambria"/>
                <a:cs typeface="Cambria"/>
              </a:rPr>
              <a:t>source </a:t>
            </a:r>
            <a:r>
              <a:rPr spc="-4" dirty="0">
                <a:latin typeface="Cambria"/>
                <a:cs typeface="Cambria"/>
              </a:rPr>
              <a:t> port</a:t>
            </a:r>
            <a:r>
              <a:rPr spc="-19" dirty="0">
                <a:latin typeface="Cambria"/>
                <a:cs typeface="Cambria"/>
              </a:rPr>
              <a:t> </a:t>
            </a:r>
            <a:r>
              <a:rPr spc="-4" dirty="0">
                <a:latin typeface="Cambria"/>
                <a:cs typeface="Cambria"/>
              </a:rPr>
              <a:t>number</a:t>
            </a:r>
            <a:r>
              <a:rPr dirty="0">
                <a:latin typeface="Cambria"/>
                <a:cs typeface="Cambria"/>
              </a:rPr>
              <a:t> specified in</a:t>
            </a:r>
            <a:r>
              <a:rPr spc="-15" dirty="0">
                <a:latin typeface="Cambria"/>
                <a:cs typeface="Cambria"/>
              </a:rPr>
              <a:t> </a:t>
            </a:r>
            <a:r>
              <a:rPr spc="-4" dirty="0">
                <a:latin typeface="Cambria"/>
                <a:cs typeface="Cambria"/>
              </a:rPr>
              <a:t>the</a:t>
            </a:r>
            <a:r>
              <a:rPr dirty="0">
                <a:latin typeface="Cambria"/>
                <a:cs typeface="Cambria"/>
              </a:rPr>
              <a:t> </a:t>
            </a:r>
            <a:r>
              <a:rPr spc="-8" dirty="0">
                <a:latin typeface="Cambria"/>
                <a:cs typeface="Cambria"/>
              </a:rPr>
              <a:t>request</a:t>
            </a:r>
            <a:endParaRPr>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145</a:t>
            </a:r>
          </a:p>
        </p:txBody>
      </p:sp>
    </p:spTree>
    <p:extLst>
      <p:ext uri="{BB962C8B-B14F-4D97-AF65-F5344CB8AC3E}">
        <p14:creationId xmlns:p14="http://schemas.microsoft.com/office/powerpoint/2010/main" val="31726838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2" y="1886713"/>
            <a:ext cx="8510111" cy="3315171"/>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a:latin typeface="Cambria"/>
              <a:cs typeface="Cambria"/>
            </a:endParaRPr>
          </a:p>
          <a:p>
            <a:pPr marL="81915">
              <a:spcBef>
                <a:spcPts val="1568"/>
              </a:spcBef>
            </a:pPr>
            <a:r>
              <a:rPr spc="-4" dirty="0">
                <a:solidFill>
                  <a:srgbClr val="006FC0"/>
                </a:solidFill>
                <a:latin typeface="Cambria"/>
                <a:cs typeface="Cambria"/>
              </a:rPr>
              <a:t>Queuing</a:t>
            </a:r>
            <a:r>
              <a:rPr spc="-41" dirty="0">
                <a:solidFill>
                  <a:srgbClr val="006FC0"/>
                </a:solidFill>
                <a:latin typeface="Cambria"/>
                <a:cs typeface="Cambria"/>
              </a:rPr>
              <a:t> </a:t>
            </a:r>
            <a:r>
              <a:rPr dirty="0">
                <a:solidFill>
                  <a:srgbClr val="006FC0"/>
                </a:solidFill>
                <a:latin typeface="Cambria"/>
                <a:cs typeface="Cambria"/>
              </a:rPr>
              <a:t>in</a:t>
            </a:r>
            <a:r>
              <a:rPr spc="-23" dirty="0">
                <a:solidFill>
                  <a:srgbClr val="006FC0"/>
                </a:solidFill>
                <a:latin typeface="Cambria"/>
                <a:cs typeface="Cambria"/>
              </a:rPr>
              <a:t> </a:t>
            </a:r>
            <a:r>
              <a:rPr dirty="0">
                <a:solidFill>
                  <a:srgbClr val="006FC0"/>
                </a:solidFill>
                <a:latin typeface="Cambria"/>
                <a:cs typeface="Cambria"/>
              </a:rPr>
              <a:t>UDP</a:t>
            </a:r>
            <a:endParaRPr>
              <a:latin typeface="Cambria"/>
              <a:cs typeface="Cambria"/>
            </a:endParaRPr>
          </a:p>
          <a:p>
            <a:pPr marL="296704" marR="4763" indent="-215265">
              <a:lnSpc>
                <a:spcPts val="3240"/>
              </a:lnSpc>
              <a:spcBef>
                <a:spcPts val="288"/>
              </a:spcBef>
              <a:buFont typeface="Wingdings"/>
              <a:buChar char=""/>
              <a:tabLst>
                <a:tab pos="297180" algn="l"/>
              </a:tabLst>
            </a:pPr>
            <a:r>
              <a:rPr dirty="0">
                <a:latin typeface="Cambria"/>
                <a:cs typeface="Cambria"/>
              </a:rPr>
              <a:t>The</a:t>
            </a:r>
            <a:r>
              <a:rPr spc="263" dirty="0">
                <a:latin typeface="Cambria"/>
                <a:cs typeface="Cambria"/>
              </a:rPr>
              <a:t> </a:t>
            </a:r>
            <a:r>
              <a:rPr dirty="0">
                <a:latin typeface="Cambria"/>
                <a:cs typeface="Cambria"/>
              </a:rPr>
              <a:t>client</a:t>
            </a:r>
            <a:r>
              <a:rPr spc="255" dirty="0">
                <a:latin typeface="Cambria"/>
                <a:cs typeface="Cambria"/>
              </a:rPr>
              <a:t> </a:t>
            </a:r>
            <a:r>
              <a:rPr spc="-8" dirty="0">
                <a:latin typeface="Cambria"/>
                <a:cs typeface="Cambria"/>
              </a:rPr>
              <a:t>process</a:t>
            </a:r>
            <a:r>
              <a:rPr spc="270" dirty="0">
                <a:latin typeface="Cambria"/>
                <a:cs typeface="Cambria"/>
              </a:rPr>
              <a:t> </a:t>
            </a:r>
            <a:r>
              <a:rPr dirty="0">
                <a:latin typeface="Cambria"/>
                <a:cs typeface="Cambria"/>
              </a:rPr>
              <a:t>can</a:t>
            </a:r>
            <a:r>
              <a:rPr spc="266" dirty="0">
                <a:latin typeface="Cambria"/>
                <a:cs typeface="Cambria"/>
              </a:rPr>
              <a:t> </a:t>
            </a:r>
            <a:r>
              <a:rPr dirty="0">
                <a:latin typeface="Cambria"/>
                <a:cs typeface="Cambria"/>
              </a:rPr>
              <a:t>send</a:t>
            </a:r>
            <a:r>
              <a:rPr spc="263" dirty="0">
                <a:latin typeface="Cambria"/>
                <a:cs typeface="Cambria"/>
              </a:rPr>
              <a:t> </a:t>
            </a:r>
            <a:r>
              <a:rPr dirty="0">
                <a:latin typeface="Cambria"/>
                <a:cs typeface="Cambria"/>
              </a:rPr>
              <a:t>messages</a:t>
            </a:r>
            <a:r>
              <a:rPr spc="266" dirty="0">
                <a:latin typeface="Cambria"/>
                <a:cs typeface="Cambria"/>
              </a:rPr>
              <a:t> </a:t>
            </a:r>
            <a:r>
              <a:rPr spc="-11" dirty="0">
                <a:latin typeface="Cambria"/>
                <a:cs typeface="Cambria"/>
              </a:rPr>
              <a:t>to</a:t>
            </a:r>
            <a:r>
              <a:rPr spc="259" dirty="0">
                <a:latin typeface="Cambria"/>
                <a:cs typeface="Cambria"/>
              </a:rPr>
              <a:t> </a:t>
            </a:r>
            <a:r>
              <a:rPr dirty="0">
                <a:latin typeface="Cambria"/>
                <a:cs typeface="Cambria"/>
              </a:rPr>
              <a:t>the</a:t>
            </a:r>
            <a:r>
              <a:rPr spc="266" dirty="0">
                <a:latin typeface="Cambria"/>
                <a:cs typeface="Cambria"/>
              </a:rPr>
              <a:t> </a:t>
            </a:r>
            <a:r>
              <a:rPr spc="-4" dirty="0">
                <a:latin typeface="Cambria"/>
                <a:cs typeface="Cambria"/>
              </a:rPr>
              <a:t>outgoing</a:t>
            </a:r>
            <a:r>
              <a:rPr spc="255" dirty="0">
                <a:latin typeface="Cambria"/>
                <a:cs typeface="Cambria"/>
              </a:rPr>
              <a:t> </a:t>
            </a:r>
            <a:r>
              <a:rPr spc="-4" dirty="0">
                <a:latin typeface="Cambria"/>
                <a:cs typeface="Cambria"/>
              </a:rPr>
              <a:t>queue</a:t>
            </a:r>
            <a:r>
              <a:rPr spc="274" dirty="0">
                <a:latin typeface="Cambria"/>
                <a:cs typeface="Cambria"/>
              </a:rPr>
              <a:t> </a:t>
            </a:r>
            <a:r>
              <a:rPr spc="-19" dirty="0">
                <a:latin typeface="Cambria"/>
                <a:cs typeface="Cambria"/>
              </a:rPr>
              <a:t>by</a:t>
            </a:r>
            <a:r>
              <a:rPr spc="263" dirty="0">
                <a:latin typeface="Cambria"/>
                <a:cs typeface="Cambria"/>
              </a:rPr>
              <a:t> </a:t>
            </a:r>
            <a:r>
              <a:rPr dirty="0">
                <a:latin typeface="Cambria"/>
                <a:cs typeface="Cambria"/>
              </a:rPr>
              <a:t>using</a:t>
            </a:r>
            <a:r>
              <a:rPr spc="263" dirty="0">
                <a:latin typeface="Cambria"/>
                <a:cs typeface="Cambria"/>
              </a:rPr>
              <a:t> </a:t>
            </a:r>
            <a:r>
              <a:rPr spc="-4" dirty="0">
                <a:latin typeface="Cambria"/>
                <a:cs typeface="Cambria"/>
              </a:rPr>
              <a:t>the</a:t>
            </a:r>
            <a:r>
              <a:rPr spc="266" dirty="0">
                <a:latin typeface="Cambria"/>
                <a:cs typeface="Cambria"/>
              </a:rPr>
              <a:t> </a:t>
            </a:r>
            <a:r>
              <a:rPr spc="-8" dirty="0">
                <a:latin typeface="Cambria"/>
                <a:cs typeface="Cambria"/>
              </a:rPr>
              <a:t>source </a:t>
            </a:r>
            <a:r>
              <a:rPr spc="-386" dirty="0">
                <a:latin typeface="Cambria"/>
                <a:cs typeface="Cambria"/>
              </a:rPr>
              <a:t> </a:t>
            </a:r>
            <a:r>
              <a:rPr spc="-4" dirty="0">
                <a:latin typeface="Cambria"/>
                <a:cs typeface="Cambria"/>
              </a:rPr>
              <a:t>port</a:t>
            </a:r>
            <a:r>
              <a:rPr spc="-19" dirty="0">
                <a:latin typeface="Cambria"/>
                <a:cs typeface="Cambria"/>
              </a:rPr>
              <a:t> </a:t>
            </a:r>
            <a:r>
              <a:rPr spc="-4" dirty="0">
                <a:latin typeface="Cambria"/>
                <a:cs typeface="Cambria"/>
              </a:rPr>
              <a:t>number</a:t>
            </a:r>
            <a:r>
              <a:rPr spc="4" dirty="0">
                <a:latin typeface="Cambria"/>
                <a:cs typeface="Cambria"/>
              </a:rPr>
              <a:t> </a:t>
            </a:r>
            <a:r>
              <a:rPr dirty="0">
                <a:latin typeface="Cambria"/>
                <a:cs typeface="Cambria"/>
              </a:rPr>
              <a:t>specified in</a:t>
            </a:r>
            <a:r>
              <a:rPr spc="-15" dirty="0">
                <a:latin typeface="Cambria"/>
                <a:cs typeface="Cambria"/>
              </a:rPr>
              <a:t> </a:t>
            </a:r>
            <a:r>
              <a:rPr spc="-4" dirty="0">
                <a:latin typeface="Cambria"/>
                <a:cs typeface="Cambria"/>
              </a:rPr>
              <a:t>the</a:t>
            </a:r>
            <a:r>
              <a:rPr spc="4" dirty="0">
                <a:latin typeface="Cambria"/>
                <a:cs typeface="Cambria"/>
              </a:rPr>
              <a:t> </a:t>
            </a:r>
            <a:r>
              <a:rPr spc="-4" dirty="0">
                <a:latin typeface="Cambria"/>
                <a:cs typeface="Cambria"/>
              </a:rPr>
              <a:t>request</a:t>
            </a:r>
            <a:endParaRPr>
              <a:latin typeface="Cambria"/>
              <a:cs typeface="Cambria"/>
            </a:endParaRPr>
          </a:p>
          <a:p>
            <a:pPr marL="296704" marR="6191" indent="-215265">
              <a:lnSpc>
                <a:spcPts val="3240"/>
              </a:lnSpc>
              <a:buFont typeface="Wingdings"/>
              <a:buChar char=""/>
              <a:tabLst>
                <a:tab pos="297180" algn="l"/>
              </a:tabLst>
            </a:pPr>
            <a:r>
              <a:rPr dirty="0">
                <a:latin typeface="Cambria"/>
                <a:cs typeface="Cambria"/>
              </a:rPr>
              <a:t>UDP</a:t>
            </a:r>
            <a:r>
              <a:rPr spc="184" dirty="0">
                <a:latin typeface="Cambria"/>
                <a:cs typeface="Cambria"/>
              </a:rPr>
              <a:t> </a:t>
            </a:r>
            <a:r>
              <a:rPr spc="-15" dirty="0">
                <a:latin typeface="Cambria"/>
                <a:cs typeface="Cambria"/>
              </a:rPr>
              <a:t>removes</a:t>
            </a:r>
            <a:r>
              <a:rPr spc="191" dirty="0">
                <a:latin typeface="Cambria"/>
                <a:cs typeface="Cambria"/>
              </a:rPr>
              <a:t> </a:t>
            </a:r>
            <a:r>
              <a:rPr spc="-4" dirty="0">
                <a:latin typeface="Cambria"/>
                <a:cs typeface="Cambria"/>
              </a:rPr>
              <a:t>the</a:t>
            </a:r>
            <a:r>
              <a:rPr spc="191" dirty="0">
                <a:latin typeface="Cambria"/>
                <a:cs typeface="Cambria"/>
              </a:rPr>
              <a:t> </a:t>
            </a:r>
            <a:r>
              <a:rPr spc="-4" dirty="0">
                <a:latin typeface="Cambria"/>
                <a:cs typeface="Cambria"/>
              </a:rPr>
              <a:t>messages</a:t>
            </a:r>
            <a:r>
              <a:rPr spc="195" dirty="0">
                <a:latin typeface="Cambria"/>
                <a:cs typeface="Cambria"/>
              </a:rPr>
              <a:t> </a:t>
            </a:r>
            <a:r>
              <a:rPr dirty="0">
                <a:latin typeface="Cambria"/>
                <a:cs typeface="Cambria"/>
              </a:rPr>
              <a:t>one</a:t>
            </a:r>
            <a:r>
              <a:rPr spc="191" dirty="0">
                <a:latin typeface="Cambria"/>
                <a:cs typeface="Cambria"/>
              </a:rPr>
              <a:t> </a:t>
            </a:r>
            <a:r>
              <a:rPr spc="-23" dirty="0">
                <a:latin typeface="Cambria"/>
                <a:cs typeface="Cambria"/>
              </a:rPr>
              <a:t>by</a:t>
            </a:r>
            <a:r>
              <a:rPr spc="188" dirty="0">
                <a:latin typeface="Cambria"/>
                <a:cs typeface="Cambria"/>
              </a:rPr>
              <a:t> </a:t>
            </a:r>
            <a:r>
              <a:rPr dirty="0">
                <a:latin typeface="Cambria"/>
                <a:cs typeface="Cambria"/>
              </a:rPr>
              <a:t>one</a:t>
            </a:r>
            <a:r>
              <a:rPr spc="184" dirty="0">
                <a:latin typeface="Cambria"/>
                <a:cs typeface="Cambria"/>
              </a:rPr>
              <a:t> </a:t>
            </a:r>
            <a:r>
              <a:rPr dirty="0">
                <a:latin typeface="Cambria"/>
                <a:cs typeface="Cambria"/>
              </a:rPr>
              <a:t>and,</a:t>
            </a:r>
            <a:r>
              <a:rPr spc="172" dirty="0">
                <a:latin typeface="Cambria"/>
                <a:cs typeface="Cambria"/>
              </a:rPr>
              <a:t> </a:t>
            </a:r>
            <a:r>
              <a:rPr spc="-4" dirty="0">
                <a:latin typeface="Cambria"/>
                <a:cs typeface="Cambria"/>
              </a:rPr>
              <a:t>after</a:t>
            </a:r>
            <a:r>
              <a:rPr spc="188" dirty="0">
                <a:latin typeface="Cambria"/>
                <a:cs typeface="Cambria"/>
              </a:rPr>
              <a:t> </a:t>
            </a:r>
            <a:r>
              <a:rPr spc="-8" dirty="0">
                <a:latin typeface="Cambria"/>
                <a:cs typeface="Cambria"/>
              </a:rPr>
              <a:t>adding</a:t>
            </a:r>
            <a:r>
              <a:rPr spc="191" dirty="0">
                <a:latin typeface="Cambria"/>
                <a:cs typeface="Cambria"/>
              </a:rPr>
              <a:t> </a:t>
            </a:r>
            <a:r>
              <a:rPr spc="-4" dirty="0">
                <a:latin typeface="Cambria"/>
                <a:cs typeface="Cambria"/>
              </a:rPr>
              <a:t>the</a:t>
            </a:r>
            <a:r>
              <a:rPr spc="184" dirty="0">
                <a:latin typeface="Cambria"/>
                <a:cs typeface="Cambria"/>
              </a:rPr>
              <a:t> </a:t>
            </a:r>
            <a:r>
              <a:rPr dirty="0">
                <a:latin typeface="Cambria"/>
                <a:cs typeface="Cambria"/>
              </a:rPr>
              <a:t>UDP</a:t>
            </a:r>
            <a:r>
              <a:rPr spc="172" dirty="0">
                <a:latin typeface="Cambria"/>
                <a:cs typeface="Cambria"/>
              </a:rPr>
              <a:t> </a:t>
            </a:r>
            <a:r>
              <a:rPr spc="-26" dirty="0">
                <a:latin typeface="Cambria"/>
                <a:cs typeface="Cambria"/>
              </a:rPr>
              <a:t>header,</a:t>
            </a:r>
            <a:r>
              <a:rPr spc="188" dirty="0">
                <a:latin typeface="Cambria"/>
                <a:cs typeface="Cambria"/>
              </a:rPr>
              <a:t> </a:t>
            </a:r>
            <a:r>
              <a:rPr spc="-11" dirty="0">
                <a:latin typeface="Cambria"/>
                <a:cs typeface="Cambria"/>
              </a:rPr>
              <a:t>delivers </a:t>
            </a:r>
            <a:r>
              <a:rPr spc="-386" dirty="0">
                <a:latin typeface="Cambria"/>
                <a:cs typeface="Cambria"/>
              </a:rPr>
              <a:t> </a:t>
            </a:r>
            <a:r>
              <a:rPr spc="-4" dirty="0">
                <a:latin typeface="Cambria"/>
                <a:cs typeface="Cambria"/>
              </a:rPr>
              <a:t>them</a:t>
            </a:r>
            <a:r>
              <a:rPr spc="-11" dirty="0">
                <a:latin typeface="Cambria"/>
                <a:cs typeface="Cambria"/>
              </a:rPr>
              <a:t> to</a:t>
            </a:r>
            <a:r>
              <a:rPr spc="-4" dirty="0">
                <a:latin typeface="Cambria"/>
                <a:cs typeface="Cambria"/>
              </a:rPr>
              <a:t> </a:t>
            </a:r>
            <a:r>
              <a:rPr spc="-75" dirty="0">
                <a:latin typeface="Cambria"/>
                <a:cs typeface="Cambria"/>
              </a:rPr>
              <a:t>IP.</a:t>
            </a:r>
            <a:r>
              <a:rPr spc="-11" dirty="0">
                <a:latin typeface="Cambria"/>
                <a:cs typeface="Cambria"/>
              </a:rPr>
              <a:t> </a:t>
            </a:r>
            <a:r>
              <a:rPr dirty="0">
                <a:latin typeface="Cambria"/>
                <a:cs typeface="Cambria"/>
              </a:rPr>
              <a:t>An</a:t>
            </a:r>
            <a:r>
              <a:rPr spc="-8" dirty="0">
                <a:latin typeface="Cambria"/>
                <a:cs typeface="Cambria"/>
              </a:rPr>
              <a:t> </a:t>
            </a:r>
            <a:r>
              <a:rPr spc="-4" dirty="0">
                <a:latin typeface="Cambria"/>
                <a:cs typeface="Cambria"/>
              </a:rPr>
              <a:t>outgoing</a:t>
            </a:r>
            <a:r>
              <a:rPr spc="-15" dirty="0">
                <a:latin typeface="Cambria"/>
                <a:cs typeface="Cambria"/>
              </a:rPr>
              <a:t> </a:t>
            </a:r>
            <a:r>
              <a:rPr spc="-4" dirty="0">
                <a:latin typeface="Cambria"/>
                <a:cs typeface="Cambria"/>
              </a:rPr>
              <a:t>queue</a:t>
            </a:r>
            <a:r>
              <a:rPr spc="8" dirty="0">
                <a:latin typeface="Cambria"/>
                <a:cs typeface="Cambria"/>
              </a:rPr>
              <a:t> </a:t>
            </a:r>
            <a:r>
              <a:rPr dirty="0">
                <a:latin typeface="Cambria"/>
                <a:cs typeface="Cambria"/>
              </a:rPr>
              <a:t>can</a:t>
            </a:r>
            <a:r>
              <a:rPr spc="4" dirty="0">
                <a:latin typeface="Cambria"/>
                <a:cs typeface="Cambria"/>
              </a:rPr>
              <a:t> </a:t>
            </a:r>
            <a:r>
              <a:rPr spc="-11" dirty="0">
                <a:latin typeface="Cambria"/>
                <a:cs typeface="Cambria"/>
              </a:rPr>
              <a:t>overflow</a:t>
            </a:r>
            <a:endParaRPr>
              <a:latin typeface="Cambria"/>
              <a:cs typeface="Cambria"/>
            </a:endParaRPr>
          </a:p>
          <a:p>
            <a:pPr marL="296704" marR="3810" indent="-215265">
              <a:lnSpc>
                <a:spcPts val="3240"/>
              </a:lnSpc>
              <a:buFont typeface="Wingdings"/>
              <a:buChar char=""/>
              <a:tabLst>
                <a:tab pos="297180" algn="l"/>
              </a:tabLst>
            </a:pPr>
            <a:r>
              <a:rPr dirty="0">
                <a:latin typeface="Cambria"/>
                <a:cs typeface="Cambria"/>
              </a:rPr>
              <a:t>It</a:t>
            </a:r>
            <a:r>
              <a:rPr spc="195" dirty="0">
                <a:latin typeface="Cambria"/>
                <a:cs typeface="Cambria"/>
              </a:rPr>
              <a:t> </a:t>
            </a:r>
            <a:r>
              <a:rPr dirty="0">
                <a:latin typeface="Cambria"/>
                <a:cs typeface="Cambria"/>
              </a:rPr>
              <a:t>happens</a:t>
            </a:r>
            <a:r>
              <a:rPr spc="191" dirty="0">
                <a:latin typeface="Cambria"/>
                <a:cs typeface="Cambria"/>
              </a:rPr>
              <a:t> </a:t>
            </a:r>
            <a:r>
              <a:rPr spc="-4" dirty="0">
                <a:latin typeface="Cambria"/>
                <a:cs typeface="Cambria"/>
              </a:rPr>
              <a:t>the</a:t>
            </a:r>
            <a:r>
              <a:rPr spc="203" dirty="0">
                <a:latin typeface="Cambria"/>
                <a:cs typeface="Cambria"/>
              </a:rPr>
              <a:t> </a:t>
            </a:r>
            <a:r>
              <a:rPr spc="-8" dirty="0">
                <a:latin typeface="Cambria"/>
                <a:cs typeface="Cambria"/>
              </a:rPr>
              <a:t>operating</a:t>
            </a:r>
            <a:r>
              <a:rPr spc="203" dirty="0">
                <a:latin typeface="Cambria"/>
                <a:cs typeface="Cambria"/>
              </a:rPr>
              <a:t> </a:t>
            </a:r>
            <a:r>
              <a:rPr spc="-8" dirty="0">
                <a:latin typeface="Cambria"/>
                <a:cs typeface="Cambria"/>
              </a:rPr>
              <a:t>system</a:t>
            </a:r>
            <a:r>
              <a:rPr spc="184" dirty="0">
                <a:latin typeface="Cambria"/>
                <a:cs typeface="Cambria"/>
              </a:rPr>
              <a:t> </a:t>
            </a:r>
            <a:r>
              <a:rPr dirty="0">
                <a:latin typeface="Cambria"/>
                <a:cs typeface="Cambria"/>
              </a:rPr>
              <a:t>can</a:t>
            </a:r>
            <a:r>
              <a:rPr spc="199" dirty="0">
                <a:latin typeface="Cambria"/>
                <a:cs typeface="Cambria"/>
              </a:rPr>
              <a:t> </a:t>
            </a:r>
            <a:r>
              <a:rPr spc="-4" dirty="0">
                <a:latin typeface="Cambria"/>
                <a:cs typeface="Cambria"/>
              </a:rPr>
              <a:t>ask</a:t>
            </a:r>
            <a:r>
              <a:rPr spc="206" dirty="0">
                <a:latin typeface="Cambria"/>
                <a:cs typeface="Cambria"/>
              </a:rPr>
              <a:t> </a:t>
            </a:r>
            <a:r>
              <a:rPr spc="-4" dirty="0">
                <a:latin typeface="Cambria"/>
                <a:cs typeface="Cambria"/>
              </a:rPr>
              <a:t>the</a:t>
            </a:r>
            <a:r>
              <a:rPr spc="203" dirty="0">
                <a:latin typeface="Cambria"/>
                <a:cs typeface="Cambria"/>
              </a:rPr>
              <a:t> </a:t>
            </a:r>
            <a:r>
              <a:rPr dirty="0">
                <a:latin typeface="Cambria"/>
                <a:cs typeface="Cambria"/>
              </a:rPr>
              <a:t>client</a:t>
            </a:r>
            <a:r>
              <a:rPr spc="195" dirty="0">
                <a:latin typeface="Cambria"/>
                <a:cs typeface="Cambria"/>
              </a:rPr>
              <a:t> </a:t>
            </a:r>
            <a:r>
              <a:rPr spc="-8" dirty="0">
                <a:latin typeface="Cambria"/>
                <a:cs typeface="Cambria"/>
              </a:rPr>
              <a:t>process</a:t>
            </a:r>
            <a:r>
              <a:rPr spc="195" dirty="0">
                <a:latin typeface="Cambria"/>
                <a:cs typeface="Cambria"/>
              </a:rPr>
              <a:t> </a:t>
            </a:r>
            <a:r>
              <a:rPr spc="-11" dirty="0">
                <a:latin typeface="Cambria"/>
                <a:cs typeface="Cambria"/>
              </a:rPr>
              <a:t>to</a:t>
            </a:r>
            <a:r>
              <a:rPr spc="195" dirty="0">
                <a:latin typeface="Cambria"/>
                <a:cs typeface="Cambria"/>
              </a:rPr>
              <a:t> </a:t>
            </a:r>
            <a:r>
              <a:rPr spc="-11" dirty="0">
                <a:latin typeface="Cambria"/>
                <a:cs typeface="Cambria"/>
              </a:rPr>
              <a:t>wait</a:t>
            </a:r>
            <a:r>
              <a:rPr spc="191" dirty="0">
                <a:latin typeface="Cambria"/>
                <a:cs typeface="Cambria"/>
              </a:rPr>
              <a:t> </a:t>
            </a:r>
            <a:r>
              <a:rPr spc="-11" dirty="0">
                <a:latin typeface="Cambria"/>
                <a:cs typeface="Cambria"/>
              </a:rPr>
              <a:t>before</a:t>
            </a:r>
            <a:r>
              <a:rPr spc="195" dirty="0">
                <a:latin typeface="Cambria"/>
                <a:cs typeface="Cambria"/>
              </a:rPr>
              <a:t> </a:t>
            </a:r>
            <a:r>
              <a:rPr dirty="0">
                <a:latin typeface="Cambria"/>
                <a:cs typeface="Cambria"/>
              </a:rPr>
              <a:t>sending </a:t>
            </a:r>
            <a:r>
              <a:rPr spc="-382" dirty="0">
                <a:latin typeface="Cambria"/>
                <a:cs typeface="Cambria"/>
              </a:rPr>
              <a:t> </a:t>
            </a:r>
            <a:r>
              <a:rPr spc="-11" dirty="0">
                <a:latin typeface="Cambria"/>
                <a:cs typeface="Cambria"/>
              </a:rPr>
              <a:t>any</a:t>
            </a:r>
            <a:r>
              <a:rPr spc="-23" dirty="0">
                <a:latin typeface="Cambria"/>
                <a:cs typeface="Cambria"/>
              </a:rPr>
              <a:t> </a:t>
            </a:r>
            <a:r>
              <a:rPr spc="-11" dirty="0">
                <a:latin typeface="Cambria"/>
                <a:cs typeface="Cambria"/>
              </a:rPr>
              <a:t>more</a:t>
            </a:r>
            <a:r>
              <a:rPr spc="4" dirty="0">
                <a:latin typeface="Cambria"/>
                <a:cs typeface="Cambria"/>
              </a:rPr>
              <a:t> </a:t>
            </a:r>
            <a:r>
              <a:rPr spc="-4" dirty="0">
                <a:latin typeface="Cambria"/>
                <a:cs typeface="Cambria"/>
              </a:rPr>
              <a:t>messages</a:t>
            </a:r>
            <a:endParaRPr>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146</a:t>
            </a:r>
          </a:p>
        </p:txBody>
      </p:sp>
    </p:spTree>
    <p:extLst>
      <p:ext uri="{BB962C8B-B14F-4D97-AF65-F5344CB8AC3E}">
        <p14:creationId xmlns:p14="http://schemas.microsoft.com/office/powerpoint/2010/main" val="20220686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2"/>
            <a:ext cx="8509159" cy="3925594"/>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dirty="0">
              <a:latin typeface="Cambria"/>
              <a:cs typeface="Cambria"/>
            </a:endParaRPr>
          </a:p>
          <a:p>
            <a:pPr marL="81915">
              <a:spcBef>
                <a:spcPts val="2130"/>
              </a:spcBef>
            </a:pPr>
            <a:r>
              <a:rPr b="1" spc="-4" dirty="0">
                <a:latin typeface="Cambria"/>
                <a:cs typeface="Cambria"/>
              </a:rPr>
              <a:t>Applications</a:t>
            </a:r>
            <a:r>
              <a:rPr b="1" spc="-34" dirty="0">
                <a:latin typeface="Cambria"/>
                <a:cs typeface="Cambria"/>
              </a:rPr>
              <a:t> </a:t>
            </a:r>
            <a:r>
              <a:rPr b="1" dirty="0">
                <a:latin typeface="Cambria"/>
                <a:cs typeface="Cambria"/>
              </a:rPr>
              <a:t>of</a:t>
            </a:r>
            <a:r>
              <a:rPr b="1" spc="-23" dirty="0">
                <a:latin typeface="Cambria"/>
                <a:cs typeface="Cambria"/>
              </a:rPr>
              <a:t> </a:t>
            </a:r>
            <a:r>
              <a:rPr b="1" spc="-4" dirty="0">
                <a:latin typeface="Cambria"/>
                <a:cs typeface="Cambria"/>
              </a:rPr>
              <a:t>UDP:</a:t>
            </a:r>
            <a:endParaRPr dirty="0">
              <a:latin typeface="Cambria"/>
              <a:cs typeface="Cambria"/>
            </a:endParaRPr>
          </a:p>
          <a:p>
            <a:pPr marL="81915" marR="3810"/>
            <a:r>
              <a:rPr dirty="0">
                <a:latin typeface="Cambria"/>
                <a:cs typeface="Cambria"/>
              </a:rPr>
              <a:t>Used</a:t>
            </a:r>
            <a:r>
              <a:rPr spc="11" dirty="0">
                <a:latin typeface="Cambria"/>
                <a:cs typeface="Cambria"/>
              </a:rPr>
              <a:t> </a:t>
            </a:r>
            <a:r>
              <a:rPr spc="-8" dirty="0">
                <a:latin typeface="Cambria"/>
                <a:cs typeface="Cambria"/>
              </a:rPr>
              <a:t>for</a:t>
            </a:r>
            <a:r>
              <a:rPr spc="8" dirty="0">
                <a:latin typeface="Cambria"/>
                <a:cs typeface="Cambria"/>
              </a:rPr>
              <a:t> </a:t>
            </a:r>
            <a:r>
              <a:rPr spc="-4" dirty="0">
                <a:latin typeface="Cambria"/>
                <a:cs typeface="Cambria"/>
              </a:rPr>
              <a:t>simple</a:t>
            </a:r>
            <a:r>
              <a:rPr spc="19" dirty="0">
                <a:latin typeface="Cambria"/>
                <a:cs typeface="Cambria"/>
              </a:rPr>
              <a:t> </a:t>
            </a:r>
            <a:r>
              <a:rPr spc="-4" dirty="0">
                <a:latin typeface="Cambria"/>
                <a:cs typeface="Cambria"/>
              </a:rPr>
              <a:t>request</a:t>
            </a:r>
            <a:r>
              <a:rPr spc="19" dirty="0">
                <a:latin typeface="Cambria"/>
                <a:cs typeface="Cambria"/>
              </a:rPr>
              <a:t> </a:t>
            </a:r>
            <a:r>
              <a:rPr spc="-4" dirty="0">
                <a:latin typeface="Cambria"/>
                <a:cs typeface="Cambria"/>
              </a:rPr>
              <a:t>response</a:t>
            </a:r>
            <a:r>
              <a:rPr spc="15" dirty="0">
                <a:latin typeface="Cambria"/>
                <a:cs typeface="Cambria"/>
              </a:rPr>
              <a:t> </a:t>
            </a:r>
            <a:r>
              <a:rPr spc="-4" dirty="0">
                <a:latin typeface="Cambria"/>
                <a:cs typeface="Cambria"/>
              </a:rPr>
              <a:t>communication</a:t>
            </a:r>
            <a:r>
              <a:rPr spc="19" dirty="0">
                <a:latin typeface="Cambria"/>
                <a:cs typeface="Cambria"/>
              </a:rPr>
              <a:t> </a:t>
            </a:r>
            <a:r>
              <a:rPr spc="-8" dirty="0">
                <a:latin typeface="Cambria"/>
                <a:cs typeface="Cambria"/>
              </a:rPr>
              <a:t>when</a:t>
            </a:r>
            <a:r>
              <a:rPr spc="11" dirty="0">
                <a:latin typeface="Cambria"/>
                <a:cs typeface="Cambria"/>
              </a:rPr>
              <a:t> </a:t>
            </a:r>
            <a:r>
              <a:rPr dirty="0">
                <a:latin typeface="Cambria"/>
                <a:cs typeface="Cambria"/>
              </a:rPr>
              <a:t>size</a:t>
            </a:r>
            <a:r>
              <a:rPr spc="15" dirty="0">
                <a:latin typeface="Cambria"/>
                <a:cs typeface="Cambria"/>
              </a:rPr>
              <a:t> </a:t>
            </a:r>
            <a:r>
              <a:rPr spc="-4" dirty="0">
                <a:latin typeface="Cambria"/>
                <a:cs typeface="Cambria"/>
              </a:rPr>
              <a:t>of</a:t>
            </a:r>
            <a:r>
              <a:rPr spc="11" dirty="0">
                <a:latin typeface="Cambria"/>
                <a:cs typeface="Cambria"/>
              </a:rPr>
              <a:t> </a:t>
            </a:r>
            <a:r>
              <a:rPr dirty="0">
                <a:latin typeface="Cambria"/>
                <a:cs typeface="Cambria"/>
              </a:rPr>
              <a:t>data</a:t>
            </a:r>
            <a:r>
              <a:rPr spc="8" dirty="0">
                <a:latin typeface="Cambria"/>
                <a:cs typeface="Cambria"/>
              </a:rPr>
              <a:t> </a:t>
            </a:r>
            <a:r>
              <a:rPr spc="-4" dirty="0">
                <a:latin typeface="Cambria"/>
                <a:cs typeface="Cambria"/>
              </a:rPr>
              <a:t>is</a:t>
            </a:r>
            <a:r>
              <a:rPr spc="15" dirty="0">
                <a:latin typeface="Cambria"/>
                <a:cs typeface="Cambria"/>
              </a:rPr>
              <a:t> </a:t>
            </a:r>
            <a:r>
              <a:rPr spc="-4" dirty="0">
                <a:latin typeface="Cambria"/>
                <a:cs typeface="Cambria"/>
              </a:rPr>
              <a:t>less</a:t>
            </a:r>
            <a:r>
              <a:rPr spc="23" dirty="0">
                <a:latin typeface="Cambria"/>
                <a:cs typeface="Cambria"/>
              </a:rPr>
              <a:t> </a:t>
            </a:r>
            <a:r>
              <a:rPr dirty="0">
                <a:latin typeface="Cambria"/>
                <a:cs typeface="Cambria"/>
              </a:rPr>
              <a:t>hence</a:t>
            </a:r>
            <a:r>
              <a:rPr spc="23" dirty="0">
                <a:latin typeface="Cambria"/>
                <a:cs typeface="Cambria"/>
              </a:rPr>
              <a:t> </a:t>
            </a:r>
            <a:r>
              <a:rPr spc="-8" dirty="0">
                <a:latin typeface="Cambria"/>
                <a:cs typeface="Cambria"/>
              </a:rPr>
              <a:t>there </a:t>
            </a:r>
            <a:r>
              <a:rPr spc="-382" dirty="0">
                <a:latin typeface="Cambria"/>
                <a:cs typeface="Cambria"/>
              </a:rPr>
              <a:t> </a:t>
            </a:r>
            <a:r>
              <a:rPr dirty="0">
                <a:latin typeface="Cambria"/>
                <a:cs typeface="Cambria"/>
              </a:rPr>
              <a:t>is</a:t>
            </a:r>
            <a:r>
              <a:rPr spc="-23" dirty="0">
                <a:latin typeface="Cambria"/>
                <a:cs typeface="Cambria"/>
              </a:rPr>
              <a:t> </a:t>
            </a:r>
            <a:r>
              <a:rPr spc="-4" dirty="0">
                <a:latin typeface="Cambria"/>
                <a:cs typeface="Cambria"/>
              </a:rPr>
              <a:t>lesser</a:t>
            </a:r>
            <a:r>
              <a:rPr spc="8" dirty="0">
                <a:latin typeface="Cambria"/>
                <a:cs typeface="Cambria"/>
              </a:rPr>
              <a:t> </a:t>
            </a:r>
            <a:r>
              <a:rPr dirty="0">
                <a:latin typeface="Cambria"/>
                <a:cs typeface="Cambria"/>
              </a:rPr>
              <a:t>concern</a:t>
            </a:r>
            <a:r>
              <a:rPr spc="4" dirty="0">
                <a:latin typeface="Cambria"/>
                <a:cs typeface="Cambria"/>
              </a:rPr>
              <a:t> </a:t>
            </a:r>
            <a:r>
              <a:rPr spc="-4" dirty="0">
                <a:latin typeface="Cambria"/>
                <a:cs typeface="Cambria"/>
              </a:rPr>
              <a:t>about</a:t>
            </a:r>
            <a:r>
              <a:rPr dirty="0">
                <a:latin typeface="Cambria"/>
                <a:cs typeface="Cambria"/>
              </a:rPr>
              <a:t> </a:t>
            </a:r>
            <a:r>
              <a:rPr spc="-4" dirty="0">
                <a:latin typeface="Cambria"/>
                <a:cs typeface="Cambria"/>
              </a:rPr>
              <a:t>flow</a:t>
            </a:r>
            <a:r>
              <a:rPr dirty="0">
                <a:latin typeface="Cambria"/>
                <a:cs typeface="Cambria"/>
              </a:rPr>
              <a:t> and</a:t>
            </a:r>
            <a:r>
              <a:rPr spc="-11" dirty="0">
                <a:latin typeface="Cambria"/>
                <a:cs typeface="Cambria"/>
              </a:rPr>
              <a:t> </a:t>
            </a:r>
            <a:r>
              <a:rPr spc="-8" dirty="0">
                <a:latin typeface="Cambria"/>
                <a:cs typeface="Cambria"/>
              </a:rPr>
              <a:t>error</a:t>
            </a:r>
            <a:r>
              <a:rPr spc="-19" dirty="0">
                <a:latin typeface="Cambria"/>
                <a:cs typeface="Cambria"/>
              </a:rPr>
              <a:t> </a:t>
            </a:r>
            <a:r>
              <a:rPr spc="-4" dirty="0">
                <a:latin typeface="Cambria"/>
                <a:cs typeface="Cambria"/>
              </a:rPr>
              <a:t>control.</a:t>
            </a:r>
            <a:endParaRPr dirty="0">
              <a:latin typeface="Cambria"/>
              <a:cs typeface="Cambria"/>
            </a:endParaRPr>
          </a:p>
          <a:p>
            <a:pPr marL="81915" marR="1367790"/>
            <a:r>
              <a:rPr dirty="0">
                <a:latin typeface="Cambria"/>
                <a:cs typeface="Cambria"/>
              </a:rPr>
              <a:t>It</a:t>
            </a:r>
            <a:r>
              <a:rPr spc="-19" dirty="0">
                <a:latin typeface="Cambria"/>
                <a:cs typeface="Cambria"/>
              </a:rPr>
              <a:t> </a:t>
            </a:r>
            <a:r>
              <a:rPr dirty="0">
                <a:latin typeface="Cambria"/>
                <a:cs typeface="Cambria"/>
              </a:rPr>
              <a:t>is</a:t>
            </a:r>
            <a:r>
              <a:rPr spc="-11" dirty="0">
                <a:latin typeface="Cambria"/>
                <a:cs typeface="Cambria"/>
              </a:rPr>
              <a:t> </a:t>
            </a:r>
            <a:r>
              <a:rPr spc="-4" dirty="0">
                <a:latin typeface="Cambria"/>
                <a:cs typeface="Cambria"/>
              </a:rPr>
              <a:t>suitable</a:t>
            </a:r>
            <a:r>
              <a:rPr dirty="0">
                <a:latin typeface="Cambria"/>
                <a:cs typeface="Cambria"/>
              </a:rPr>
              <a:t> </a:t>
            </a:r>
            <a:r>
              <a:rPr spc="-8" dirty="0">
                <a:latin typeface="Cambria"/>
                <a:cs typeface="Cambria"/>
              </a:rPr>
              <a:t>protocol</a:t>
            </a:r>
            <a:r>
              <a:rPr spc="4" dirty="0">
                <a:latin typeface="Cambria"/>
                <a:cs typeface="Cambria"/>
              </a:rPr>
              <a:t> </a:t>
            </a:r>
            <a:r>
              <a:rPr spc="-8" dirty="0">
                <a:latin typeface="Cambria"/>
                <a:cs typeface="Cambria"/>
              </a:rPr>
              <a:t>for</a:t>
            </a:r>
            <a:r>
              <a:rPr spc="-11" dirty="0">
                <a:latin typeface="Cambria"/>
                <a:cs typeface="Cambria"/>
              </a:rPr>
              <a:t> </a:t>
            </a:r>
            <a:r>
              <a:rPr spc="-4" dirty="0">
                <a:latin typeface="Cambria"/>
                <a:cs typeface="Cambria"/>
              </a:rPr>
              <a:t>multicasting</a:t>
            </a:r>
            <a:r>
              <a:rPr dirty="0">
                <a:latin typeface="Cambria"/>
                <a:cs typeface="Cambria"/>
              </a:rPr>
              <a:t> as UDP </a:t>
            </a:r>
            <a:r>
              <a:rPr spc="-4" dirty="0">
                <a:latin typeface="Cambria"/>
                <a:cs typeface="Cambria"/>
              </a:rPr>
              <a:t>supports</a:t>
            </a:r>
            <a:r>
              <a:rPr spc="8" dirty="0">
                <a:latin typeface="Cambria"/>
                <a:cs typeface="Cambria"/>
              </a:rPr>
              <a:t> </a:t>
            </a:r>
            <a:r>
              <a:rPr spc="-8" dirty="0">
                <a:latin typeface="Cambria"/>
                <a:cs typeface="Cambria"/>
              </a:rPr>
              <a:t>packet</a:t>
            </a:r>
            <a:r>
              <a:rPr spc="4" dirty="0">
                <a:latin typeface="Cambria"/>
                <a:cs typeface="Cambria"/>
              </a:rPr>
              <a:t> </a:t>
            </a:r>
            <a:r>
              <a:rPr spc="-4" dirty="0">
                <a:latin typeface="Cambria"/>
                <a:cs typeface="Cambria"/>
              </a:rPr>
              <a:t>switching. </a:t>
            </a:r>
            <a:r>
              <a:rPr spc="-382" dirty="0">
                <a:latin typeface="Cambria"/>
                <a:cs typeface="Cambria"/>
              </a:rPr>
              <a:t> </a:t>
            </a:r>
            <a:r>
              <a:rPr spc="-11" dirty="0">
                <a:latin typeface="Cambria"/>
                <a:cs typeface="Cambria"/>
              </a:rPr>
              <a:t>Following </a:t>
            </a:r>
            <a:r>
              <a:rPr dirty="0">
                <a:latin typeface="Cambria"/>
                <a:cs typeface="Cambria"/>
              </a:rPr>
              <a:t>implementations</a:t>
            </a:r>
            <a:r>
              <a:rPr spc="-8" dirty="0">
                <a:latin typeface="Cambria"/>
                <a:cs typeface="Cambria"/>
              </a:rPr>
              <a:t> </a:t>
            </a:r>
            <a:r>
              <a:rPr spc="-4" dirty="0">
                <a:latin typeface="Cambria"/>
                <a:cs typeface="Cambria"/>
              </a:rPr>
              <a:t>uses</a:t>
            </a:r>
            <a:r>
              <a:rPr spc="8" dirty="0">
                <a:latin typeface="Cambria"/>
                <a:cs typeface="Cambria"/>
              </a:rPr>
              <a:t> </a:t>
            </a:r>
            <a:r>
              <a:rPr dirty="0">
                <a:latin typeface="Cambria"/>
                <a:cs typeface="Cambria"/>
              </a:rPr>
              <a:t>UDP</a:t>
            </a:r>
            <a:r>
              <a:rPr spc="-15" dirty="0">
                <a:latin typeface="Cambria"/>
                <a:cs typeface="Cambria"/>
              </a:rPr>
              <a:t> </a:t>
            </a:r>
            <a:r>
              <a:rPr dirty="0">
                <a:latin typeface="Cambria"/>
                <a:cs typeface="Cambria"/>
              </a:rPr>
              <a:t>as</a:t>
            </a:r>
            <a:r>
              <a:rPr spc="-4" dirty="0">
                <a:latin typeface="Cambria"/>
                <a:cs typeface="Cambria"/>
              </a:rPr>
              <a:t> </a:t>
            </a:r>
            <a:r>
              <a:rPr dirty="0">
                <a:latin typeface="Cambria"/>
                <a:cs typeface="Cambria"/>
              </a:rPr>
              <a:t>a</a:t>
            </a:r>
            <a:r>
              <a:rPr spc="-8" dirty="0">
                <a:latin typeface="Cambria"/>
                <a:cs typeface="Cambria"/>
              </a:rPr>
              <a:t> transport</a:t>
            </a:r>
            <a:r>
              <a:rPr spc="-11" dirty="0">
                <a:latin typeface="Cambria"/>
                <a:cs typeface="Cambria"/>
              </a:rPr>
              <a:t> </a:t>
            </a:r>
            <a:r>
              <a:rPr spc="-15" dirty="0">
                <a:latin typeface="Cambria"/>
                <a:cs typeface="Cambria"/>
              </a:rPr>
              <a:t>layer</a:t>
            </a:r>
            <a:r>
              <a:rPr dirty="0">
                <a:latin typeface="Cambria"/>
                <a:cs typeface="Cambria"/>
              </a:rPr>
              <a:t> </a:t>
            </a:r>
            <a:r>
              <a:rPr spc="-8" dirty="0">
                <a:latin typeface="Cambria"/>
                <a:cs typeface="Cambria"/>
              </a:rPr>
              <a:t>protocol:</a:t>
            </a:r>
            <a:endParaRPr dirty="0">
              <a:latin typeface="Cambria"/>
              <a:cs typeface="Cambria"/>
            </a:endParaRPr>
          </a:p>
          <a:p>
            <a:pPr marL="424815" marR="5154454"/>
            <a:r>
              <a:rPr dirty="0">
                <a:latin typeface="Cambria"/>
                <a:cs typeface="Cambria"/>
              </a:rPr>
              <a:t>NTP</a:t>
            </a:r>
            <a:r>
              <a:rPr spc="-26" dirty="0">
                <a:latin typeface="Cambria"/>
                <a:cs typeface="Cambria"/>
              </a:rPr>
              <a:t> </a:t>
            </a:r>
            <a:r>
              <a:rPr spc="-8" dirty="0">
                <a:latin typeface="Cambria"/>
                <a:cs typeface="Cambria"/>
              </a:rPr>
              <a:t>(Network </a:t>
            </a:r>
            <a:r>
              <a:rPr dirty="0">
                <a:latin typeface="Cambria"/>
                <a:cs typeface="Cambria"/>
              </a:rPr>
              <a:t>Time</a:t>
            </a:r>
            <a:r>
              <a:rPr spc="-23" dirty="0">
                <a:latin typeface="Cambria"/>
                <a:cs typeface="Cambria"/>
              </a:rPr>
              <a:t> </a:t>
            </a:r>
            <a:r>
              <a:rPr spc="-8" dirty="0">
                <a:latin typeface="Cambria"/>
                <a:cs typeface="Cambria"/>
              </a:rPr>
              <a:t>Protocol) </a:t>
            </a:r>
            <a:r>
              <a:rPr spc="-386" dirty="0">
                <a:latin typeface="Cambria"/>
                <a:cs typeface="Cambria"/>
              </a:rPr>
              <a:t> </a:t>
            </a:r>
            <a:r>
              <a:rPr dirty="0">
                <a:latin typeface="Cambria"/>
                <a:cs typeface="Cambria"/>
              </a:rPr>
              <a:t>DNS </a:t>
            </a:r>
            <a:r>
              <a:rPr spc="-4" dirty="0">
                <a:latin typeface="Cambria"/>
                <a:cs typeface="Cambria"/>
              </a:rPr>
              <a:t>(Domain </a:t>
            </a:r>
            <a:r>
              <a:rPr dirty="0">
                <a:latin typeface="Cambria"/>
                <a:cs typeface="Cambria"/>
              </a:rPr>
              <a:t>Name </a:t>
            </a:r>
            <a:r>
              <a:rPr spc="-4" dirty="0">
                <a:latin typeface="Cambria"/>
                <a:cs typeface="Cambria"/>
              </a:rPr>
              <a:t>Service) </a:t>
            </a:r>
            <a:r>
              <a:rPr dirty="0">
                <a:latin typeface="Cambria"/>
                <a:cs typeface="Cambria"/>
              </a:rPr>
              <a:t> </a:t>
            </a:r>
            <a:r>
              <a:rPr spc="-41" dirty="0">
                <a:latin typeface="Cambria"/>
                <a:cs typeface="Cambria"/>
              </a:rPr>
              <a:t>BOOTP, </a:t>
            </a:r>
            <a:r>
              <a:rPr spc="-45" dirty="0">
                <a:latin typeface="Cambria"/>
                <a:cs typeface="Cambria"/>
              </a:rPr>
              <a:t>DHCP.</a:t>
            </a:r>
            <a:endParaRPr dirty="0">
              <a:latin typeface="Cambria"/>
              <a:cs typeface="Cambria"/>
            </a:endParaRPr>
          </a:p>
          <a:p>
            <a:pPr marL="424815" marR="5092541">
              <a:spcBef>
                <a:spcPts val="4"/>
              </a:spcBef>
            </a:pPr>
            <a:r>
              <a:rPr spc="-4" dirty="0">
                <a:latin typeface="Cambria"/>
                <a:cs typeface="Cambria"/>
              </a:rPr>
              <a:t>NNP </a:t>
            </a:r>
            <a:r>
              <a:rPr spc="-8" dirty="0">
                <a:latin typeface="Cambria"/>
                <a:cs typeface="Cambria"/>
              </a:rPr>
              <a:t>(Network </a:t>
            </a:r>
            <a:r>
              <a:rPr spc="-4" dirty="0">
                <a:latin typeface="Cambria"/>
                <a:cs typeface="Cambria"/>
              </a:rPr>
              <a:t>News </a:t>
            </a:r>
            <a:r>
              <a:rPr spc="-8" dirty="0">
                <a:latin typeface="Cambria"/>
                <a:cs typeface="Cambria"/>
              </a:rPr>
              <a:t>Protocol) </a:t>
            </a:r>
            <a:r>
              <a:rPr spc="-386" dirty="0">
                <a:latin typeface="Cambria"/>
                <a:cs typeface="Cambria"/>
              </a:rPr>
              <a:t> </a:t>
            </a:r>
            <a:r>
              <a:rPr spc="-8" dirty="0">
                <a:latin typeface="Cambria"/>
                <a:cs typeface="Cambria"/>
              </a:rPr>
              <a:t>Quote </a:t>
            </a:r>
            <a:r>
              <a:rPr spc="-4" dirty="0">
                <a:latin typeface="Cambria"/>
                <a:cs typeface="Cambria"/>
              </a:rPr>
              <a:t>of the </a:t>
            </a:r>
            <a:r>
              <a:rPr spc="-11" dirty="0">
                <a:latin typeface="Cambria"/>
                <a:cs typeface="Cambria"/>
              </a:rPr>
              <a:t>day </a:t>
            </a:r>
            <a:r>
              <a:rPr spc="-8" dirty="0">
                <a:latin typeface="Cambria"/>
                <a:cs typeface="Cambria"/>
              </a:rPr>
              <a:t>protocol </a:t>
            </a:r>
            <a:r>
              <a:rPr spc="-4" dirty="0">
                <a:latin typeface="Cambria"/>
                <a:cs typeface="Cambria"/>
              </a:rPr>
              <a:t> </a:t>
            </a:r>
            <a:r>
              <a:rPr spc="-45" dirty="0">
                <a:latin typeface="Cambria"/>
                <a:cs typeface="Cambria"/>
              </a:rPr>
              <a:t>TFTP,</a:t>
            </a:r>
            <a:r>
              <a:rPr spc="-30" dirty="0">
                <a:latin typeface="Cambria"/>
                <a:cs typeface="Cambria"/>
              </a:rPr>
              <a:t> </a:t>
            </a:r>
            <a:r>
              <a:rPr spc="-56" dirty="0">
                <a:latin typeface="Cambria"/>
                <a:cs typeface="Cambria"/>
              </a:rPr>
              <a:t>RTSP,</a:t>
            </a:r>
            <a:r>
              <a:rPr spc="-26" dirty="0">
                <a:latin typeface="Cambria"/>
                <a:cs typeface="Cambria"/>
              </a:rPr>
              <a:t> </a:t>
            </a:r>
            <a:r>
              <a:rPr spc="-60" dirty="0">
                <a:latin typeface="Cambria"/>
                <a:cs typeface="Cambria"/>
              </a:rPr>
              <a:t>RIP,</a:t>
            </a:r>
            <a:r>
              <a:rPr spc="-23" dirty="0">
                <a:latin typeface="Cambria"/>
                <a:cs typeface="Cambria"/>
              </a:rPr>
              <a:t> </a:t>
            </a:r>
            <a:r>
              <a:rPr spc="-38" dirty="0">
                <a:latin typeface="Cambria"/>
                <a:cs typeface="Cambria"/>
              </a:rPr>
              <a:t>OSPF.</a:t>
            </a:r>
            <a:endParaRPr dirty="0">
              <a:latin typeface="Cambria"/>
              <a:cs typeface="Cambria"/>
            </a:endParaRPr>
          </a:p>
          <a:p>
            <a:pPr marL="81915"/>
            <a:r>
              <a:rPr dirty="0">
                <a:latin typeface="Cambria"/>
                <a:cs typeface="Cambria"/>
              </a:rPr>
              <a:t>UDP</a:t>
            </a:r>
            <a:r>
              <a:rPr spc="-19" dirty="0">
                <a:latin typeface="Cambria"/>
                <a:cs typeface="Cambria"/>
              </a:rPr>
              <a:t> </a:t>
            </a:r>
            <a:r>
              <a:rPr dirty="0">
                <a:latin typeface="Cambria"/>
                <a:cs typeface="Cambria"/>
              </a:rPr>
              <a:t>is</a:t>
            </a:r>
            <a:r>
              <a:rPr spc="-11" dirty="0">
                <a:latin typeface="Cambria"/>
                <a:cs typeface="Cambria"/>
              </a:rPr>
              <a:t> </a:t>
            </a:r>
            <a:r>
              <a:rPr spc="-4" dirty="0">
                <a:latin typeface="Cambria"/>
                <a:cs typeface="Cambria"/>
              </a:rPr>
              <a:t>null</a:t>
            </a:r>
            <a:r>
              <a:rPr spc="-8" dirty="0">
                <a:latin typeface="Cambria"/>
                <a:cs typeface="Cambria"/>
              </a:rPr>
              <a:t> protocol</a:t>
            </a:r>
            <a:r>
              <a:rPr dirty="0">
                <a:latin typeface="Cambria"/>
                <a:cs typeface="Cambria"/>
              </a:rPr>
              <a:t> if</a:t>
            </a:r>
            <a:r>
              <a:rPr spc="-8" dirty="0">
                <a:latin typeface="Cambria"/>
                <a:cs typeface="Cambria"/>
              </a:rPr>
              <a:t> </a:t>
            </a:r>
            <a:r>
              <a:rPr spc="-15" dirty="0">
                <a:latin typeface="Cambria"/>
                <a:cs typeface="Cambria"/>
              </a:rPr>
              <a:t>you</a:t>
            </a:r>
            <a:r>
              <a:rPr spc="-11" dirty="0">
                <a:latin typeface="Cambria"/>
                <a:cs typeface="Cambria"/>
              </a:rPr>
              <a:t> </a:t>
            </a:r>
            <a:r>
              <a:rPr spc="-19" dirty="0">
                <a:latin typeface="Cambria"/>
                <a:cs typeface="Cambria"/>
              </a:rPr>
              <a:t>remove</a:t>
            </a:r>
            <a:r>
              <a:rPr dirty="0">
                <a:latin typeface="Cambria"/>
                <a:cs typeface="Cambria"/>
              </a:rPr>
              <a:t> </a:t>
            </a:r>
            <a:r>
              <a:rPr spc="-4" dirty="0">
                <a:latin typeface="Cambria"/>
                <a:cs typeface="Cambria"/>
              </a:rPr>
              <a:t>checksum</a:t>
            </a:r>
            <a:r>
              <a:rPr spc="15" dirty="0">
                <a:latin typeface="Cambria"/>
                <a:cs typeface="Cambria"/>
              </a:rPr>
              <a:t> </a:t>
            </a:r>
            <a:r>
              <a:rPr dirty="0">
                <a:latin typeface="Cambria"/>
                <a:cs typeface="Cambria"/>
              </a:rPr>
              <a:t>field.</a:t>
            </a:r>
          </a:p>
        </p:txBody>
      </p:sp>
      <p:pic>
        <p:nvPicPr>
          <p:cNvPr id="3" name="object 3"/>
          <p:cNvPicPr/>
          <p:nvPr/>
        </p:nvPicPr>
        <p:blipFill>
          <a:blip r:embed="rId3"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147</a:t>
            </a:r>
          </a:p>
        </p:txBody>
      </p:sp>
      <p:sp>
        <p:nvSpPr>
          <p:cNvPr id="7" name="TextBox 6">
            <a:extLst>
              <a:ext uri="{FF2B5EF4-FFF2-40B4-BE49-F238E27FC236}">
                <a16:creationId xmlns:a16="http://schemas.microsoft.com/office/drawing/2014/main" id="{1AA38D34-7281-3141-77BD-189291B87EAA}"/>
              </a:ext>
            </a:extLst>
          </p:cNvPr>
          <p:cNvSpPr txBox="1"/>
          <p:nvPr/>
        </p:nvSpPr>
        <p:spPr>
          <a:xfrm>
            <a:off x="5745695" y="4149080"/>
            <a:ext cx="3290801" cy="1015663"/>
          </a:xfrm>
          <a:prstGeom prst="rect">
            <a:avLst/>
          </a:prstGeom>
          <a:noFill/>
        </p:spPr>
        <p:txBody>
          <a:bodyPr wrap="square">
            <a:spAutoFit/>
          </a:bodyPr>
          <a:lstStyle/>
          <a:p>
            <a:pPr algn="just"/>
            <a:r>
              <a:rPr lang="en-US" sz="1200" i="0" dirty="0">
                <a:solidFill>
                  <a:srgbClr val="202124"/>
                </a:solidFill>
                <a:effectLst/>
                <a:latin typeface="arial" panose="020B0604020202020204" pitchFamily="34" charset="0"/>
              </a:rPr>
              <a:t>BOOTP (Bootstrap Protocol) is an internet protocol that lets a network user automatically be configured to receive an IP address and have an operating system booted without user involvement.</a:t>
            </a:r>
            <a:endParaRPr lang="en-IN" sz="1200" dirty="0"/>
          </a:p>
        </p:txBody>
      </p:sp>
      <p:sp>
        <p:nvSpPr>
          <p:cNvPr id="9" name="TextBox 8">
            <a:extLst>
              <a:ext uri="{FF2B5EF4-FFF2-40B4-BE49-F238E27FC236}">
                <a16:creationId xmlns:a16="http://schemas.microsoft.com/office/drawing/2014/main" id="{09FDF703-2FC2-DAF6-25F5-F59FA355D5A4}"/>
              </a:ext>
            </a:extLst>
          </p:cNvPr>
          <p:cNvSpPr txBox="1"/>
          <p:nvPr/>
        </p:nvSpPr>
        <p:spPr>
          <a:xfrm>
            <a:off x="5745695" y="5313517"/>
            <a:ext cx="3218793" cy="1015663"/>
          </a:xfrm>
          <a:prstGeom prst="rect">
            <a:avLst/>
          </a:prstGeom>
          <a:noFill/>
        </p:spPr>
        <p:txBody>
          <a:bodyPr wrap="square">
            <a:spAutoFit/>
          </a:bodyPr>
          <a:lstStyle/>
          <a:p>
            <a:r>
              <a:rPr lang="en-US" sz="1200" b="0" i="0" dirty="0">
                <a:solidFill>
                  <a:srgbClr val="4D5156"/>
                </a:solidFill>
                <a:effectLst/>
                <a:latin typeface="arial" panose="020B0604020202020204" pitchFamily="34" charset="0"/>
              </a:rPr>
              <a:t>The Network News Transfer Protocol is an application protocol used for transporting Usenet news articles between news servers, and for reading/posting articles by the end user client applications.</a:t>
            </a:r>
            <a:endParaRPr lang="en-IN" sz="1200" dirty="0"/>
          </a:p>
        </p:txBody>
      </p:sp>
    </p:spTree>
    <p:extLst>
      <p:ext uri="{BB962C8B-B14F-4D97-AF65-F5344CB8AC3E}">
        <p14:creationId xmlns:p14="http://schemas.microsoft.com/office/powerpoint/2010/main" val="2344353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3"/>
            <a:ext cx="7571899" cy="1809054"/>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19" dirty="0">
                <a:solidFill>
                  <a:srgbClr val="C00000"/>
                </a:solidFill>
                <a:latin typeface="Cambria"/>
                <a:cs typeface="Cambria"/>
              </a:rPr>
              <a:t> </a:t>
            </a:r>
            <a:r>
              <a:rPr sz="2100" b="1" i="1" spc="-4" dirty="0">
                <a:solidFill>
                  <a:srgbClr val="C00000"/>
                </a:solidFill>
                <a:latin typeface="Cambria"/>
                <a:cs typeface="Cambria"/>
              </a:rPr>
              <a:t>Services</a:t>
            </a:r>
            <a:r>
              <a:rPr sz="2100" b="1" i="1" dirty="0">
                <a:solidFill>
                  <a:srgbClr val="C00000"/>
                </a:solidFill>
                <a:latin typeface="Cambria"/>
                <a:cs typeface="Cambria"/>
              </a:rPr>
              <a:t> cont…</a:t>
            </a:r>
            <a:endParaRPr sz="2100">
              <a:latin typeface="Cambria"/>
              <a:cs typeface="Cambria"/>
            </a:endParaRPr>
          </a:p>
          <a:p>
            <a:pPr>
              <a:spcBef>
                <a:spcPts val="34"/>
              </a:spcBef>
            </a:pPr>
            <a:endParaRPr sz="2363">
              <a:latin typeface="Cambria"/>
              <a:cs typeface="Cambria"/>
            </a:endParaRPr>
          </a:p>
          <a:p>
            <a:pPr marL="424815">
              <a:spcBef>
                <a:spcPts val="4"/>
              </a:spcBef>
            </a:pPr>
            <a:r>
              <a:rPr b="1" spc="-4" dirty="0">
                <a:latin typeface="Cambria"/>
                <a:cs typeface="Cambria"/>
              </a:rPr>
              <a:t>When</a:t>
            </a:r>
            <a:r>
              <a:rPr b="1" spc="4" dirty="0">
                <a:latin typeface="Cambria"/>
                <a:cs typeface="Cambria"/>
              </a:rPr>
              <a:t> </a:t>
            </a:r>
            <a:r>
              <a:rPr b="1" spc="-19" dirty="0">
                <a:latin typeface="Cambria"/>
                <a:cs typeface="Cambria"/>
              </a:rPr>
              <a:t>to</a:t>
            </a:r>
            <a:r>
              <a:rPr b="1" dirty="0">
                <a:latin typeface="Cambria"/>
                <a:cs typeface="Cambria"/>
              </a:rPr>
              <a:t> </a:t>
            </a:r>
            <a:r>
              <a:rPr b="1" spc="-4" dirty="0">
                <a:latin typeface="Cambria"/>
                <a:cs typeface="Cambria"/>
              </a:rPr>
              <a:t>use UDP?</a:t>
            </a:r>
            <a:r>
              <a:rPr b="1" spc="11" dirty="0">
                <a:latin typeface="Cambria"/>
                <a:cs typeface="Cambria"/>
              </a:rPr>
              <a:t> </a:t>
            </a:r>
            <a:r>
              <a:rPr spc="-8" dirty="0">
                <a:latin typeface="Cambria"/>
                <a:cs typeface="Cambria"/>
              </a:rPr>
              <a:t>Reduce</a:t>
            </a:r>
            <a:r>
              <a:rPr spc="11" dirty="0">
                <a:latin typeface="Cambria"/>
                <a:cs typeface="Cambria"/>
              </a:rPr>
              <a:t> </a:t>
            </a:r>
            <a:r>
              <a:rPr spc="-4" dirty="0">
                <a:latin typeface="Cambria"/>
                <a:cs typeface="Cambria"/>
              </a:rPr>
              <a:t>the</a:t>
            </a:r>
            <a:r>
              <a:rPr dirty="0">
                <a:latin typeface="Cambria"/>
                <a:cs typeface="Cambria"/>
              </a:rPr>
              <a:t> </a:t>
            </a:r>
            <a:r>
              <a:rPr spc="-8" dirty="0">
                <a:latin typeface="Cambria"/>
                <a:cs typeface="Cambria"/>
              </a:rPr>
              <a:t>requirement</a:t>
            </a:r>
            <a:r>
              <a:rPr spc="-11" dirty="0">
                <a:latin typeface="Cambria"/>
                <a:cs typeface="Cambria"/>
              </a:rPr>
              <a:t> </a:t>
            </a:r>
            <a:r>
              <a:rPr dirty="0">
                <a:latin typeface="Cambria"/>
                <a:cs typeface="Cambria"/>
              </a:rPr>
              <a:t>of</a:t>
            </a:r>
            <a:r>
              <a:rPr spc="-8" dirty="0">
                <a:latin typeface="Cambria"/>
                <a:cs typeface="Cambria"/>
              </a:rPr>
              <a:t> computer</a:t>
            </a:r>
            <a:r>
              <a:rPr spc="15" dirty="0">
                <a:latin typeface="Cambria"/>
                <a:cs typeface="Cambria"/>
              </a:rPr>
              <a:t> </a:t>
            </a:r>
            <a:r>
              <a:rPr spc="-8" dirty="0">
                <a:latin typeface="Cambria"/>
                <a:cs typeface="Cambria"/>
              </a:rPr>
              <a:t>resources.</a:t>
            </a:r>
            <a:endParaRPr>
              <a:latin typeface="Cambria"/>
              <a:cs typeface="Cambria"/>
            </a:endParaRPr>
          </a:p>
          <a:p>
            <a:pPr marL="424815">
              <a:spcBef>
                <a:spcPts val="1080"/>
              </a:spcBef>
            </a:pPr>
            <a:r>
              <a:rPr spc="-4" dirty="0">
                <a:latin typeface="Cambria"/>
                <a:cs typeface="Cambria"/>
              </a:rPr>
              <a:t>When</a:t>
            </a:r>
            <a:r>
              <a:rPr spc="-8" dirty="0">
                <a:latin typeface="Cambria"/>
                <a:cs typeface="Cambria"/>
              </a:rPr>
              <a:t> </a:t>
            </a:r>
            <a:r>
              <a:rPr spc="-4" dirty="0">
                <a:latin typeface="Cambria"/>
                <a:cs typeface="Cambria"/>
              </a:rPr>
              <a:t>using</a:t>
            </a:r>
            <a:r>
              <a:rPr spc="-11" dirty="0">
                <a:latin typeface="Cambria"/>
                <a:cs typeface="Cambria"/>
              </a:rPr>
              <a:t> </a:t>
            </a:r>
            <a:r>
              <a:rPr spc="-4" dirty="0">
                <a:latin typeface="Cambria"/>
                <a:cs typeface="Cambria"/>
              </a:rPr>
              <a:t>the</a:t>
            </a:r>
            <a:r>
              <a:rPr spc="-8" dirty="0">
                <a:latin typeface="Cambria"/>
                <a:cs typeface="Cambria"/>
              </a:rPr>
              <a:t> </a:t>
            </a:r>
            <a:r>
              <a:rPr spc="-4" dirty="0">
                <a:latin typeface="Cambria"/>
                <a:cs typeface="Cambria"/>
              </a:rPr>
              <a:t>Multicast </a:t>
            </a:r>
            <a:r>
              <a:rPr dirty="0">
                <a:latin typeface="Cambria"/>
                <a:cs typeface="Cambria"/>
              </a:rPr>
              <a:t>or</a:t>
            </a:r>
            <a:r>
              <a:rPr spc="-4" dirty="0">
                <a:latin typeface="Cambria"/>
                <a:cs typeface="Cambria"/>
              </a:rPr>
              <a:t> Broadcast</a:t>
            </a:r>
            <a:r>
              <a:rPr spc="4" dirty="0">
                <a:latin typeface="Cambria"/>
                <a:cs typeface="Cambria"/>
              </a:rPr>
              <a:t> </a:t>
            </a:r>
            <a:r>
              <a:rPr spc="-11" dirty="0">
                <a:latin typeface="Cambria"/>
                <a:cs typeface="Cambria"/>
              </a:rPr>
              <a:t>to</a:t>
            </a:r>
            <a:r>
              <a:rPr spc="-4" dirty="0">
                <a:latin typeface="Cambria"/>
                <a:cs typeface="Cambria"/>
              </a:rPr>
              <a:t> </a:t>
            </a:r>
            <a:r>
              <a:rPr spc="-26" dirty="0">
                <a:latin typeface="Cambria"/>
                <a:cs typeface="Cambria"/>
              </a:rPr>
              <a:t>transfer.</a:t>
            </a:r>
            <a:endParaRPr>
              <a:latin typeface="Cambria"/>
              <a:cs typeface="Cambria"/>
            </a:endParaRPr>
          </a:p>
          <a:p>
            <a:pPr marL="424815">
              <a:spcBef>
                <a:spcPts val="1080"/>
              </a:spcBef>
            </a:pPr>
            <a:r>
              <a:rPr dirty="0">
                <a:latin typeface="Cambria"/>
                <a:cs typeface="Cambria"/>
              </a:rPr>
              <a:t>The</a:t>
            </a:r>
            <a:r>
              <a:rPr spc="-4" dirty="0">
                <a:latin typeface="Cambria"/>
                <a:cs typeface="Cambria"/>
              </a:rPr>
              <a:t> transmission</a:t>
            </a:r>
            <a:r>
              <a:rPr spc="-11" dirty="0">
                <a:latin typeface="Cambria"/>
                <a:cs typeface="Cambria"/>
              </a:rPr>
              <a:t> </a:t>
            </a:r>
            <a:r>
              <a:rPr dirty="0">
                <a:latin typeface="Cambria"/>
                <a:cs typeface="Cambria"/>
              </a:rPr>
              <a:t>of</a:t>
            </a:r>
            <a:r>
              <a:rPr spc="-4" dirty="0">
                <a:latin typeface="Cambria"/>
                <a:cs typeface="Cambria"/>
              </a:rPr>
              <a:t> </a:t>
            </a:r>
            <a:r>
              <a:rPr spc="-8" dirty="0">
                <a:latin typeface="Cambria"/>
                <a:cs typeface="Cambria"/>
              </a:rPr>
              <a:t>Real-time</a:t>
            </a:r>
            <a:r>
              <a:rPr dirty="0">
                <a:latin typeface="Cambria"/>
                <a:cs typeface="Cambria"/>
              </a:rPr>
              <a:t> </a:t>
            </a:r>
            <a:r>
              <a:rPr spc="-8" dirty="0">
                <a:latin typeface="Cambria"/>
                <a:cs typeface="Cambria"/>
              </a:rPr>
              <a:t>packets,</a:t>
            </a:r>
            <a:r>
              <a:rPr spc="11" dirty="0">
                <a:latin typeface="Cambria"/>
                <a:cs typeface="Cambria"/>
              </a:rPr>
              <a:t> </a:t>
            </a:r>
            <a:r>
              <a:rPr spc="-11" dirty="0">
                <a:latin typeface="Cambria"/>
                <a:cs typeface="Cambria"/>
              </a:rPr>
              <a:t>mainly</a:t>
            </a:r>
            <a:r>
              <a:rPr spc="-4" dirty="0">
                <a:latin typeface="Cambria"/>
                <a:cs typeface="Cambria"/>
              </a:rPr>
              <a:t> </a:t>
            </a:r>
            <a:r>
              <a:rPr dirty="0">
                <a:latin typeface="Cambria"/>
                <a:cs typeface="Cambria"/>
              </a:rPr>
              <a:t>in</a:t>
            </a:r>
            <a:r>
              <a:rPr spc="-11" dirty="0">
                <a:latin typeface="Cambria"/>
                <a:cs typeface="Cambria"/>
              </a:rPr>
              <a:t> </a:t>
            </a:r>
            <a:r>
              <a:rPr spc="-4" dirty="0">
                <a:latin typeface="Cambria"/>
                <a:cs typeface="Cambria"/>
              </a:rPr>
              <a:t>multimedia</a:t>
            </a:r>
            <a:r>
              <a:rPr spc="8" dirty="0">
                <a:latin typeface="Cambria"/>
                <a:cs typeface="Cambria"/>
              </a:rPr>
              <a:t> </a:t>
            </a:r>
            <a:r>
              <a:rPr spc="-4" dirty="0">
                <a:latin typeface="Cambria"/>
                <a:cs typeface="Cambria"/>
              </a:rPr>
              <a:t>applications</a:t>
            </a:r>
            <a:endParaRPr>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148</a:t>
            </a:r>
          </a:p>
        </p:txBody>
      </p:sp>
    </p:spTree>
    <p:extLst>
      <p:ext uri="{BB962C8B-B14F-4D97-AF65-F5344CB8AC3E}">
        <p14:creationId xmlns:p14="http://schemas.microsoft.com/office/powerpoint/2010/main" val="11481158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2"/>
            <a:ext cx="1591628" cy="332303"/>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53" dirty="0">
                <a:solidFill>
                  <a:srgbClr val="C00000"/>
                </a:solidFill>
                <a:latin typeface="Cambria"/>
                <a:cs typeface="Cambria"/>
              </a:rPr>
              <a:t> </a:t>
            </a:r>
            <a:r>
              <a:rPr sz="2100" b="1" i="1" spc="-15" dirty="0">
                <a:solidFill>
                  <a:srgbClr val="C00000"/>
                </a:solidFill>
                <a:latin typeface="Cambria"/>
                <a:cs typeface="Cambria"/>
              </a:rPr>
              <a:t>Package</a:t>
            </a:r>
            <a:endParaRPr sz="2100">
              <a:latin typeface="Cambria"/>
              <a:cs typeface="Cambria"/>
            </a:endParaRPr>
          </a:p>
        </p:txBody>
      </p:sp>
      <p:pic>
        <p:nvPicPr>
          <p:cNvPr id="3" name="object 3"/>
          <p:cNvPicPr/>
          <p:nvPr/>
        </p:nvPicPr>
        <p:blipFill>
          <a:blip r:embed="rId2" cstate="print"/>
          <a:stretch>
            <a:fillRect/>
          </a:stretch>
        </p:blipFill>
        <p:spPr>
          <a:xfrm>
            <a:off x="668274" y="2328896"/>
            <a:ext cx="7720150" cy="3908416"/>
          </a:xfrm>
          <a:prstGeom prst="rect">
            <a:avLst/>
          </a:prstGeom>
        </p:spPr>
      </p:pic>
      <p:sp>
        <p:nvSpPr>
          <p:cNvPr id="4" name="object 4"/>
          <p:cNvSpPr txBox="1"/>
          <p:nvPr/>
        </p:nvSpPr>
        <p:spPr>
          <a:xfrm>
            <a:off x="3635896" y="6453336"/>
            <a:ext cx="1184434" cy="286617"/>
          </a:xfrm>
          <a:prstGeom prst="rect">
            <a:avLst/>
          </a:prstGeom>
        </p:spPr>
        <p:txBody>
          <a:bodyPr vert="horz" wrap="square" lIns="0" tIns="9525" rIns="0" bIns="0" rtlCol="0">
            <a:spAutoFit/>
          </a:bodyPr>
          <a:lstStyle/>
          <a:p>
            <a:pPr marL="9525">
              <a:spcBef>
                <a:spcPts val="75"/>
              </a:spcBef>
            </a:pPr>
            <a:r>
              <a:rPr b="1" i="1" dirty="0">
                <a:solidFill>
                  <a:srgbClr val="C00000"/>
                </a:solidFill>
                <a:latin typeface="Cambria"/>
                <a:cs typeface="Cambria"/>
              </a:rPr>
              <a:t>UDP</a:t>
            </a:r>
            <a:r>
              <a:rPr b="1" i="1" spc="-83" dirty="0">
                <a:solidFill>
                  <a:srgbClr val="C00000"/>
                </a:solidFill>
                <a:latin typeface="Cambria"/>
                <a:cs typeface="Cambria"/>
              </a:rPr>
              <a:t> </a:t>
            </a:r>
            <a:r>
              <a:rPr b="1" i="1" spc="-4" dirty="0">
                <a:solidFill>
                  <a:srgbClr val="C00000"/>
                </a:solidFill>
                <a:latin typeface="Cambria"/>
                <a:cs typeface="Cambria"/>
              </a:rPr>
              <a:t>design</a:t>
            </a:r>
            <a:endParaRPr dirty="0">
              <a:latin typeface="Cambria"/>
              <a:cs typeface="Cambria"/>
            </a:endParaRPr>
          </a:p>
        </p:txBody>
      </p:sp>
      <p:pic>
        <p:nvPicPr>
          <p:cNvPr id="5" name="object 5"/>
          <p:cNvPicPr/>
          <p:nvPr/>
        </p:nvPicPr>
        <p:blipFill>
          <a:blip r:embed="rId3" cstate="print"/>
          <a:stretch>
            <a:fillRect/>
          </a:stretch>
        </p:blipFill>
        <p:spPr>
          <a:xfrm>
            <a:off x="197644" y="890635"/>
            <a:ext cx="864060" cy="886196"/>
          </a:xfrm>
          <a:prstGeom prst="rect">
            <a:avLst/>
          </a:prstGeom>
        </p:spPr>
      </p:pic>
      <p:sp>
        <p:nvSpPr>
          <p:cNvPr id="6" name="object 6"/>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7" name="object 7"/>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149</a:t>
            </a:r>
          </a:p>
        </p:txBody>
      </p:sp>
    </p:spTree>
    <p:extLst>
      <p:ext uri="{BB962C8B-B14F-4D97-AF65-F5344CB8AC3E}">
        <p14:creationId xmlns:p14="http://schemas.microsoft.com/office/powerpoint/2010/main" val="23211150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719378"/>
            <a:ext cx="8472964" cy="3903441"/>
          </a:xfrm>
          <a:prstGeom prst="rect">
            <a:avLst/>
          </a:prstGeom>
        </p:spPr>
        <p:txBody>
          <a:bodyPr vert="horz" wrap="square" lIns="0" tIns="176213" rIns="0" bIns="0" rtlCol="0">
            <a:spAutoFit/>
          </a:bodyPr>
          <a:lstStyle/>
          <a:p>
            <a:pPr marL="9525">
              <a:spcBef>
                <a:spcPts val="1388"/>
              </a:spcBef>
            </a:pPr>
            <a:r>
              <a:rPr sz="2100" b="1" i="1" spc="-4" dirty="0">
                <a:solidFill>
                  <a:srgbClr val="C00000"/>
                </a:solidFill>
                <a:latin typeface="Cambria"/>
                <a:cs typeface="Cambria"/>
              </a:rPr>
              <a:t>UDP</a:t>
            </a:r>
            <a:r>
              <a:rPr sz="2100" b="1" i="1" spc="-30" dirty="0">
                <a:solidFill>
                  <a:srgbClr val="C00000"/>
                </a:solidFill>
                <a:latin typeface="Cambria"/>
                <a:cs typeface="Cambria"/>
              </a:rPr>
              <a:t> </a:t>
            </a:r>
            <a:r>
              <a:rPr sz="2100" b="1" i="1" spc="-15" dirty="0">
                <a:solidFill>
                  <a:srgbClr val="C00000"/>
                </a:solidFill>
                <a:latin typeface="Cambria"/>
                <a:cs typeface="Cambria"/>
              </a:rPr>
              <a:t>Package</a:t>
            </a:r>
            <a:endParaRPr sz="2100">
              <a:latin typeface="Cambria"/>
              <a:cs typeface="Cambria"/>
            </a:endParaRPr>
          </a:p>
          <a:p>
            <a:pPr marL="389096" indent="-343376">
              <a:spcBef>
                <a:spcPts val="1031"/>
              </a:spcBef>
              <a:buFont typeface="Wingdings"/>
              <a:buChar char=""/>
              <a:tabLst>
                <a:tab pos="389096" algn="l"/>
                <a:tab pos="389573" algn="l"/>
              </a:tabLst>
            </a:pPr>
            <a:r>
              <a:rPr sz="1650" spc="-4" dirty="0">
                <a:latin typeface="Cambria"/>
                <a:cs typeface="Cambria"/>
              </a:rPr>
              <a:t>The</a:t>
            </a:r>
            <a:r>
              <a:rPr sz="1650" spc="-8" dirty="0">
                <a:latin typeface="Cambria"/>
                <a:cs typeface="Cambria"/>
              </a:rPr>
              <a:t> </a:t>
            </a:r>
            <a:r>
              <a:rPr sz="1650" spc="-4" dirty="0">
                <a:latin typeface="Cambria"/>
                <a:cs typeface="Cambria"/>
              </a:rPr>
              <a:t>UDP </a:t>
            </a:r>
            <a:r>
              <a:rPr sz="1650" spc="-8" dirty="0">
                <a:latin typeface="Cambria"/>
                <a:cs typeface="Cambria"/>
              </a:rPr>
              <a:t>package</a:t>
            </a:r>
            <a:r>
              <a:rPr sz="1650" spc="15" dirty="0">
                <a:latin typeface="Cambria"/>
                <a:cs typeface="Cambria"/>
              </a:rPr>
              <a:t> </a:t>
            </a:r>
            <a:r>
              <a:rPr sz="1650" spc="-23" dirty="0">
                <a:latin typeface="Cambria"/>
                <a:cs typeface="Cambria"/>
              </a:rPr>
              <a:t>involves</a:t>
            </a:r>
            <a:r>
              <a:rPr sz="1650" spc="26" dirty="0">
                <a:latin typeface="Cambria"/>
                <a:cs typeface="Cambria"/>
              </a:rPr>
              <a:t> </a:t>
            </a:r>
            <a:r>
              <a:rPr sz="1650" spc="-23" dirty="0">
                <a:latin typeface="Cambria"/>
                <a:cs typeface="Cambria"/>
              </a:rPr>
              <a:t>five</a:t>
            </a:r>
            <a:r>
              <a:rPr sz="1650" spc="23" dirty="0">
                <a:latin typeface="Cambria"/>
                <a:cs typeface="Cambria"/>
              </a:rPr>
              <a:t> </a:t>
            </a:r>
            <a:r>
              <a:rPr sz="1650" spc="-4" dirty="0">
                <a:latin typeface="Cambria"/>
                <a:cs typeface="Cambria"/>
              </a:rPr>
              <a:t>components:</a:t>
            </a:r>
            <a:endParaRPr sz="1650">
              <a:latin typeface="Cambria"/>
              <a:cs typeface="Cambria"/>
            </a:endParaRPr>
          </a:p>
          <a:p>
            <a:pPr>
              <a:spcBef>
                <a:spcPts val="26"/>
              </a:spcBef>
              <a:buChar char=""/>
            </a:pPr>
            <a:endParaRPr sz="1463">
              <a:latin typeface="Cambria"/>
              <a:cs typeface="Cambria"/>
            </a:endParaRPr>
          </a:p>
          <a:p>
            <a:pPr marL="389096" indent="-343376">
              <a:buFont typeface="Wingdings"/>
              <a:buChar char=""/>
              <a:tabLst>
                <a:tab pos="389096" algn="l"/>
                <a:tab pos="389573" algn="l"/>
              </a:tabLst>
            </a:pPr>
            <a:r>
              <a:rPr sz="1650" b="1" spc="-8" dirty="0">
                <a:solidFill>
                  <a:srgbClr val="006FC0"/>
                </a:solidFill>
                <a:latin typeface="Cambria"/>
                <a:cs typeface="Cambria"/>
              </a:rPr>
              <a:t>Control-Block</a:t>
            </a:r>
            <a:r>
              <a:rPr sz="1650" b="1" spc="-11" dirty="0">
                <a:solidFill>
                  <a:srgbClr val="006FC0"/>
                </a:solidFill>
                <a:latin typeface="Cambria"/>
                <a:cs typeface="Cambria"/>
              </a:rPr>
              <a:t> </a:t>
            </a:r>
            <a:r>
              <a:rPr sz="1650" b="1" spc="-34" dirty="0">
                <a:solidFill>
                  <a:srgbClr val="006FC0"/>
                </a:solidFill>
                <a:latin typeface="Cambria"/>
                <a:cs typeface="Cambria"/>
              </a:rPr>
              <a:t>Table</a:t>
            </a:r>
            <a:endParaRPr sz="1650">
              <a:latin typeface="Cambria"/>
              <a:cs typeface="Cambria"/>
            </a:endParaRPr>
          </a:p>
          <a:p>
            <a:pPr marL="946785" lvl="1" indent="-343376">
              <a:spcBef>
                <a:spcPts val="1369"/>
              </a:spcBef>
              <a:buFont typeface="Wingdings"/>
              <a:buChar char=""/>
              <a:tabLst>
                <a:tab pos="946785" algn="l"/>
                <a:tab pos="947261" algn="l"/>
              </a:tabLst>
            </a:pPr>
            <a:r>
              <a:rPr sz="1650" spc="-4" dirty="0">
                <a:latin typeface="Cambria"/>
                <a:cs typeface="Cambria"/>
              </a:rPr>
              <a:t>UDP</a:t>
            </a:r>
            <a:r>
              <a:rPr sz="1650" spc="-8" dirty="0">
                <a:latin typeface="Cambria"/>
                <a:cs typeface="Cambria"/>
              </a:rPr>
              <a:t> </a:t>
            </a:r>
            <a:r>
              <a:rPr sz="1650" spc="-4" dirty="0">
                <a:latin typeface="Cambria"/>
                <a:cs typeface="Cambria"/>
              </a:rPr>
              <a:t>has</a:t>
            </a:r>
            <a:r>
              <a:rPr sz="1650" spc="15" dirty="0">
                <a:latin typeface="Cambria"/>
                <a:cs typeface="Cambria"/>
              </a:rPr>
              <a:t> </a:t>
            </a:r>
            <a:r>
              <a:rPr sz="1650" spc="-4" dirty="0">
                <a:latin typeface="Cambria"/>
                <a:cs typeface="Cambria"/>
              </a:rPr>
              <a:t>a</a:t>
            </a:r>
            <a:r>
              <a:rPr sz="1650" spc="4" dirty="0">
                <a:latin typeface="Cambria"/>
                <a:cs typeface="Cambria"/>
              </a:rPr>
              <a:t> </a:t>
            </a:r>
            <a:r>
              <a:rPr sz="1650" spc="-8" dirty="0">
                <a:latin typeface="Cambria"/>
                <a:cs typeface="Cambria"/>
              </a:rPr>
              <a:t>control-block</a:t>
            </a:r>
            <a:r>
              <a:rPr sz="1650" spc="15" dirty="0">
                <a:latin typeface="Cambria"/>
                <a:cs typeface="Cambria"/>
              </a:rPr>
              <a:t> </a:t>
            </a:r>
            <a:r>
              <a:rPr sz="1650" spc="-8" dirty="0">
                <a:latin typeface="Cambria"/>
                <a:cs typeface="Cambria"/>
              </a:rPr>
              <a:t>table</a:t>
            </a:r>
            <a:r>
              <a:rPr sz="1650" spc="15" dirty="0">
                <a:latin typeface="Cambria"/>
                <a:cs typeface="Cambria"/>
              </a:rPr>
              <a:t> </a:t>
            </a:r>
            <a:r>
              <a:rPr sz="1650" spc="-11" dirty="0">
                <a:latin typeface="Cambria"/>
                <a:cs typeface="Cambria"/>
              </a:rPr>
              <a:t>to</a:t>
            </a:r>
            <a:r>
              <a:rPr sz="1650" spc="11" dirty="0">
                <a:latin typeface="Cambria"/>
                <a:cs typeface="Cambria"/>
              </a:rPr>
              <a:t> </a:t>
            </a:r>
            <a:r>
              <a:rPr sz="1650" spc="-11" dirty="0">
                <a:latin typeface="Cambria"/>
                <a:cs typeface="Cambria"/>
              </a:rPr>
              <a:t>keep</a:t>
            </a:r>
            <a:r>
              <a:rPr sz="1650" spc="8" dirty="0">
                <a:latin typeface="Cambria"/>
                <a:cs typeface="Cambria"/>
              </a:rPr>
              <a:t> </a:t>
            </a:r>
            <a:r>
              <a:rPr sz="1650" spc="-11" dirty="0">
                <a:latin typeface="Cambria"/>
                <a:cs typeface="Cambria"/>
              </a:rPr>
              <a:t>track</a:t>
            </a:r>
            <a:r>
              <a:rPr sz="1650" spc="19" dirty="0">
                <a:latin typeface="Cambria"/>
                <a:cs typeface="Cambria"/>
              </a:rPr>
              <a:t> </a:t>
            </a:r>
            <a:r>
              <a:rPr sz="1650" spc="-4" dirty="0">
                <a:latin typeface="Cambria"/>
                <a:cs typeface="Cambria"/>
              </a:rPr>
              <a:t>of</a:t>
            </a:r>
            <a:r>
              <a:rPr sz="1650" spc="4" dirty="0">
                <a:latin typeface="Cambria"/>
                <a:cs typeface="Cambria"/>
              </a:rPr>
              <a:t> </a:t>
            </a:r>
            <a:r>
              <a:rPr sz="1650" spc="-8" dirty="0">
                <a:latin typeface="Cambria"/>
                <a:cs typeface="Cambria"/>
              </a:rPr>
              <a:t>the</a:t>
            </a:r>
            <a:r>
              <a:rPr sz="1650" spc="8" dirty="0">
                <a:latin typeface="Cambria"/>
                <a:cs typeface="Cambria"/>
              </a:rPr>
              <a:t> </a:t>
            </a:r>
            <a:r>
              <a:rPr sz="1650" spc="-4" dirty="0">
                <a:latin typeface="Cambria"/>
                <a:cs typeface="Cambria"/>
              </a:rPr>
              <a:t>open</a:t>
            </a:r>
            <a:r>
              <a:rPr sz="1650" spc="8" dirty="0">
                <a:latin typeface="Cambria"/>
                <a:cs typeface="Cambria"/>
              </a:rPr>
              <a:t> </a:t>
            </a:r>
            <a:r>
              <a:rPr sz="1650" spc="-4" dirty="0">
                <a:latin typeface="Cambria"/>
                <a:cs typeface="Cambria"/>
              </a:rPr>
              <a:t>ports.</a:t>
            </a:r>
            <a:endParaRPr sz="1650">
              <a:latin typeface="Cambria"/>
              <a:cs typeface="Cambria"/>
            </a:endParaRPr>
          </a:p>
          <a:p>
            <a:pPr marL="946785" marR="3810" lvl="1" indent="-342900">
              <a:lnSpc>
                <a:spcPct val="150100"/>
              </a:lnSpc>
              <a:spcBef>
                <a:spcPts val="367"/>
              </a:spcBef>
              <a:buFont typeface="Wingdings"/>
              <a:buChar char=""/>
              <a:tabLst>
                <a:tab pos="946785" algn="l"/>
                <a:tab pos="947261" algn="l"/>
              </a:tabLst>
            </a:pPr>
            <a:r>
              <a:rPr sz="1650" spc="-8" dirty="0">
                <a:latin typeface="Cambria"/>
                <a:cs typeface="Cambria"/>
              </a:rPr>
              <a:t>Each</a:t>
            </a:r>
            <a:r>
              <a:rPr sz="1650" spc="113" dirty="0">
                <a:latin typeface="Cambria"/>
                <a:cs typeface="Cambria"/>
              </a:rPr>
              <a:t> </a:t>
            </a:r>
            <a:r>
              <a:rPr sz="1650" spc="-4" dirty="0">
                <a:latin typeface="Cambria"/>
                <a:cs typeface="Cambria"/>
              </a:rPr>
              <a:t>entry</a:t>
            </a:r>
            <a:r>
              <a:rPr sz="1650" spc="105" dirty="0">
                <a:latin typeface="Cambria"/>
                <a:cs typeface="Cambria"/>
              </a:rPr>
              <a:t> </a:t>
            </a:r>
            <a:r>
              <a:rPr sz="1650" dirty="0">
                <a:latin typeface="Cambria"/>
                <a:cs typeface="Cambria"/>
              </a:rPr>
              <a:t>in</a:t>
            </a:r>
            <a:r>
              <a:rPr sz="1650" spc="98" dirty="0">
                <a:latin typeface="Cambria"/>
                <a:cs typeface="Cambria"/>
              </a:rPr>
              <a:t> </a:t>
            </a:r>
            <a:r>
              <a:rPr sz="1650" dirty="0">
                <a:latin typeface="Cambria"/>
                <a:cs typeface="Cambria"/>
              </a:rPr>
              <a:t>this</a:t>
            </a:r>
            <a:r>
              <a:rPr sz="1650" spc="113" dirty="0">
                <a:latin typeface="Cambria"/>
                <a:cs typeface="Cambria"/>
              </a:rPr>
              <a:t> </a:t>
            </a:r>
            <a:r>
              <a:rPr sz="1650" spc="-4" dirty="0">
                <a:latin typeface="Cambria"/>
                <a:cs typeface="Cambria"/>
              </a:rPr>
              <a:t>table</a:t>
            </a:r>
            <a:r>
              <a:rPr sz="1650" spc="116" dirty="0">
                <a:latin typeface="Cambria"/>
                <a:cs typeface="Cambria"/>
              </a:rPr>
              <a:t> </a:t>
            </a:r>
            <a:r>
              <a:rPr sz="1650" spc="-4" dirty="0">
                <a:latin typeface="Cambria"/>
                <a:cs typeface="Cambria"/>
              </a:rPr>
              <a:t>has</a:t>
            </a:r>
            <a:r>
              <a:rPr sz="1650" spc="105" dirty="0">
                <a:latin typeface="Cambria"/>
                <a:cs typeface="Cambria"/>
              </a:rPr>
              <a:t> </a:t>
            </a:r>
            <a:r>
              <a:rPr sz="1650" spc="-4" dirty="0">
                <a:latin typeface="Cambria"/>
                <a:cs typeface="Cambria"/>
              </a:rPr>
              <a:t>a</a:t>
            </a:r>
            <a:r>
              <a:rPr sz="1650" spc="105" dirty="0">
                <a:latin typeface="Cambria"/>
                <a:cs typeface="Cambria"/>
              </a:rPr>
              <a:t> </a:t>
            </a:r>
            <a:r>
              <a:rPr sz="1650" spc="-4" dirty="0">
                <a:latin typeface="Cambria"/>
                <a:cs typeface="Cambria"/>
              </a:rPr>
              <a:t>minimum</a:t>
            </a:r>
            <a:r>
              <a:rPr sz="1650" spc="94" dirty="0">
                <a:latin typeface="Cambria"/>
                <a:cs typeface="Cambria"/>
              </a:rPr>
              <a:t> </a:t>
            </a:r>
            <a:r>
              <a:rPr sz="1650" spc="-4" dirty="0">
                <a:latin typeface="Cambria"/>
                <a:cs typeface="Cambria"/>
              </a:rPr>
              <a:t>of</a:t>
            </a:r>
            <a:r>
              <a:rPr sz="1650" spc="105" dirty="0">
                <a:latin typeface="Cambria"/>
                <a:cs typeface="Cambria"/>
              </a:rPr>
              <a:t> </a:t>
            </a:r>
            <a:r>
              <a:rPr sz="1650" spc="-8" dirty="0">
                <a:latin typeface="Cambria"/>
                <a:cs typeface="Cambria"/>
              </a:rPr>
              <a:t>four</a:t>
            </a:r>
            <a:r>
              <a:rPr sz="1650" spc="105" dirty="0">
                <a:latin typeface="Cambria"/>
                <a:cs typeface="Cambria"/>
              </a:rPr>
              <a:t> </a:t>
            </a:r>
            <a:r>
              <a:rPr sz="1650" dirty="0">
                <a:latin typeface="Cambria"/>
                <a:cs typeface="Cambria"/>
              </a:rPr>
              <a:t>fields:</a:t>
            </a:r>
            <a:r>
              <a:rPr sz="1650" spc="105" dirty="0">
                <a:latin typeface="Cambria"/>
                <a:cs typeface="Cambria"/>
              </a:rPr>
              <a:t> </a:t>
            </a:r>
            <a:r>
              <a:rPr sz="1650" spc="-4" dirty="0">
                <a:latin typeface="Cambria"/>
                <a:cs typeface="Cambria"/>
              </a:rPr>
              <a:t>the</a:t>
            </a:r>
            <a:r>
              <a:rPr sz="1650" spc="109" dirty="0">
                <a:latin typeface="Cambria"/>
                <a:cs typeface="Cambria"/>
              </a:rPr>
              <a:t> </a:t>
            </a:r>
            <a:r>
              <a:rPr sz="1650" spc="-4" dirty="0">
                <a:latin typeface="Cambria"/>
                <a:cs typeface="Cambria"/>
              </a:rPr>
              <a:t>state,</a:t>
            </a:r>
            <a:r>
              <a:rPr sz="1650" spc="105" dirty="0">
                <a:latin typeface="Cambria"/>
                <a:cs typeface="Cambria"/>
              </a:rPr>
              <a:t> </a:t>
            </a:r>
            <a:r>
              <a:rPr sz="1650" spc="-8" dirty="0">
                <a:latin typeface="Cambria"/>
                <a:cs typeface="Cambria"/>
              </a:rPr>
              <a:t>which</a:t>
            </a:r>
            <a:r>
              <a:rPr sz="1650" spc="105" dirty="0">
                <a:latin typeface="Cambria"/>
                <a:cs typeface="Cambria"/>
              </a:rPr>
              <a:t> </a:t>
            </a:r>
            <a:r>
              <a:rPr sz="1650" spc="-4" dirty="0">
                <a:latin typeface="Cambria"/>
                <a:cs typeface="Cambria"/>
              </a:rPr>
              <a:t>can</a:t>
            </a:r>
            <a:r>
              <a:rPr sz="1650" spc="105" dirty="0">
                <a:latin typeface="Cambria"/>
                <a:cs typeface="Cambria"/>
              </a:rPr>
              <a:t> </a:t>
            </a:r>
            <a:r>
              <a:rPr sz="1650" spc="-4" dirty="0">
                <a:latin typeface="Cambria"/>
                <a:cs typeface="Cambria"/>
              </a:rPr>
              <a:t>be</a:t>
            </a:r>
            <a:r>
              <a:rPr sz="1650" spc="105" dirty="0">
                <a:latin typeface="Cambria"/>
                <a:cs typeface="Cambria"/>
              </a:rPr>
              <a:t> </a:t>
            </a:r>
            <a:r>
              <a:rPr sz="1650" spc="-4" dirty="0">
                <a:latin typeface="Cambria"/>
                <a:cs typeface="Cambria"/>
              </a:rPr>
              <a:t>FREE </a:t>
            </a:r>
            <a:r>
              <a:rPr sz="1650" spc="-353" dirty="0">
                <a:latin typeface="Cambria"/>
                <a:cs typeface="Cambria"/>
              </a:rPr>
              <a:t> </a:t>
            </a:r>
            <a:r>
              <a:rPr sz="1650" spc="-4" dirty="0">
                <a:latin typeface="Cambria"/>
                <a:cs typeface="Cambria"/>
              </a:rPr>
              <a:t>or</a:t>
            </a:r>
            <a:r>
              <a:rPr sz="1650" spc="4" dirty="0">
                <a:latin typeface="Cambria"/>
                <a:cs typeface="Cambria"/>
              </a:rPr>
              <a:t> </a:t>
            </a:r>
            <a:r>
              <a:rPr sz="1650" spc="-4" dirty="0">
                <a:latin typeface="Cambria"/>
                <a:cs typeface="Cambria"/>
              </a:rPr>
              <a:t>IN-USE,</a:t>
            </a:r>
            <a:r>
              <a:rPr sz="1650" spc="-8" dirty="0">
                <a:latin typeface="Cambria"/>
                <a:cs typeface="Cambria"/>
              </a:rPr>
              <a:t> the</a:t>
            </a:r>
            <a:r>
              <a:rPr sz="1650" spc="15" dirty="0">
                <a:latin typeface="Cambria"/>
                <a:cs typeface="Cambria"/>
              </a:rPr>
              <a:t> </a:t>
            </a:r>
            <a:r>
              <a:rPr sz="1650" spc="-8" dirty="0">
                <a:latin typeface="Cambria"/>
                <a:cs typeface="Cambria"/>
              </a:rPr>
              <a:t>process</a:t>
            </a:r>
            <a:r>
              <a:rPr sz="1650" spc="23" dirty="0">
                <a:latin typeface="Cambria"/>
                <a:cs typeface="Cambria"/>
              </a:rPr>
              <a:t> </a:t>
            </a:r>
            <a:r>
              <a:rPr sz="1650" spc="-19" dirty="0">
                <a:latin typeface="Cambria"/>
                <a:cs typeface="Cambria"/>
              </a:rPr>
              <a:t>ID,</a:t>
            </a:r>
            <a:r>
              <a:rPr sz="1650" spc="4" dirty="0">
                <a:latin typeface="Cambria"/>
                <a:cs typeface="Cambria"/>
              </a:rPr>
              <a:t> </a:t>
            </a:r>
            <a:r>
              <a:rPr sz="1650" spc="-8" dirty="0">
                <a:latin typeface="Cambria"/>
                <a:cs typeface="Cambria"/>
              </a:rPr>
              <a:t>the</a:t>
            </a:r>
            <a:r>
              <a:rPr sz="1650" spc="15" dirty="0">
                <a:latin typeface="Cambria"/>
                <a:cs typeface="Cambria"/>
              </a:rPr>
              <a:t> </a:t>
            </a:r>
            <a:r>
              <a:rPr sz="1650" spc="-8" dirty="0">
                <a:latin typeface="Cambria"/>
                <a:cs typeface="Cambria"/>
              </a:rPr>
              <a:t>port</a:t>
            </a:r>
            <a:r>
              <a:rPr sz="1650" spc="11" dirty="0">
                <a:latin typeface="Cambria"/>
                <a:cs typeface="Cambria"/>
              </a:rPr>
              <a:t> </a:t>
            </a:r>
            <a:r>
              <a:rPr sz="1650" spc="-30" dirty="0">
                <a:latin typeface="Cambria"/>
                <a:cs typeface="Cambria"/>
              </a:rPr>
              <a:t>number,</a:t>
            </a:r>
            <a:r>
              <a:rPr sz="1650" spc="11" dirty="0">
                <a:latin typeface="Cambria"/>
                <a:cs typeface="Cambria"/>
              </a:rPr>
              <a:t> </a:t>
            </a:r>
            <a:r>
              <a:rPr sz="1650" spc="-8" dirty="0">
                <a:latin typeface="Cambria"/>
                <a:cs typeface="Cambria"/>
              </a:rPr>
              <a:t>and</a:t>
            </a:r>
            <a:r>
              <a:rPr sz="1650" spc="8" dirty="0">
                <a:latin typeface="Cambria"/>
                <a:cs typeface="Cambria"/>
              </a:rPr>
              <a:t> </a:t>
            </a:r>
            <a:r>
              <a:rPr sz="1650" spc="-8" dirty="0">
                <a:latin typeface="Cambria"/>
                <a:cs typeface="Cambria"/>
              </a:rPr>
              <a:t>the</a:t>
            </a:r>
            <a:r>
              <a:rPr sz="1650" spc="15" dirty="0">
                <a:latin typeface="Cambria"/>
                <a:cs typeface="Cambria"/>
              </a:rPr>
              <a:t> </a:t>
            </a:r>
            <a:r>
              <a:rPr sz="1650" spc="-4" dirty="0">
                <a:latin typeface="Cambria"/>
                <a:cs typeface="Cambria"/>
              </a:rPr>
              <a:t>corresponding</a:t>
            </a:r>
            <a:r>
              <a:rPr sz="1650" spc="26" dirty="0">
                <a:latin typeface="Cambria"/>
                <a:cs typeface="Cambria"/>
              </a:rPr>
              <a:t> </a:t>
            </a:r>
            <a:r>
              <a:rPr sz="1650" spc="-4" dirty="0">
                <a:latin typeface="Cambria"/>
                <a:cs typeface="Cambria"/>
              </a:rPr>
              <a:t>queue</a:t>
            </a:r>
            <a:r>
              <a:rPr sz="1650" spc="8" dirty="0">
                <a:latin typeface="Cambria"/>
                <a:cs typeface="Cambria"/>
              </a:rPr>
              <a:t> </a:t>
            </a:r>
            <a:r>
              <a:rPr sz="1650" spc="-30" dirty="0">
                <a:latin typeface="Cambria"/>
                <a:cs typeface="Cambria"/>
              </a:rPr>
              <a:t>number.</a:t>
            </a:r>
            <a:endParaRPr sz="1650">
              <a:latin typeface="Cambria"/>
              <a:cs typeface="Cambria"/>
            </a:endParaRPr>
          </a:p>
          <a:p>
            <a:pPr lvl="1">
              <a:spcBef>
                <a:spcPts val="30"/>
              </a:spcBef>
              <a:buFont typeface="Wingdings"/>
              <a:buChar char=""/>
            </a:pPr>
            <a:endParaRPr sz="1463">
              <a:latin typeface="Cambria"/>
              <a:cs typeface="Cambria"/>
            </a:endParaRPr>
          </a:p>
          <a:p>
            <a:pPr marL="389096" indent="-343376">
              <a:buFont typeface="Wingdings"/>
              <a:buChar char=""/>
              <a:tabLst>
                <a:tab pos="389096" algn="l"/>
                <a:tab pos="389573" algn="l"/>
              </a:tabLst>
            </a:pPr>
            <a:r>
              <a:rPr sz="1650" b="1" spc="-8" dirty="0">
                <a:solidFill>
                  <a:srgbClr val="006FC0"/>
                </a:solidFill>
                <a:latin typeface="Cambria"/>
                <a:cs typeface="Cambria"/>
              </a:rPr>
              <a:t>Input</a:t>
            </a:r>
            <a:r>
              <a:rPr sz="1650" b="1" spc="-23" dirty="0">
                <a:solidFill>
                  <a:srgbClr val="006FC0"/>
                </a:solidFill>
                <a:latin typeface="Cambria"/>
                <a:cs typeface="Cambria"/>
              </a:rPr>
              <a:t> </a:t>
            </a:r>
            <a:r>
              <a:rPr sz="1650" b="1" spc="-8" dirty="0">
                <a:solidFill>
                  <a:srgbClr val="006FC0"/>
                </a:solidFill>
                <a:latin typeface="Cambria"/>
                <a:cs typeface="Cambria"/>
              </a:rPr>
              <a:t>Queues</a:t>
            </a:r>
            <a:endParaRPr sz="1650">
              <a:latin typeface="Cambria"/>
              <a:cs typeface="Cambria"/>
            </a:endParaRPr>
          </a:p>
          <a:p>
            <a:pPr marL="861060" lvl="1" indent="-257651">
              <a:spcBef>
                <a:spcPts val="1358"/>
              </a:spcBef>
              <a:buFont typeface="Wingdings"/>
              <a:buChar char=""/>
              <a:tabLst>
                <a:tab pos="861536" algn="l"/>
              </a:tabLst>
            </a:pPr>
            <a:r>
              <a:rPr sz="1650" spc="-8" dirty="0">
                <a:latin typeface="Cambria"/>
                <a:cs typeface="Cambria"/>
              </a:rPr>
              <a:t>Our</a:t>
            </a:r>
            <a:r>
              <a:rPr sz="1650" spc="75" dirty="0">
                <a:latin typeface="Cambria"/>
                <a:cs typeface="Cambria"/>
              </a:rPr>
              <a:t> </a:t>
            </a:r>
            <a:r>
              <a:rPr sz="1650" spc="-4" dirty="0">
                <a:latin typeface="Cambria"/>
                <a:cs typeface="Cambria"/>
              </a:rPr>
              <a:t>UDP</a:t>
            </a:r>
            <a:r>
              <a:rPr sz="1650" spc="75" dirty="0">
                <a:latin typeface="Cambria"/>
                <a:cs typeface="Cambria"/>
              </a:rPr>
              <a:t> </a:t>
            </a:r>
            <a:r>
              <a:rPr sz="1650" spc="-4" dirty="0">
                <a:latin typeface="Cambria"/>
                <a:cs typeface="Cambria"/>
              </a:rPr>
              <a:t>package</a:t>
            </a:r>
            <a:r>
              <a:rPr sz="1650" spc="83" dirty="0">
                <a:latin typeface="Cambria"/>
                <a:cs typeface="Cambria"/>
              </a:rPr>
              <a:t> </a:t>
            </a:r>
            <a:r>
              <a:rPr sz="1650" spc="-4" dirty="0">
                <a:latin typeface="Cambria"/>
                <a:cs typeface="Cambria"/>
              </a:rPr>
              <a:t>uses</a:t>
            </a:r>
            <a:r>
              <a:rPr sz="1650" spc="90" dirty="0">
                <a:latin typeface="Cambria"/>
                <a:cs typeface="Cambria"/>
              </a:rPr>
              <a:t> </a:t>
            </a:r>
            <a:r>
              <a:rPr sz="1650" spc="-4" dirty="0">
                <a:latin typeface="Cambria"/>
                <a:cs typeface="Cambria"/>
              </a:rPr>
              <a:t>a</a:t>
            </a:r>
            <a:r>
              <a:rPr sz="1650" spc="86" dirty="0">
                <a:latin typeface="Cambria"/>
                <a:cs typeface="Cambria"/>
              </a:rPr>
              <a:t> </a:t>
            </a:r>
            <a:r>
              <a:rPr sz="1650" spc="-4" dirty="0">
                <a:latin typeface="Cambria"/>
                <a:cs typeface="Cambria"/>
              </a:rPr>
              <a:t>set</a:t>
            </a:r>
            <a:r>
              <a:rPr sz="1650" spc="79" dirty="0">
                <a:latin typeface="Cambria"/>
                <a:cs typeface="Cambria"/>
              </a:rPr>
              <a:t> </a:t>
            </a:r>
            <a:r>
              <a:rPr sz="1650" spc="-4" dirty="0">
                <a:latin typeface="Cambria"/>
                <a:cs typeface="Cambria"/>
              </a:rPr>
              <a:t>of</a:t>
            </a:r>
            <a:r>
              <a:rPr sz="1650" spc="71" dirty="0">
                <a:latin typeface="Cambria"/>
                <a:cs typeface="Cambria"/>
              </a:rPr>
              <a:t> </a:t>
            </a:r>
            <a:r>
              <a:rPr sz="1650" dirty="0">
                <a:latin typeface="Cambria"/>
                <a:cs typeface="Cambria"/>
              </a:rPr>
              <a:t>input</a:t>
            </a:r>
            <a:r>
              <a:rPr sz="1650" spc="90" dirty="0">
                <a:latin typeface="Cambria"/>
                <a:cs typeface="Cambria"/>
              </a:rPr>
              <a:t> </a:t>
            </a:r>
            <a:r>
              <a:rPr sz="1650" spc="-4" dirty="0">
                <a:latin typeface="Cambria"/>
                <a:cs typeface="Cambria"/>
              </a:rPr>
              <a:t>queues,</a:t>
            </a:r>
            <a:r>
              <a:rPr sz="1650" spc="86" dirty="0">
                <a:latin typeface="Cambria"/>
                <a:cs typeface="Cambria"/>
              </a:rPr>
              <a:t> </a:t>
            </a:r>
            <a:r>
              <a:rPr sz="1650" spc="-8" dirty="0">
                <a:latin typeface="Cambria"/>
                <a:cs typeface="Cambria"/>
              </a:rPr>
              <a:t>one</a:t>
            </a:r>
            <a:r>
              <a:rPr sz="1650" spc="83" dirty="0">
                <a:latin typeface="Cambria"/>
                <a:cs typeface="Cambria"/>
              </a:rPr>
              <a:t> </a:t>
            </a:r>
            <a:r>
              <a:rPr sz="1650" spc="-11" dirty="0">
                <a:latin typeface="Cambria"/>
                <a:cs typeface="Cambria"/>
              </a:rPr>
              <a:t>for</a:t>
            </a:r>
            <a:r>
              <a:rPr sz="1650" spc="71" dirty="0">
                <a:latin typeface="Cambria"/>
                <a:cs typeface="Cambria"/>
              </a:rPr>
              <a:t> </a:t>
            </a:r>
            <a:r>
              <a:rPr sz="1650" spc="-4" dirty="0">
                <a:latin typeface="Cambria"/>
                <a:cs typeface="Cambria"/>
              </a:rPr>
              <a:t>each</a:t>
            </a:r>
            <a:r>
              <a:rPr sz="1650" spc="83" dirty="0">
                <a:latin typeface="Cambria"/>
                <a:cs typeface="Cambria"/>
              </a:rPr>
              <a:t> </a:t>
            </a:r>
            <a:r>
              <a:rPr sz="1650" spc="-4" dirty="0">
                <a:latin typeface="Cambria"/>
                <a:cs typeface="Cambria"/>
              </a:rPr>
              <a:t>process.</a:t>
            </a:r>
            <a:r>
              <a:rPr sz="1650" spc="79" dirty="0">
                <a:latin typeface="Cambria"/>
                <a:cs typeface="Cambria"/>
              </a:rPr>
              <a:t> </a:t>
            </a:r>
            <a:r>
              <a:rPr sz="1650" spc="-4" dirty="0">
                <a:latin typeface="Cambria"/>
                <a:cs typeface="Cambria"/>
              </a:rPr>
              <a:t>In</a:t>
            </a:r>
            <a:r>
              <a:rPr sz="1650" spc="79" dirty="0">
                <a:latin typeface="Cambria"/>
                <a:cs typeface="Cambria"/>
              </a:rPr>
              <a:t> </a:t>
            </a:r>
            <a:r>
              <a:rPr sz="1650" spc="-4" dirty="0">
                <a:latin typeface="Cambria"/>
                <a:cs typeface="Cambria"/>
              </a:rPr>
              <a:t>this</a:t>
            </a:r>
            <a:r>
              <a:rPr sz="1650" spc="98" dirty="0">
                <a:latin typeface="Cambria"/>
                <a:cs typeface="Cambria"/>
              </a:rPr>
              <a:t> </a:t>
            </a:r>
            <a:r>
              <a:rPr sz="1650" spc="-4" dirty="0">
                <a:latin typeface="Cambria"/>
                <a:cs typeface="Cambria"/>
              </a:rPr>
              <a:t>design,</a:t>
            </a:r>
            <a:r>
              <a:rPr sz="1650" spc="79" dirty="0">
                <a:latin typeface="Cambria"/>
                <a:cs typeface="Cambria"/>
              </a:rPr>
              <a:t> </a:t>
            </a:r>
            <a:r>
              <a:rPr sz="1650" spc="-23" dirty="0">
                <a:latin typeface="Cambria"/>
                <a:cs typeface="Cambria"/>
              </a:rPr>
              <a:t>we</a:t>
            </a:r>
            <a:endParaRPr sz="1650">
              <a:latin typeface="Cambria"/>
              <a:cs typeface="Cambria"/>
            </a:endParaRPr>
          </a:p>
          <a:p>
            <a:pPr marL="861060">
              <a:spcBef>
                <a:spcPts val="994"/>
              </a:spcBef>
            </a:pPr>
            <a:r>
              <a:rPr sz="1650" spc="-4" dirty="0">
                <a:latin typeface="Cambria"/>
                <a:cs typeface="Cambria"/>
              </a:rPr>
              <a:t>do</a:t>
            </a:r>
            <a:r>
              <a:rPr sz="1650" spc="-15" dirty="0">
                <a:latin typeface="Cambria"/>
                <a:cs typeface="Cambria"/>
              </a:rPr>
              <a:t> </a:t>
            </a:r>
            <a:r>
              <a:rPr sz="1650" spc="-4" dirty="0">
                <a:latin typeface="Cambria"/>
                <a:cs typeface="Cambria"/>
              </a:rPr>
              <a:t>not use output</a:t>
            </a:r>
            <a:r>
              <a:rPr sz="1650" dirty="0">
                <a:latin typeface="Cambria"/>
                <a:cs typeface="Cambria"/>
              </a:rPr>
              <a:t> </a:t>
            </a:r>
            <a:r>
              <a:rPr sz="1650" spc="-4" dirty="0">
                <a:latin typeface="Cambria"/>
                <a:cs typeface="Cambria"/>
              </a:rPr>
              <a:t>queues.</a:t>
            </a:r>
            <a:endParaRPr sz="1650">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150</a:t>
            </a:r>
          </a:p>
        </p:txBody>
      </p:sp>
    </p:spTree>
    <p:extLst>
      <p:ext uri="{BB962C8B-B14F-4D97-AF65-F5344CB8AC3E}">
        <p14:creationId xmlns:p14="http://schemas.microsoft.com/office/powerpoint/2010/main" val="294783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3CA265-F584-4B87-97C8-F3797E2A17D4}" type="slidenum">
              <a:rPr lang="en-US" altLang="zh-TW" b="0"/>
              <a:pPr/>
              <a:t>15</a:t>
            </a:fld>
            <a:endParaRPr lang="en-US" altLang="zh-TW" b="0"/>
          </a:p>
        </p:txBody>
      </p:sp>
      <p:sp>
        <p:nvSpPr>
          <p:cNvPr id="43014"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charset="-120"/>
            </a:endParaRPr>
          </a:p>
        </p:txBody>
      </p:sp>
      <p:sp>
        <p:nvSpPr>
          <p:cNvPr id="43015" name="Rectangle 5"/>
          <p:cNvSpPr>
            <a:spLocks noChangeArrowheads="1"/>
          </p:cNvSpPr>
          <p:nvPr/>
        </p:nvSpPr>
        <p:spPr bwMode="auto">
          <a:xfrm>
            <a:off x="188150" y="980728"/>
            <a:ext cx="87677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charset="-120"/>
                <a:cs typeface="Times New Roman" panose="02020603050405020304" pitchFamily="18" charset="0"/>
              </a:rPr>
              <a:t>A datagram can travel through different networks. </a:t>
            </a:r>
          </a:p>
          <a:p>
            <a:pPr algn="just"/>
            <a:r>
              <a:rPr lang="en-US" altLang="zh-TW" sz="2400" b="0" dirty="0">
                <a:latin typeface="Times New Roman" panose="02020603050405020304" pitchFamily="18" charset="0"/>
                <a:ea typeface="新細明體" charset="-120"/>
                <a:cs typeface="Times New Roman" panose="02020603050405020304" pitchFamily="18" charset="0"/>
              </a:rPr>
              <a:t>Each router </a:t>
            </a:r>
            <a:r>
              <a:rPr lang="en-US" altLang="zh-TW" sz="2400" b="0" dirty="0" err="1">
                <a:latin typeface="Times New Roman" panose="02020603050405020304" pitchFamily="18" charset="0"/>
                <a:ea typeface="新細明體" charset="-120"/>
                <a:cs typeface="Times New Roman" panose="02020603050405020304" pitchFamily="18" charset="0"/>
              </a:rPr>
              <a:t>decapsulates</a:t>
            </a:r>
            <a:r>
              <a:rPr lang="en-US" altLang="zh-TW" sz="2400" b="0" dirty="0">
                <a:latin typeface="Times New Roman" panose="02020603050405020304" pitchFamily="18" charset="0"/>
                <a:ea typeface="新細明體" charset="-120"/>
                <a:cs typeface="Times New Roman" panose="02020603050405020304" pitchFamily="18" charset="0"/>
              </a:rPr>
              <a:t> the IP datagram from the frame it receives, processes it, and then encapsulates it in another frame. </a:t>
            </a:r>
          </a:p>
          <a:p>
            <a:pPr algn="just"/>
            <a:r>
              <a:rPr lang="en-US" altLang="zh-TW" sz="2400" b="0" dirty="0">
                <a:latin typeface="Times New Roman" panose="02020603050405020304" pitchFamily="18" charset="0"/>
                <a:ea typeface="新細明體" charset="-120"/>
                <a:cs typeface="Times New Roman" panose="02020603050405020304" pitchFamily="18" charset="0"/>
              </a:rPr>
              <a:t>The format and size of the received frame depend on the protocol used by the physical network through which the frame has just traveled. </a:t>
            </a:r>
          </a:p>
          <a:p>
            <a:pPr algn="just"/>
            <a:r>
              <a:rPr lang="en-US" altLang="zh-TW" sz="2400" b="0" dirty="0">
                <a:latin typeface="Times New Roman" panose="02020603050405020304" pitchFamily="18" charset="0"/>
                <a:ea typeface="新細明體" charset="-120"/>
                <a:cs typeface="Times New Roman" panose="02020603050405020304" pitchFamily="18" charset="0"/>
              </a:rPr>
              <a:t>The format and size of the sent frame depend on the protocol used by the physical network through which the frame is going to travel.</a:t>
            </a:r>
          </a:p>
          <a:p>
            <a:pPr algn="just"/>
            <a:r>
              <a:rPr lang="en-US" altLang="zh-TW" sz="2400" dirty="0">
                <a:latin typeface="Times New Roman" panose="02020603050405020304" pitchFamily="18" charset="0"/>
                <a:ea typeface="新細明體" charset="-120"/>
                <a:cs typeface="Times New Roman" panose="02020603050405020304" pitchFamily="18" charset="0"/>
              </a:rPr>
              <a:t>Maximum Transfer Unit (MTU)</a:t>
            </a:r>
          </a:p>
          <a:p>
            <a:pPr algn="just"/>
            <a:r>
              <a:rPr lang="en-US" altLang="zh-TW" sz="2400" b="0" dirty="0">
                <a:latin typeface="Times New Roman" panose="02020603050405020304" pitchFamily="18" charset="0"/>
                <a:ea typeface="新細明體" charset="-120"/>
                <a:cs typeface="Times New Roman" panose="02020603050405020304" pitchFamily="18" charset="0"/>
              </a:rPr>
              <a:t>Each data link layer protocol has its own frame format in most protocols. One of the fields defined in the format is the maximum size of the data field. </a:t>
            </a:r>
          </a:p>
          <a:p>
            <a:pPr algn="just"/>
            <a:r>
              <a:rPr lang="en-US" altLang="zh-TW" sz="2400" b="0" dirty="0">
                <a:latin typeface="Times New Roman" panose="02020603050405020304" pitchFamily="18" charset="0"/>
                <a:ea typeface="新細明體" charset="-120"/>
                <a:cs typeface="Times New Roman" panose="02020603050405020304" pitchFamily="18" charset="0"/>
              </a:rPr>
              <a:t>When a datagram is encapsulated in a frame, the total size of the datagram must be less than this maximum size, which is defined by the restrictions imposed by the hardware and software used in the network.</a:t>
            </a:r>
          </a:p>
        </p:txBody>
      </p:sp>
      <p:sp>
        <p:nvSpPr>
          <p:cNvPr id="3" name="Rectangle 2"/>
          <p:cNvSpPr/>
          <p:nvPr/>
        </p:nvSpPr>
        <p:spPr>
          <a:xfrm>
            <a:off x="395536" y="260648"/>
            <a:ext cx="6999312"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IP Fragmentation</a:t>
            </a:r>
          </a:p>
        </p:txBody>
      </p:sp>
    </p:spTree>
    <p:extLst>
      <p:ext uri="{BB962C8B-B14F-4D97-AF65-F5344CB8AC3E}">
        <p14:creationId xmlns:p14="http://schemas.microsoft.com/office/powerpoint/2010/main" val="11420807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088" y="2254091"/>
            <a:ext cx="2650331" cy="286617"/>
          </a:xfrm>
          <a:prstGeom prst="rect">
            <a:avLst/>
          </a:prstGeom>
        </p:spPr>
        <p:txBody>
          <a:bodyPr vert="horz" wrap="square" lIns="0" tIns="9525" rIns="0" bIns="0" rtlCol="0">
            <a:spAutoFit/>
          </a:bodyPr>
          <a:lstStyle/>
          <a:p>
            <a:pPr marL="352425" indent="-342900">
              <a:spcBef>
                <a:spcPts val="75"/>
              </a:spcBef>
              <a:buFont typeface="Wingdings"/>
              <a:buChar char=""/>
              <a:tabLst>
                <a:tab pos="351949" algn="l"/>
                <a:tab pos="352425" algn="l"/>
              </a:tabLst>
            </a:pPr>
            <a:r>
              <a:rPr b="1" spc="-8" dirty="0">
                <a:solidFill>
                  <a:srgbClr val="006FC0"/>
                </a:solidFill>
                <a:latin typeface="Cambria"/>
                <a:cs typeface="Cambria"/>
              </a:rPr>
              <a:t>Control-Block</a:t>
            </a:r>
            <a:r>
              <a:rPr b="1" spc="-45" dirty="0">
                <a:solidFill>
                  <a:srgbClr val="006FC0"/>
                </a:solidFill>
                <a:latin typeface="Cambria"/>
                <a:cs typeface="Cambria"/>
              </a:rPr>
              <a:t> </a:t>
            </a:r>
            <a:r>
              <a:rPr b="1" spc="-8" dirty="0">
                <a:solidFill>
                  <a:srgbClr val="006FC0"/>
                </a:solidFill>
                <a:latin typeface="Cambria"/>
                <a:cs typeface="Cambria"/>
              </a:rPr>
              <a:t>Module</a:t>
            </a:r>
            <a:endParaRPr>
              <a:latin typeface="Cambria"/>
              <a:cs typeface="Cambria"/>
            </a:endParaRPr>
          </a:p>
        </p:txBody>
      </p:sp>
      <p:sp>
        <p:nvSpPr>
          <p:cNvPr id="3" name="object 3"/>
          <p:cNvSpPr txBox="1"/>
          <p:nvPr/>
        </p:nvSpPr>
        <p:spPr>
          <a:xfrm>
            <a:off x="237591" y="1886712"/>
            <a:ext cx="8330565" cy="509274"/>
          </a:xfrm>
          <a:prstGeom prst="rect">
            <a:avLst/>
          </a:prstGeom>
        </p:spPr>
        <p:txBody>
          <a:bodyPr vert="horz" wrap="square" lIns="0" tIns="9049" rIns="0" bIns="0" rtlCol="0">
            <a:spAutoFit/>
          </a:bodyPr>
          <a:lstStyle/>
          <a:p>
            <a:pPr marL="9525">
              <a:lnSpc>
                <a:spcPts val="2351"/>
              </a:lnSpc>
              <a:spcBef>
                <a:spcPts val="71"/>
              </a:spcBef>
            </a:pPr>
            <a:r>
              <a:rPr sz="2100" b="1" i="1" spc="-4" dirty="0">
                <a:solidFill>
                  <a:srgbClr val="C00000"/>
                </a:solidFill>
                <a:latin typeface="Cambria"/>
                <a:cs typeface="Cambria"/>
              </a:rPr>
              <a:t>UDP</a:t>
            </a:r>
            <a:r>
              <a:rPr sz="2100" b="1" i="1" spc="-30" dirty="0">
                <a:solidFill>
                  <a:srgbClr val="C00000"/>
                </a:solidFill>
                <a:latin typeface="Cambria"/>
                <a:cs typeface="Cambria"/>
              </a:rPr>
              <a:t> </a:t>
            </a:r>
            <a:r>
              <a:rPr sz="2100" b="1" i="1" spc="-15" dirty="0">
                <a:solidFill>
                  <a:srgbClr val="C00000"/>
                </a:solidFill>
                <a:latin typeface="Cambria"/>
                <a:cs typeface="Cambria"/>
              </a:rPr>
              <a:t>Package</a:t>
            </a:r>
            <a:endParaRPr sz="2100">
              <a:latin typeface="Cambria"/>
              <a:cs typeface="Cambria"/>
            </a:endParaRPr>
          </a:p>
          <a:p>
            <a:pPr marL="5051107">
              <a:lnSpc>
                <a:spcPts val="1451"/>
              </a:lnSpc>
            </a:pPr>
            <a:r>
              <a:rPr sz="1350" spc="-4" dirty="0">
                <a:latin typeface="Cambria"/>
                <a:cs typeface="Cambria"/>
              </a:rPr>
              <a:t>UDP_Control_Block_Module</a:t>
            </a:r>
            <a:r>
              <a:rPr sz="1350" spc="-38" dirty="0">
                <a:latin typeface="Cambria"/>
                <a:cs typeface="Cambria"/>
              </a:rPr>
              <a:t> </a:t>
            </a:r>
            <a:r>
              <a:rPr sz="1350" spc="-4" dirty="0">
                <a:latin typeface="Cambria"/>
                <a:cs typeface="Cambria"/>
              </a:rPr>
              <a:t>(process </a:t>
            </a:r>
            <a:r>
              <a:rPr sz="1350" spc="-15" dirty="0">
                <a:latin typeface="Cambria"/>
                <a:cs typeface="Cambria"/>
              </a:rPr>
              <a:t>ID,</a:t>
            </a:r>
            <a:r>
              <a:rPr sz="1350" dirty="0">
                <a:latin typeface="Cambria"/>
                <a:cs typeface="Cambria"/>
              </a:rPr>
              <a:t> </a:t>
            </a:r>
            <a:r>
              <a:rPr sz="1350" spc="-4" dirty="0">
                <a:latin typeface="Cambria"/>
                <a:cs typeface="Cambria"/>
              </a:rPr>
              <a:t>port</a:t>
            </a:r>
            <a:endParaRPr sz="1350">
              <a:latin typeface="Cambria"/>
              <a:cs typeface="Cambria"/>
            </a:endParaRPr>
          </a:p>
        </p:txBody>
      </p:sp>
      <p:sp>
        <p:nvSpPr>
          <p:cNvPr id="4" name="object 4"/>
          <p:cNvSpPr txBox="1"/>
          <p:nvPr/>
        </p:nvSpPr>
        <p:spPr>
          <a:xfrm>
            <a:off x="653872" y="2547842"/>
            <a:ext cx="4114324" cy="771846"/>
          </a:xfrm>
          <a:prstGeom prst="rect">
            <a:avLst/>
          </a:prstGeom>
        </p:spPr>
        <p:txBody>
          <a:bodyPr vert="horz" wrap="square" lIns="0" tIns="40481" rIns="0" bIns="0" rtlCol="0">
            <a:spAutoFit/>
          </a:bodyPr>
          <a:lstStyle/>
          <a:p>
            <a:pPr marL="266700" marR="3810" indent="-257175" algn="just">
              <a:lnSpc>
                <a:spcPts val="1943"/>
              </a:lnSpc>
              <a:spcBef>
                <a:spcPts val="319"/>
              </a:spcBef>
              <a:buFont typeface="Wingdings"/>
              <a:buChar char=""/>
              <a:tabLst>
                <a:tab pos="266700" algn="l"/>
              </a:tabLst>
            </a:pPr>
            <a:r>
              <a:rPr dirty="0">
                <a:latin typeface="Cambria"/>
                <a:cs typeface="Cambria"/>
              </a:rPr>
              <a:t>The</a:t>
            </a:r>
            <a:r>
              <a:rPr spc="4" dirty="0">
                <a:latin typeface="Cambria"/>
                <a:cs typeface="Cambria"/>
              </a:rPr>
              <a:t> </a:t>
            </a:r>
            <a:r>
              <a:rPr spc="-4" dirty="0">
                <a:latin typeface="Cambria"/>
                <a:cs typeface="Cambria"/>
              </a:rPr>
              <a:t>control-block</a:t>
            </a:r>
            <a:r>
              <a:rPr dirty="0">
                <a:latin typeface="Cambria"/>
                <a:cs typeface="Cambria"/>
              </a:rPr>
              <a:t> </a:t>
            </a:r>
            <a:r>
              <a:rPr spc="-4" dirty="0">
                <a:latin typeface="Cambria"/>
                <a:cs typeface="Cambria"/>
              </a:rPr>
              <a:t>module</a:t>
            </a:r>
            <a:r>
              <a:rPr dirty="0">
                <a:latin typeface="Cambria"/>
                <a:cs typeface="Cambria"/>
              </a:rPr>
              <a:t> </a:t>
            </a:r>
            <a:r>
              <a:rPr spc="4" dirty="0">
                <a:latin typeface="Cambria"/>
                <a:cs typeface="Cambria"/>
              </a:rPr>
              <a:t>is </a:t>
            </a:r>
            <a:r>
              <a:rPr spc="8" dirty="0">
                <a:latin typeface="Cambria"/>
                <a:cs typeface="Cambria"/>
              </a:rPr>
              <a:t> </a:t>
            </a:r>
            <a:r>
              <a:rPr spc="-4" dirty="0">
                <a:latin typeface="Cambria"/>
                <a:cs typeface="Cambria"/>
              </a:rPr>
              <a:t>responsible </a:t>
            </a:r>
            <a:r>
              <a:rPr spc="-8" dirty="0">
                <a:latin typeface="Cambria"/>
                <a:cs typeface="Cambria"/>
              </a:rPr>
              <a:t>for </a:t>
            </a:r>
            <a:r>
              <a:rPr spc="-4" dirty="0">
                <a:latin typeface="Cambria"/>
                <a:cs typeface="Cambria"/>
              </a:rPr>
              <a:t>the management </a:t>
            </a:r>
            <a:r>
              <a:rPr spc="-8" dirty="0">
                <a:latin typeface="Cambria"/>
                <a:cs typeface="Cambria"/>
              </a:rPr>
              <a:t>of </a:t>
            </a:r>
            <a:r>
              <a:rPr spc="-4" dirty="0">
                <a:latin typeface="Cambria"/>
                <a:cs typeface="Cambria"/>
              </a:rPr>
              <a:t>the </a:t>
            </a:r>
            <a:r>
              <a:rPr dirty="0">
                <a:latin typeface="Cambria"/>
                <a:cs typeface="Cambria"/>
              </a:rPr>
              <a:t> </a:t>
            </a:r>
            <a:r>
              <a:rPr spc="-8" dirty="0">
                <a:latin typeface="Cambria"/>
                <a:cs typeface="Cambria"/>
              </a:rPr>
              <a:t>control-block</a:t>
            </a:r>
            <a:r>
              <a:rPr spc="4" dirty="0">
                <a:latin typeface="Cambria"/>
                <a:cs typeface="Cambria"/>
              </a:rPr>
              <a:t> </a:t>
            </a:r>
            <a:r>
              <a:rPr spc="-4" dirty="0">
                <a:latin typeface="Cambria"/>
                <a:cs typeface="Cambria"/>
              </a:rPr>
              <a:t>table.</a:t>
            </a:r>
            <a:endParaRPr>
              <a:latin typeface="Cambria"/>
              <a:cs typeface="Cambria"/>
            </a:endParaRPr>
          </a:p>
        </p:txBody>
      </p:sp>
      <p:sp>
        <p:nvSpPr>
          <p:cNvPr id="5" name="object 5"/>
          <p:cNvSpPr txBox="1"/>
          <p:nvPr/>
        </p:nvSpPr>
        <p:spPr>
          <a:xfrm>
            <a:off x="653872" y="3336703"/>
            <a:ext cx="4112419" cy="528189"/>
          </a:xfrm>
          <a:prstGeom prst="rect">
            <a:avLst/>
          </a:prstGeom>
        </p:spPr>
        <p:txBody>
          <a:bodyPr vert="horz" wrap="square" lIns="0" tIns="40481" rIns="0" bIns="0" rtlCol="0">
            <a:spAutoFit/>
          </a:bodyPr>
          <a:lstStyle/>
          <a:p>
            <a:pPr marL="266700" marR="3810" indent="-257175">
              <a:lnSpc>
                <a:spcPts val="1943"/>
              </a:lnSpc>
              <a:spcBef>
                <a:spcPts val="319"/>
              </a:spcBef>
              <a:buFont typeface="Wingdings"/>
              <a:buChar char=""/>
              <a:tabLst>
                <a:tab pos="266700" algn="l"/>
              </a:tabLst>
            </a:pPr>
            <a:r>
              <a:rPr spc="-4" dirty="0">
                <a:latin typeface="Cambria"/>
                <a:cs typeface="Cambria"/>
              </a:rPr>
              <a:t>When</a:t>
            </a:r>
            <a:r>
              <a:rPr spc="11" dirty="0">
                <a:latin typeface="Cambria"/>
                <a:cs typeface="Cambria"/>
              </a:rPr>
              <a:t> </a:t>
            </a:r>
            <a:r>
              <a:rPr dirty="0">
                <a:latin typeface="Cambria"/>
                <a:cs typeface="Cambria"/>
              </a:rPr>
              <a:t>a</a:t>
            </a:r>
            <a:r>
              <a:rPr spc="8" dirty="0">
                <a:latin typeface="Cambria"/>
                <a:cs typeface="Cambria"/>
              </a:rPr>
              <a:t> </a:t>
            </a:r>
            <a:r>
              <a:rPr spc="-8" dirty="0">
                <a:latin typeface="Cambria"/>
                <a:cs typeface="Cambria"/>
              </a:rPr>
              <a:t>process</a:t>
            </a:r>
            <a:r>
              <a:rPr spc="15" dirty="0">
                <a:latin typeface="Cambria"/>
                <a:cs typeface="Cambria"/>
              </a:rPr>
              <a:t> </a:t>
            </a:r>
            <a:r>
              <a:rPr dirty="0">
                <a:latin typeface="Cambria"/>
                <a:cs typeface="Cambria"/>
              </a:rPr>
              <a:t>starts,</a:t>
            </a:r>
            <a:r>
              <a:rPr spc="-8" dirty="0">
                <a:latin typeface="Cambria"/>
                <a:cs typeface="Cambria"/>
              </a:rPr>
              <a:t> </a:t>
            </a:r>
            <a:r>
              <a:rPr dirty="0">
                <a:latin typeface="Cambria"/>
                <a:cs typeface="Cambria"/>
              </a:rPr>
              <a:t>it</a:t>
            </a:r>
            <a:r>
              <a:rPr spc="8" dirty="0">
                <a:latin typeface="Cambria"/>
                <a:cs typeface="Cambria"/>
              </a:rPr>
              <a:t> </a:t>
            </a:r>
            <a:r>
              <a:rPr spc="-4" dirty="0">
                <a:latin typeface="Cambria"/>
                <a:cs typeface="Cambria"/>
              </a:rPr>
              <a:t>asks</a:t>
            </a:r>
            <a:r>
              <a:rPr spc="-8" dirty="0">
                <a:latin typeface="Cambria"/>
                <a:cs typeface="Cambria"/>
              </a:rPr>
              <a:t> for</a:t>
            </a:r>
            <a:r>
              <a:rPr spc="4" dirty="0">
                <a:latin typeface="Cambria"/>
                <a:cs typeface="Cambria"/>
              </a:rPr>
              <a:t> </a:t>
            </a:r>
            <a:r>
              <a:rPr dirty="0">
                <a:latin typeface="Cambria"/>
                <a:cs typeface="Cambria"/>
              </a:rPr>
              <a:t>a</a:t>
            </a:r>
            <a:r>
              <a:rPr spc="-11" dirty="0">
                <a:latin typeface="Cambria"/>
                <a:cs typeface="Cambria"/>
              </a:rPr>
              <a:t> </a:t>
            </a:r>
            <a:r>
              <a:rPr spc="-4" dirty="0">
                <a:latin typeface="Cambria"/>
                <a:cs typeface="Cambria"/>
              </a:rPr>
              <a:t>port </a:t>
            </a:r>
            <a:r>
              <a:rPr spc="-386" dirty="0">
                <a:latin typeface="Cambria"/>
                <a:cs typeface="Cambria"/>
              </a:rPr>
              <a:t> </a:t>
            </a:r>
            <a:r>
              <a:rPr spc="-4" dirty="0">
                <a:latin typeface="Cambria"/>
                <a:cs typeface="Cambria"/>
              </a:rPr>
              <a:t>number</a:t>
            </a:r>
            <a:r>
              <a:rPr spc="-8" dirty="0">
                <a:latin typeface="Cambria"/>
                <a:cs typeface="Cambria"/>
              </a:rPr>
              <a:t> from</a:t>
            </a:r>
            <a:r>
              <a:rPr spc="-19" dirty="0">
                <a:latin typeface="Cambria"/>
                <a:cs typeface="Cambria"/>
              </a:rPr>
              <a:t> </a:t>
            </a:r>
            <a:r>
              <a:rPr spc="-4" dirty="0">
                <a:latin typeface="Cambria"/>
                <a:cs typeface="Cambria"/>
              </a:rPr>
              <a:t>the</a:t>
            </a:r>
            <a:r>
              <a:rPr dirty="0">
                <a:latin typeface="Cambria"/>
                <a:cs typeface="Cambria"/>
              </a:rPr>
              <a:t> </a:t>
            </a:r>
            <a:r>
              <a:rPr spc="-4" dirty="0">
                <a:latin typeface="Cambria"/>
                <a:cs typeface="Cambria"/>
              </a:rPr>
              <a:t>operating</a:t>
            </a:r>
            <a:r>
              <a:rPr spc="-19" dirty="0">
                <a:latin typeface="Cambria"/>
                <a:cs typeface="Cambria"/>
              </a:rPr>
              <a:t> </a:t>
            </a:r>
            <a:r>
              <a:rPr spc="-8" dirty="0">
                <a:latin typeface="Cambria"/>
                <a:cs typeface="Cambria"/>
              </a:rPr>
              <a:t>system.</a:t>
            </a:r>
            <a:endParaRPr>
              <a:latin typeface="Cambria"/>
              <a:cs typeface="Cambria"/>
            </a:endParaRPr>
          </a:p>
        </p:txBody>
      </p:sp>
      <p:sp>
        <p:nvSpPr>
          <p:cNvPr id="6" name="object 6"/>
          <p:cNvSpPr txBox="1"/>
          <p:nvPr/>
        </p:nvSpPr>
        <p:spPr>
          <a:xfrm>
            <a:off x="653872" y="3878542"/>
            <a:ext cx="4114324" cy="772327"/>
          </a:xfrm>
          <a:prstGeom prst="rect">
            <a:avLst/>
          </a:prstGeom>
        </p:spPr>
        <p:txBody>
          <a:bodyPr vert="horz" wrap="square" lIns="0" tIns="40958" rIns="0" bIns="0" rtlCol="0">
            <a:spAutoFit/>
          </a:bodyPr>
          <a:lstStyle/>
          <a:p>
            <a:pPr marL="266700" marR="3810" indent="-257175" algn="just">
              <a:lnSpc>
                <a:spcPts val="1943"/>
              </a:lnSpc>
              <a:spcBef>
                <a:spcPts val="323"/>
              </a:spcBef>
              <a:buFont typeface="Wingdings"/>
              <a:buChar char=""/>
              <a:tabLst>
                <a:tab pos="266700" algn="l"/>
              </a:tabLst>
            </a:pPr>
            <a:r>
              <a:rPr dirty="0">
                <a:latin typeface="Cambria"/>
                <a:cs typeface="Cambria"/>
              </a:rPr>
              <a:t>The</a:t>
            </a:r>
            <a:r>
              <a:rPr spc="4" dirty="0">
                <a:latin typeface="Cambria"/>
                <a:cs typeface="Cambria"/>
              </a:rPr>
              <a:t> </a:t>
            </a:r>
            <a:r>
              <a:rPr spc="-8" dirty="0">
                <a:latin typeface="Cambria"/>
                <a:cs typeface="Cambria"/>
              </a:rPr>
              <a:t>operating</a:t>
            </a:r>
            <a:r>
              <a:rPr spc="-4" dirty="0">
                <a:latin typeface="Cambria"/>
                <a:cs typeface="Cambria"/>
              </a:rPr>
              <a:t> </a:t>
            </a:r>
            <a:r>
              <a:rPr spc="-11" dirty="0">
                <a:latin typeface="Cambria"/>
                <a:cs typeface="Cambria"/>
              </a:rPr>
              <a:t>system</a:t>
            </a:r>
            <a:r>
              <a:rPr spc="-8" dirty="0">
                <a:latin typeface="Cambria"/>
                <a:cs typeface="Cambria"/>
              </a:rPr>
              <a:t> </a:t>
            </a:r>
            <a:r>
              <a:rPr spc="-4" dirty="0">
                <a:latin typeface="Cambria"/>
                <a:cs typeface="Cambria"/>
              </a:rPr>
              <a:t>assigns</a:t>
            </a:r>
            <a:r>
              <a:rPr dirty="0">
                <a:latin typeface="Cambria"/>
                <a:cs typeface="Cambria"/>
              </a:rPr>
              <a:t> </a:t>
            </a:r>
            <a:r>
              <a:rPr spc="-8" dirty="0">
                <a:latin typeface="Cambria"/>
                <a:cs typeface="Cambria"/>
              </a:rPr>
              <a:t>well- </a:t>
            </a:r>
            <a:r>
              <a:rPr spc="-386" dirty="0">
                <a:latin typeface="Cambria"/>
                <a:cs typeface="Cambria"/>
              </a:rPr>
              <a:t> </a:t>
            </a:r>
            <a:r>
              <a:rPr spc="-4" dirty="0">
                <a:latin typeface="Cambria"/>
                <a:cs typeface="Cambria"/>
              </a:rPr>
              <a:t>known</a:t>
            </a:r>
            <a:r>
              <a:rPr dirty="0">
                <a:latin typeface="Cambria"/>
                <a:cs typeface="Cambria"/>
              </a:rPr>
              <a:t> </a:t>
            </a:r>
            <a:r>
              <a:rPr spc="-8" dirty="0">
                <a:latin typeface="Cambria"/>
                <a:cs typeface="Cambria"/>
              </a:rPr>
              <a:t>port</a:t>
            </a:r>
            <a:r>
              <a:rPr spc="-4" dirty="0">
                <a:latin typeface="Cambria"/>
                <a:cs typeface="Cambria"/>
              </a:rPr>
              <a:t> numbers</a:t>
            </a:r>
            <a:r>
              <a:rPr dirty="0">
                <a:latin typeface="Cambria"/>
                <a:cs typeface="Cambria"/>
              </a:rPr>
              <a:t> </a:t>
            </a:r>
            <a:r>
              <a:rPr spc="-11" dirty="0">
                <a:latin typeface="Cambria"/>
                <a:cs typeface="Cambria"/>
              </a:rPr>
              <a:t>to</a:t>
            </a:r>
            <a:r>
              <a:rPr spc="-8" dirty="0">
                <a:latin typeface="Cambria"/>
                <a:cs typeface="Cambria"/>
              </a:rPr>
              <a:t> servers</a:t>
            </a:r>
            <a:r>
              <a:rPr spc="-4" dirty="0">
                <a:latin typeface="Cambria"/>
                <a:cs typeface="Cambria"/>
              </a:rPr>
              <a:t> </a:t>
            </a:r>
            <a:r>
              <a:rPr dirty="0">
                <a:latin typeface="Cambria"/>
                <a:cs typeface="Cambria"/>
              </a:rPr>
              <a:t>and </a:t>
            </a:r>
            <a:r>
              <a:rPr spc="4" dirty="0">
                <a:latin typeface="Cambria"/>
                <a:cs typeface="Cambria"/>
              </a:rPr>
              <a:t> </a:t>
            </a:r>
            <a:r>
              <a:rPr spc="-4" dirty="0">
                <a:latin typeface="Cambria"/>
                <a:cs typeface="Cambria"/>
              </a:rPr>
              <a:t>ephemeral</a:t>
            </a:r>
            <a:r>
              <a:rPr spc="-15" dirty="0">
                <a:latin typeface="Cambria"/>
                <a:cs typeface="Cambria"/>
              </a:rPr>
              <a:t> </a:t>
            </a:r>
            <a:r>
              <a:rPr spc="-4" dirty="0">
                <a:latin typeface="Cambria"/>
                <a:cs typeface="Cambria"/>
              </a:rPr>
              <a:t>port</a:t>
            </a:r>
            <a:r>
              <a:rPr spc="-11" dirty="0">
                <a:latin typeface="Cambria"/>
                <a:cs typeface="Cambria"/>
              </a:rPr>
              <a:t> </a:t>
            </a:r>
            <a:r>
              <a:rPr spc="-4" dirty="0">
                <a:latin typeface="Cambria"/>
                <a:cs typeface="Cambria"/>
              </a:rPr>
              <a:t>numbers</a:t>
            </a:r>
            <a:r>
              <a:rPr spc="4" dirty="0">
                <a:latin typeface="Cambria"/>
                <a:cs typeface="Cambria"/>
              </a:rPr>
              <a:t> </a:t>
            </a:r>
            <a:r>
              <a:rPr spc="-11" dirty="0">
                <a:latin typeface="Cambria"/>
                <a:cs typeface="Cambria"/>
              </a:rPr>
              <a:t>to</a:t>
            </a:r>
            <a:r>
              <a:rPr spc="-8" dirty="0">
                <a:latin typeface="Cambria"/>
                <a:cs typeface="Cambria"/>
              </a:rPr>
              <a:t> </a:t>
            </a:r>
            <a:r>
              <a:rPr dirty="0">
                <a:latin typeface="Cambria"/>
                <a:cs typeface="Cambria"/>
              </a:rPr>
              <a:t>clients.</a:t>
            </a:r>
            <a:endParaRPr>
              <a:latin typeface="Cambria"/>
              <a:cs typeface="Cambria"/>
            </a:endParaRPr>
          </a:p>
        </p:txBody>
      </p:sp>
      <p:sp>
        <p:nvSpPr>
          <p:cNvPr id="7" name="object 7"/>
          <p:cNvSpPr txBox="1"/>
          <p:nvPr/>
        </p:nvSpPr>
        <p:spPr>
          <a:xfrm>
            <a:off x="653872" y="4666297"/>
            <a:ext cx="4114324" cy="1034225"/>
          </a:xfrm>
          <a:prstGeom prst="rect">
            <a:avLst/>
          </a:prstGeom>
        </p:spPr>
        <p:txBody>
          <a:bodyPr vert="horz" wrap="square" lIns="0" tIns="36671" rIns="0" bIns="0" rtlCol="0">
            <a:spAutoFit/>
          </a:bodyPr>
          <a:lstStyle/>
          <a:p>
            <a:pPr marL="266700" marR="3810" indent="-257175" algn="just">
              <a:lnSpc>
                <a:spcPct val="90000"/>
              </a:lnSpc>
              <a:spcBef>
                <a:spcPts val="289"/>
              </a:spcBef>
              <a:buFont typeface="Wingdings"/>
              <a:buChar char=""/>
              <a:tabLst>
                <a:tab pos="266700" algn="l"/>
              </a:tabLst>
            </a:pPr>
            <a:r>
              <a:rPr dirty="0">
                <a:latin typeface="Cambria"/>
                <a:cs typeface="Cambria"/>
              </a:rPr>
              <a:t>The </a:t>
            </a:r>
            <a:r>
              <a:rPr spc="-8" dirty="0">
                <a:latin typeface="Cambria"/>
                <a:cs typeface="Cambria"/>
              </a:rPr>
              <a:t>process </a:t>
            </a:r>
            <a:r>
              <a:rPr spc="-4" dirty="0">
                <a:latin typeface="Cambria"/>
                <a:cs typeface="Cambria"/>
              </a:rPr>
              <a:t>passes </a:t>
            </a:r>
            <a:r>
              <a:rPr dirty="0">
                <a:latin typeface="Cambria"/>
                <a:cs typeface="Cambria"/>
              </a:rPr>
              <a:t>the </a:t>
            </a:r>
            <a:r>
              <a:rPr spc="-8" dirty="0">
                <a:latin typeface="Cambria"/>
                <a:cs typeface="Cambria"/>
              </a:rPr>
              <a:t>process </a:t>
            </a:r>
            <a:r>
              <a:rPr dirty="0">
                <a:latin typeface="Cambria"/>
                <a:cs typeface="Cambria"/>
              </a:rPr>
              <a:t>ID and </a:t>
            </a:r>
            <a:r>
              <a:rPr spc="4" dirty="0">
                <a:latin typeface="Cambria"/>
                <a:cs typeface="Cambria"/>
              </a:rPr>
              <a:t> </a:t>
            </a:r>
            <a:r>
              <a:rPr spc="-4" dirty="0">
                <a:latin typeface="Cambria"/>
                <a:cs typeface="Cambria"/>
              </a:rPr>
              <a:t>the</a:t>
            </a:r>
            <a:r>
              <a:rPr dirty="0">
                <a:latin typeface="Cambria"/>
                <a:cs typeface="Cambria"/>
              </a:rPr>
              <a:t> </a:t>
            </a:r>
            <a:r>
              <a:rPr spc="-4" dirty="0">
                <a:latin typeface="Cambria"/>
                <a:cs typeface="Cambria"/>
              </a:rPr>
              <a:t>port</a:t>
            </a:r>
            <a:r>
              <a:rPr dirty="0">
                <a:latin typeface="Cambria"/>
                <a:cs typeface="Cambria"/>
              </a:rPr>
              <a:t> </a:t>
            </a:r>
            <a:r>
              <a:rPr spc="-8" dirty="0">
                <a:latin typeface="Cambria"/>
                <a:cs typeface="Cambria"/>
              </a:rPr>
              <a:t>number</a:t>
            </a:r>
            <a:r>
              <a:rPr spc="-4" dirty="0">
                <a:latin typeface="Cambria"/>
                <a:cs typeface="Cambria"/>
              </a:rPr>
              <a:t> </a:t>
            </a:r>
            <a:r>
              <a:rPr spc="-11" dirty="0">
                <a:latin typeface="Cambria"/>
                <a:cs typeface="Cambria"/>
              </a:rPr>
              <a:t>to</a:t>
            </a:r>
            <a:r>
              <a:rPr spc="-8" dirty="0">
                <a:latin typeface="Cambria"/>
                <a:cs typeface="Cambria"/>
              </a:rPr>
              <a:t> </a:t>
            </a:r>
            <a:r>
              <a:rPr spc="-4" dirty="0">
                <a:latin typeface="Cambria"/>
                <a:cs typeface="Cambria"/>
              </a:rPr>
              <a:t>the</a:t>
            </a:r>
            <a:r>
              <a:rPr dirty="0">
                <a:latin typeface="Cambria"/>
                <a:cs typeface="Cambria"/>
              </a:rPr>
              <a:t> </a:t>
            </a:r>
            <a:r>
              <a:rPr spc="-4" dirty="0">
                <a:latin typeface="Cambria"/>
                <a:cs typeface="Cambria"/>
              </a:rPr>
              <a:t>control-block </a:t>
            </a:r>
            <a:r>
              <a:rPr spc="-386" dirty="0">
                <a:latin typeface="Cambria"/>
                <a:cs typeface="Cambria"/>
              </a:rPr>
              <a:t> </a:t>
            </a:r>
            <a:r>
              <a:rPr spc="-4" dirty="0">
                <a:latin typeface="Cambria"/>
                <a:cs typeface="Cambria"/>
              </a:rPr>
              <a:t>module </a:t>
            </a:r>
            <a:r>
              <a:rPr spc="-11" dirty="0">
                <a:latin typeface="Cambria"/>
                <a:cs typeface="Cambria"/>
              </a:rPr>
              <a:t>to </a:t>
            </a:r>
            <a:r>
              <a:rPr spc="-8" dirty="0">
                <a:latin typeface="Cambria"/>
                <a:cs typeface="Cambria"/>
              </a:rPr>
              <a:t>create </a:t>
            </a:r>
            <a:r>
              <a:rPr dirty="0">
                <a:latin typeface="Cambria"/>
                <a:cs typeface="Cambria"/>
              </a:rPr>
              <a:t>an </a:t>
            </a:r>
            <a:r>
              <a:rPr spc="-4" dirty="0">
                <a:latin typeface="Cambria"/>
                <a:cs typeface="Cambria"/>
              </a:rPr>
              <a:t>entry in the table </a:t>
            </a:r>
            <a:r>
              <a:rPr dirty="0">
                <a:latin typeface="Cambria"/>
                <a:cs typeface="Cambria"/>
              </a:rPr>
              <a:t> </a:t>
            </a:r>
            <a:r>
              <a:rPr spc="-8" dirty="0">
                <a:latin typeface="Cambria"/>
                <a:cs typeface="Cambria"/>
              </a:rPr>
              <a:t>for</a:t>
            </a:r>
            <a:r>
              <a:rPr spc="-34" dirty="0">
                <a:latin typeface="Cambria"/>
                <a:cs typeface="Cambria"/>
              </a:rPr>
              <a:t> </a:t>
            </a:r>
            <a:r>
              <a:rPr spc="-4" dirty="0">
                <a:latin typeface="Cambria"/>
                <a:cs typeface="Cambria"/>
              </a:rPr>
              <a:t>the</a:t>
            </a:r>
            <a:r>
              <a:rPr spc="4" dirty="0">
                <a:latin typeface="Cambria"/>
                <a:cs typeface="Cambria"/>
              </a:rPr>
              <a:t> </a:t>
            </a:r>
            <a:r>
              <a:rPr spc="-8" dirty="0">
                <a:latin typeface="Cambria"/>
                <a:cs typeface="Cambria"/>
              </a:rPr>
              <a:t>process.</a:t>
            </a:r>
            <a:endParaRPr>
              <a:latin typeface="Cambria"/>
              <a:cs typeface="Cambria"/>
            </a:endParaRPr>
          </a:p>
        </p:txBody>
      </p:sp>
      <p:sp>
        <p:nvSpPr>
          <p:cNvPr id="8" name="object 8"/>
          <p:cNvSpPr txBox="1"/>
          <p:nvPr/>
        </p:nvSpPr>
        <p:spPr>
          <a:xfrm>
            <a:off x="5279326" y="2369248"/>
            <a:ext cx="3271838" cy="1879361"/>
          </a:xfrm>
          <a:prstGeom prst="rect">
            <a:avLst/>
          </a:prstGeom>
        </p:spPr>
        <p:txBody>
          <a:bodyPr vert="horz" wrap="square" lIns="0" tIns="9525" rIns="0" bIns="0" rtlCol="0">
            <a:spAutoFit/>
          </a:bodyPr>
          <a:lstStyle/>
          <a:p>
            <a:pPr marL="9525">
              <a:spcBef>
                <a:spcPts val="75"/>
              </a:spcBef>
            </a:pPr>
            <a:r>
              <a:rPr sz="1350" spc="-4" dirty="0">
                <a:latin typeface="Cambria"/>
                <a:cs typeface="Cambria"/>
              </a:rPr>
              <a:t>number)</a:t>
            </a:r>
            <a:endParaRPr sz="1350">
              <a:latin typeface="Cambria"/>
              <a:cs typeface="Cambria"/>
            </a:endParaRPr>
          </a:p>
          <a:p>
            <a:pPr marL="9525"/>
            <a:r>
              <a:rPr sz="1350" dirty="0">
                <a:latin typeface="Cambria"/>
                <a:cs typeface="Cambria"/>
              </a:rPr>
              <a:t>{</a:t>
            </a:r>
            <a:endParaRPr sz="1350">
              <a:latin typeface="Cambria"/>
              <a:cs typeface="Cambria"/>
            </a:endParaRPr>
          </a:p>
          <a:p>
            <a:pPr marL="9525" marR="831533"/>
            <a:r>
              <a:rPr sz="1350" spc="-8" dirty="0">
                <a:latin typeface="Cambria"/>
                <a:cs typeface="Cambria"/>
              </a:rPr>
              <a:t>Search</a:t>
            </a:r>
            <a:r>
              <a:rPr sz="1350" spc="-30" dirty="0">
                <a:latin typeface="Cambria"/>
                <a:cs typeface="Cambria"/>
              </a:rPr>
              <a:t> </a:t>
            </a:r>
            <a:r>
              <a:rPr sz="1350" spc="-4" dirty="0">
                <a:latin typeface="Cambria"/>
                <a:cs typeface="Cambria"/>
              </a:rPr>
              <a:t>the</a:t>
            </a:r>
            <a:r>
              <a:rPr sz="1350" spc="-8" dirty="0">
                <a:latin typeface="Cambria"/>
                <a:cs typeface="Cambria"/>
              </a:rPr>
              <a:t> </a:t>
            </a:r>
            <a:r>
              <a:rPr sz="1350" spc="-4" dirty="0">
                <a:latin typeface="Cambria"/>
                <a:cs typeface="Cambria"/>
              </a:rPr>
              <a:t>table</a:t>
            </a:r>
            <a:r>
              <a:rPr sz="1350" spc="-15" dirty="0">
                <a:latin typeface="Cambria"/>
                <a:cs typeface="Cambria"/>
              </a:rPr>
              <a:t> </a:t>
            </a:r>
            <a:r>
              <a:rPr sz="1350" spc="-8" dirty="0">
                <a:latin typeface="Cambria"/>
                <a:cs typeface="Cambria"/>
              </a:rPr>
              <a:t>for</a:t>
            </a:r>
            <a:r>
              <a:rPr sz="1350" dirty="0">
                <a:latin typeface="Cambria"/>
                <a:cs typeface="Cambria"/>
              </a:rPr>
              <a:t> a</a:t>
            </a:r>
            <a:r>
              <a:rPr sz="1350" spc="-15" dirty="0">
                <a:latin typeface="Cambria"/>
                <a:cs typeface="Cambria"/>
              </a:rPr>
              <a:t> </a:t>
            </a:r>
            <a:r>
              <a:rPr sz="1350" dirty="0">
                <a:latin typeface="Cambria"/>
                <a:cs typeface="Cambria"/>
              </a:rPr>
              <a:t>FREE</a:t>
            </a:r>
            <a:r>
              <a:rPr sz="1350" spc="-8" dirty="0">
                <a:latin typeface="Cambria"/>
                <a:cs typeface="Cambria"/>
              </a:rPr>
              <a:t> </a:t>
            </a:r>
            <a:r>
              <a:rPr sz="1350" spc="-19" dirty="0">
                <a:latin typeface="Cambria"/>
                <a:cs typeface="Cambria"/>
              </a:rPr>
              <a:t>entry. </a:t>
            </a:r>
            <a:r>
              <a:rPr sz="1350" spc="-285" dirty="0">
                <a:latin typeface="Cambria"/>
                <a:cs typeface="Cambria"/>
              </a:rPr>
              <a:t> </a:t>
            </a:r>
            <a:r>
              <a:rPr sz="1350" dirty="0">
                <a:latin typeface="Cambria"/>
                <a:cs typeface="Cambria"/>
              </a:rPr>
              <a:t>if</a:t>
            </a:r>
            <a:r>
              <a:rPr sz="1350" spc="-4" dirty="0">
                <a:latin typeface="Cambria"/>
                <a:cs typeface="Cambria"/>
              </a:rPr>
              <a:t> </a:t>
            </a:r>
            <a:r>
              <a:rPr sz="1350" dirty="0">
                <a:latin typeface="Cambria"/>
                <a:cs typeface="Cambria"/>
              </a:rPr>
              <a:t>(not</a:t>
            </a:r>
            <a:r>
              <a:rPr sz="1350" spc="-8" dirty="0">
                <a:latin typeface="Cambria"/>
                <a:cs typeface="Cambria"/>
              </a:rPr>
              <a:t> found)</a:t>
            </a:r>
            <a:endParaRPr sz="1350">
              <a:latin typeface="Cambria"/>
              <a:cs typeface="Cambria"/>
            </a:endParaRPr>
          </a:p>
          <a:p>
            <a:pPr marL="9525" marR="3810"/>
            <a:r>
              <a:rPr sz="1350" spc="-4" dirty="0">
                <a:latin typeface="Cambria"/>
                <a:cs typeface="Cambria"/>
              </a:rPr>
              <a:t>Delete</a:t>
            </a:r>
            <a:r>
              <a:rPr sz="1350" spc="-30" dirty="0">
                <a:latin typeface="Cambria"/>
                <a:cs typeface="Cambria"/>
              </a:rPr>
              <a:t> </a:t>
            </a:r>
            <a:r>
              <a:rPr sz="1350" dirty="0">
                <a:latin typeface="Cambria"/>
                <a:cs typeface="Cambria"/>
              </a:rPr>
              <a:t>one</a:t>
            </a:r>
            <a:r>
              <a:rPr sz="1350" spc="-19" dirty="0">
                <a:latin typeface="Cambria"/>
                <a:cs typeface="Cambria"/>
              </a:rPr>
              <a:t> </a:t>
            </a:r>
            <a:r>
              <a:rPr sz="1350" dirty="0">
                <a:latin typeface="Cambria"/>
                <a:cs typeface="Cambria"/>
              </a:rPr>
              <a:t>entry</a:t>
            </a:r>
            <a:r>
              <a:rPr sz="1350" spc="-8" dirty="0">
                <a:latin typeface="Cambria"/>
                <a:cs typeface="Cambria"/>
              </a:rPr>
              <a:t> </a:t>
            </a:r>
            <a:r>
              <a:rPr sz="1350" spc="-4" dirty="0">
                <a:latin typeface="Cambria"/>
                <a:cs typeface="Cambria"/>
              </a:rPr>
              <a:t>using</a:t>
            </a:r>
            <a:r>
              <a:rPr sz="1350" dirty="0">
                <a:latin typeface="Cambria"/>
                <a:cs typeface="Cambria"/>
              </a:rPr>
              <a:t> a</a:t>
            </a:r>
            <a:r>
              <a:rPr sz="1350" spc="-11" dirty="0">
                <a:latin typeface="Cambria"/>
                <a:cs typeface="Cambria"/>
              </a:rPr>
              <a:t> </a:t>
            </a:r>
            <a:r>
              <a:rPr sz="1350" spc="-4" dirty="0">
                <a:latin typeface="Cambria"/>
                <a:cs typeface="Cambria"/>
              </a:rPr>
              <a:t>predefined </a:t>
            </a:r>
            <a:r>
              <a:rPr sz="1350" spc="-19" dirty="0">
                <a:latin typeface="Cambria"/>
                <a:cs typeface="Cambria"/>
              </a:rPr>
              <a:t>strategy. </a:t>
            </a:r>
            <a:r>
              <a:rPr sz="1350" spc="-285" dirty="0">
                <a:latin typeface="Cambria"/>
                <a:cs typeface="Cambria"/>
              </a:rPr>
              <a:t> </a:t>
            </a:r>
            <a:r>
              <a:rPr sz="1350" spc="-8" dirty="0">
                <a:latin typeface="Cambria"/>
                <a:cs typeface="Cambria"/>
              </a:rPr>
              <a:t>Create </a:t>
            </a:r>
            <a:r>
              <a:rPr sz="1350" dirty="0">
                <a:latin typeface="Cambria"/>
                <a:cs typeface="Cambria"/>
              </a:rPr>
              <a:t>a </a:t>
            </a:r>
            <a:r>
              <a:rPr sz="1350" spc="-4" dirty="0">
                <a:latin typeface="Cambria"/>
                <a:cs typeface="Cambria"/>
              </a:rPr>
              <a:t>new </a:t>
            </a:r>
            <a:r>
              <a:rPr sz="1350" dirty="0">
                <a:latin typeface="Cambria"/>
                <a:cs typeface="Cambria"/>
              </a:rPr>
              <a:t>entry </a:t>
            </a:r>
            <a:r>
              <a:rPr sz="1350" spc="-4" dirty="0">
                <a:latin typeface="Cambria"/>
                <a:cs typeface="Cambria"/>
              </a:rPr>
              <a:t>with </a:t>
            </a:r>
            <a:r>
              <a:rPr sz="1350" dirty="0">
                <a:latin typeface="Cambria"/>
                <a:cs typeface="Cambria"/>
              </a:rPr>
              <a:t>the </a:t>
            </a:r>
            <a:r>
              <a:rPr sz="1350" spc="-4" dirty="0">
                <a:latin typeface="Cambria"/>
                <a:cs typeface="Cambria"/>
              </a:rPr>
              <a:t>state IN-USE </a:t>
            </a:r>
            <a:r>
              <a:rPr sz="1350" dirty="0">
                <a:latin typeface="Cambria"/>
                <a:cs typeface="Cambria"/>
              </a:rPr>
              <a:t> </a:t>
            </a:r>
            <a:r>
              <a:rPr sz="1350" spc="-4" dirty="0">
                <a:latin typeface="Cambria"/>
                <a:cs typeface="Cambria"/>
              </a:rPr>
              <a:t>Enter</a:t>
            </a:r>
            <a:r>
              <a:rPr sz="1350" spc="-19" dirty="0">
                <a:latin typeface="Cambria"/>
                <a:cs typeface="Cambria"/>
              </a:rPr>
              <a:t> </a:t>
            </a:r>
            <a:r>
              <a:rPr sz="1350" spc="-4" dirty="0">
                <a:latin typeface="Cambria"/>
                <a:cs typeface="Cambria"/>
              </a:rPr>
              <a:t>the </a:t>
            </a:r>
            <a:r>
              <a:rPr sz="1350" spc="-8" dirty="0">
                <a:latin typeface="Cambria"/>
                <a:cs typeface="Cambria"/>
              </a:rPr>
              <a:t>process</a:t>
            </a:r>
            <a:r>
              <a:rPr sz="1350" dirty="0">
                <a:latin typeface="Cambria"/>
                <a:cs typeface="Cambria"/>
              </a:rPr>
              <a:t> </a:t>
            </a:r>
            <a:r>
              <a:rPr sz="1350" spc="-4" dirty="0">
                <a:latin typeface="Cambria"/>
                <a:cs typeface="Cambria"/>
              </a:rPr>
              <a:t>ID and</a:t>
            </a:r>
            <a:r>
              <a:rPr sz="1350" spc="-11" dirty="0">
                <a:latin typeface="Cambria"/>
                <a:cs typeface="Cambria"/>
              </a:rPr>
              <a:t> </a:t>
            </a:r>
            <a:r>
              <a:rPr sz="1350" spc="-4" dirty="0">
                <a:latin typeface="Cambria"/>
                <a:cs typeface="Cambria"/>
              </a:rPr>
              <a:t>the</a:t>
            </a:r>
            <a:r>
              <a:rPr sz="1350" spc="-11" dirty="0">
                <a:latin typeface="Cambria"/>
                <a:cs typeface="Cambria"/>
              </a:rPr>
              <a:t> </a:t>
            </a:r>
            <a:r>
              <a:rPr sz="1350" spc="-4" dirty="0">
                <a:latin typeface="Cambria"/>
                <a:cs typeface="Cambria"/>
              </a:rPr>
              <a:t>port</a:t>
            </a:r>
            <a:r>
              <a:rPr sz="1350" spc="8" dirty="0">
                <a:latin typeface="Cambria"/>
                <a:cs typeface="Cambria"/>
              </a:rPr>
              <a:t> </a:t>
            </a:r>
            <a:r>
              <a:rPr sz="1350" spc="-23" dirty="0">
                <a:latin typeface="Cambria"/>
                <a:cs typeface="Cambria"/>
              </a:rPr>
              <a:t>number.</a:t>
            </a:r>
            <a:endParaRPr sz="1350">
              <a:latin typeface="Cambria"/>
              <a:cs typeface="Cambria"/>
            </a:endParaRPr>
          </a:p>
          <a:p>
            <a:pPr marL="45720">
              <a:spcBef>
                <a:spcPts val="4"/>
              </a:spcBef>
            </a:pPr>
            <a:r>
              <a:rPr sz="1350" spc="-8" dirty="0">
                <a:latin typeface="Cambria"/>
                <a:cs typeface="Cambria"/>
              </a:rPr>
              <a:t>Return.</a:t>
            </a:r>
            <a:endParaRPr sz="1350">
              <a:latin typeface="Cambria"/>
              <a:cs typeface="Cambria"/>
            </a:endParaRPr>
          </a:p>
          <a:p>
            <a:pPr marL="9525"/>
            <a:r>
              <a:rPr sz="1350" dirty="0">
                <a:latin typeface="Cambria"/>
                <a:cs typeface="Cambria"/>
              </a:rPr>
              <a:t>}</a:t>
            </a:r>
            <a:r>
              <a:rPr sz="1350" spc="-19" dirty="0">
                <a:latin typeface="Cambria"/>
                <a:cs typeface="Cambria"/>
              </a:rPr>
              <a:t> </a:t>
            </a:r>
            <a:r>
              <a:rPr sz="1350" dirty="0">
                <a:latin typeface="Cambria"/>
                <a:cs typeface="Cambria"/>
              </a:rPr>
              <a:t>//</a:t>
            </a:r>
            <a:r>
              <a:rPr sz="1350" spc="-15" dirty="0">
                <a:latin typeface="Cambria"/>
                <a:cs typeface="Cambria"/>
              </a:rPr>
              <a:t> </a:t>
            </a:r>
            <a:r>
              <a:rPr sz="1350" spc="-4" dirty="0">
                <a:latin typeface="Cambria"/>
                <a:cs typeface="Cambria"/>
              </a:rPr>
              <a:t>End</a:t>
            </a:r>
            <a:r>
              <a:rPr sz="1350" spc="-15" dirty="0">
                <a:latin typeface="Cambria"/>
                <a:cs typeface="Cambria"/>
              </a:rPr>
              <a:t> </a:t>
            </a:r>
            <a:r>
              <a:rPr sz="1350" spc="-4" dirty="0">
                <a:latin typeface="Cambria"/>
                <a:cs typeface="Cambria"/>
              </a:rPr>
              <a:t>module</a:t>
            </a:r>
            <a:endParaRPr sz="1350">
              <a:latin typeface="Cambria"/>
              <a:cs typeface="Cambria"/>
            </a:endParaRPr>
          </a:p>
        </p:txBody>
      </p:sp>
      <p:sp>
        <p:nvSpPr>
          <p:cNvPr id="9" name="object 9"/>
          <p:cNvSpPr/>
          <p:nvPr/>
        </p:nvSpPr>
        <p:spPr>
          <a:xfrm>
            <a:off x="4895850" y="2078832"/>
            <a:ext cx="54769" cy="3564731"/>
          </a:xfrm>
          <a:custGeom>
            <a:avLst/>
            <a:gdLst/>
            <a:ahLst/>
            <a:cxnLst/>
            <a:rect l="l" t="t" r="r" b="b"/>
            <a:pathLst>
              <a:path w="73025" h="4752975">
                <a:moveTo>
                  <a:pt x="0" y="0"/>
                </a:moveTo>
                <a:lnTo>
                  <a:pt x="73025" y="4752975"/>
                </a:lnTo>
              </a:path>
            </a:pathLst>
          </a:custGeom>
          <a:ln w="19050">
            <a:solidFill>
              <a:srgbClr val="4471C4"/>
            </a:solidFill>
          </a:ln>
        </p:spPr>
        <p:txBody>
          <a:bodyPr wrap="square" lIns="0" tIns="0" rIns="0" bIns="0" rtlCol="0"/>
          <a:lstStyle/>
          <a:p>
            <a:endParaRPr sz="1350"/>
          </a:p>
        </p:txBody>
      </p:sp>
      <p:pic>
        <p:nvPicPr>
          <p:cNvPr id="10" name="object 10"/>
          <p:cNvPicPr/>
          <p:nvPr/>
        </p:nvPicPr>
        <p:blipFill>
          <a:blip r:embed="rId2" cstate="print"/>
          <a:stretch>
            <a:fillRect/>
          </a:stretch>
        </p:blipFill>
        <p:spPr>
          <a:xfrm>
            <a:off x="197644" y="890635"/>
            <a:ext cx="864060" cy="886196"/>
          </a:xfrm>
          <a:prstGeom prst="rect">
            <a:avLst/>
          </a:prstGeom>
        </p:spPr>
      </p:pic>
      <p:sp>
        <p:nvSpPr>
          <p:cNvPr id="11" name="object 11"/>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12" name="object 12"/>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151</a:t>
            </a:r>
          </a:p>
        </p:txBody>
      </p:sp>
    </p:spTree>
    <p:extLst>
      <p:ext uri="{BB962C8B-B14F-4D97-AF65-F5344CB8AC3E}">
        <p14:creationId xmlns:p14="http://schemas.microsoft.com/office/powerpoint/2010/main" val="6139170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sz="half" idx="2"/>
          </p:nvPr>
        </p:nvSpPr>
        <p:spPr>
          <a:xfrm>
            <a:off x="467543" y="1916832"/>
            <a:ext cx="3530577" cy="3637245"/>
          </a:xfrm>
          <a:prstGeom prst="rect">
            <a:avLst/>
          </a:prstGeom>
        </p:spPr>
        <p:txBody>
          <a:bodyPr vert="horz" wrap="square" lIns="0" tIns="63341" rIns="0" bIns="0" rtlCol="0">
            <a:spAutoFit/>
          </a:bodyPr>
          <a:lstStyle/>
          <a:p>
            <a:pPr marL="9525">
              <a:lnSpc>
                <a:spcPct val="100000"/>
              </a:lnSpc>
              <a:spcBef>
                <a:spcPts val="499"/>
              </a:spcBef>
            </a:pPr>
            <a:r>
              <a:rPr spc="-4" dirty="0"/>
              <a:t>UDP</a:t>
            </a:r>
            <a:r>
              <a:rPr spc="-30" dirty="0"/>
              <a:t> </a:t>
            </a:r>
            <a:r>
              <a:rPr spc="-15" dirty="0"/>
              <a:t>Package</a:t>
            </a:r>
          </a:p>
          <a:p>
            <a:pPr marL="389096" indent="-343376" algn="just">
              <a:lnSpc>
                <a:spcPct val="100000"/>
              </a:lnSpc>
              <a:spcBef>
                <a:spcPts val="368"/>
              </a:spcBef>
              <a:buFont typeface="Wingdings"/>
              <a:buChar char=""/>
              <a:tabLst>
                <a:tab pos="389573" algn="l"/>
              </a:tabLst>
            </a:pPr>
            <a:r>
              <a:rPr sz="1800" spc="-4" dirty="0">
                <a:solidFill>
                  <a:srgbClr val="006FC0"/>
                </a:solidFill>
                <a:latin typeface="Cambria"/>
                <a:cs typeface="Cambria"/>
              </a:rPr>
              <a:t>Input</a:t>
            </a:r>
            <a:r>
              <a:rPr sz="1800" spc="-26" dirty="0">
                <a:solidFill>
                  <a:srgbClr val="006FC0"/>
                </a:solidFill>
                <a:latin typeface="Cambria"/>
                <a:cs typeface="Cambria"/>
              </a:rPr>
              <a:t> </a:t>
            </a:r>
            <a:r>
              <a:rPr sz="1800" spc="-8" dirty="0">
                <a:solidFill>
                  <a:srgbClr val="006FC0"/>
                </a:solidFill>
                <a:latin typeface="Cambria"/>
                <a:cs typeface="Cambria"/>
              </a:rPr>
              <a:t>Module</a:t>
            </a:r>
            <a:endParaRPr sz="1800" dirty="0">
              <a:latin typeface="Cambria"/>
              <a:cs typeface="Cambria"/>
            </a:endParaRPr>
          </a:p>
          <a:p>
            <a:pPr marL="389096" marR="3810" indent="-342900" algn="just">
              <a:spcBef>
                <a:spcPts val="746"/>
              </a:spcBef>
              <a:buFont typeface="Wingdings"/>
              <a:buChar char=""/>
              <a:tabLst>
                <a:tab pos="389573" algn="l"/>
              </a:tabLst>
            </a:pPr>
            <a:r>
              <a:rPr sz="1800" dirty="0">
                <a:solidFill>
                  <a:srgbClr val="000000"/>
                </a:solidFill>
                <a:latin typeface="Cambria"/>
                <a:cs typeface="Cambria"/>
              </a:rPr>
              <a:t>The </a:t>
            </a:r>
            <a:r>
              <a:rPr sz="1800" spc="-4" dirty="0">
                <a:solidFill>
                  <a:srgbClr val="000000"/>
                </a:solidFill>
                <a:latin typeface="Cambria"/>
                <a:cs typeface="Cambria"/>
              </a:rPr>
              <a:t>input </a:t>
            </a:r>
            <a:r>
              <a:rPr sz="1800" spc="-8" dirty="0">
                <a:solidFill>
                  <a:srgbClr val="000000"/>
                </a:solidFill>
                <a:latin typeface="Cambria"/>
                <a:cs typeface="Cambria"/>
              </a:rPr>
              <a:t>module</a:t>
            </a:r>
            <a:r>
              <a:rPr lang="en-IN" sz="1800" spc="-8" dirty="0">
                <a:solidFill>
                  <a:srgbClr val="000000"/>
                </a:solidFill>
                <a:latin typeface="Cambria"/>
                <a:cs typeface="Cambria"/>
              </a:rPr>
              <a:t> </a:t>
            </a:r>
            <a:r>
              <a:rPr sz="1800" spc="-8" dirty="0">
                <a:solidFill>
                  <a:srgbClr val="000000"/>
                </a:solidFill>
                <a:latin typeface="Cambria"/>
                <a:cs typeface="Cambria"/>
              </a:rPr>
              <a:t>receives </a:t>
            </a:r>
            <a:r>
              <a:rPr sz="1800" dirty="0">
                <a:solidFill>
                  <a:srgbClr val="000000"/>
                </a:solidFill>
                <a:latin typeface="Cambria"/>
                <a:cs typeface="Cambria"/>
              </a:rPr>
              <a:t>a </a:t>
            </a:r>
            <a:r>
              <a:rPr sz="1800" spc="-4" dirty="0">
                <a:solidFill>
                  <a:srgbClr val="000000"/>
                </a:solidFill>
                <a:latin typeface="Cambria"/>
                <a:cs typeface="Cambria"/>
              </a:rPr>
              <a:t>user </a:t>
            </a:r>
            <a:r>
              <a:rPr sz="1800" dirty="0">
                <a:solidFill>
                  <a:srgbClr val="000000"/>
                </a:solidFill>
                <a:latin typeface="Cambria"/>
                <a:cs typeface="Cambria"/>
              </a:rPr>
              <a:t> </a:t>
            </a:r>
            <a:r>
              <a:rPr sz="1800" spc="-4" dirty="0">
                <a:solidFill>
                  <a:srgbClr val="000000"/>
                </a:solidFill>
                <a:latin typeface="Cambria"/>
                <a:cs typeface="Cambria"/>
              </a:rPr>
              <a:t>datagram </a:t>
            </a:r>
            <a:r>
              <a:rPr sz="1800" spc="-11" dirty="0">
                <a:solidFill>
                  <a:srgbClr val="000000"/>
                </a:solidFill>
                <a:latin typeface="Cambria"/>
                <a:cs typeface="Cambria"/>
              </a:rPr>
              <a:t>from </a:t>
            </a:r>
            <a:r>
              <a:rPr sz="1800" spc="-4" dirty="0">
                <a:solidFill>
                  <a:srgbClr val="000000"/>
                </a:solidFill>
                <a:latin typeface="Cambria"/>
                <a:cs typeface="Cambria"/>
              </a:rPr>
              <a:t>the </a:t>
            </a:r>
            <a:r>
              <a:rPr sz="1800" spc="-75" dirty="0">
                <a:solidFill>
                  <a:srgbClr val="000000"/>
                </a:solidFill>
                <a:latin typeface="Cambria"/>
                <a:cs typeface="Cambria"/>
              </a:rPr>
              <a:t>IP. </a:t>
            </a:r>
            <a:r>
              <a:rPr sz="1800" spc="-8" dirty="0">
                <a:solidFill>
                  <a:srgbClr val="000000"/>
                </a:solidFill>
                <a:latin typeface="Cambria"/>
                <a:cs typeface="Cambria"/>
              </a:rPr>
              <a:t>It </a:t>
            </a:r>
            <a:r>
              <a:rPr sz="1800" spc="-4" dirty="0">
                <a:solidFill>
                  <a:srgbClr val="000000"/>
                </a:solidFill>
                <a:latin typeface="Cambria"/>
                <a:cs typeface="Cambria"/>
              </a:rPr>
              <a:t>searches </a:t>
            </a:r>
            <a:r>
              <a:rPr sz="1800" dirty="0">
                <a:solidFill>
                  <a:srgbClr val="000000"/>
                </a:solidFill>
                <a:latin typeface="Cambria"/>
                <a:cs typeface="Cambria"/>
              </a:rPr>
              <a:t> </a:t>
            </a:r>
            <a:r>
              <a:rPr sz="1800" spc="-4" dirty="0">
                <a:solidFill>
                  <a:srgbClr val="000000"/>
                </a:solidFill>
                <a:latin typeface="Cambria"/>
                <a:cs typeface="Cambria"/>
              </a:rPr>
              <a:t>the control-block table </a:t>
            </a:r>
            <a:r>
              <a:rPr sz="1800" spc="-11" dirty="0">
                <a:solidFill>
                  <a:srgbClr val="000000"/>
                </a:solidFill>
                <a:latin typeface="Cambria"/>
                <a:cs typeface="Cambria"/>
              </a:rPr>
              <a:t>to </a:t>
            </a:r>
            <a:r>
              <a:rPr sz="1800" dirty="0">
                <a:solidFill>
                  <a:srgbClr val="000000"/>
                </a:solidFill>
                <a:latin typeface="Cambria"/>
                <a:cs typeface="Cambria"/>
              </a:rPr>
              <a:t>find an </a:t>
            </a:r>
            <a:r>
              <a:rPr sz="1800" spc="4" dirty="0">
                <a:solidFill>
                  <a:srgbClr val="000000"/>
                </a:solidFill>
                <a:latin typeface="Cambria"/>
                <a:cs typeface="Cambria"/>
              </a:rPr>
              <a:t> </a:t>
            </a:r>
            <a:r>
              <a:rPr sz="1800" spc="-4" dirty="0">
                <a:solidFill>
                  <a:srgbClr val="000000"/>
                </a:solidFill>
                <a:latin typeface="Cambria"/>
                <a:cs typeface="Cambria"/>
              </a:rPr>
              <a:t>entry</a:t>
            </a:r>
            <a:r>
              <a:rPr sz="1800" dirty="0">
                <a:solidFill>
                  <a:srgbClr val="000000"/>
                </a:solidFill>
                <a:latin typeface="Cambria"/>
                <a:cs typeface="Cambria"/>
              </a:rPr>
              <a:t> </a:t>
            </a:r>
            <a:r>
              <a:rPr sz="1800" spc="-8" dirty="0">
                <a:solidFill>
                  <a:srgbClr val="000000"/>
                </a:solidFill>
                <a:latin typeface="Cambria"/>
                <a:cs typeface="Cambria"/>
              </a:rPr>
              <a:t>having</a:t>
            </a:r>
            <a:r>
              <a:rPr sz="1800" spc="-4" dirty="0">
                <a:solidFill>
                  <a:srgbClr val="000000"/>
                </a:solidFill>
                <a:latin typeface="Cambria"/>
                <a:cs typeface="Cambria"/>
              </a:rPr>
              <a:t> the</a:t>
            </a:r>
            <a:r>
              <a:rPr sz="1800" dirty="0">
                <a:solidFill>
                  <a:srgbClr val="000000"/>
                </a:solidFill>
                <a:latin typeface="Cambria"/>
                <a:cs typeface="Cambria"/>
              </a:rPr>
              <a:t> </a:t>
            </a:r>
            <a:r>
              <a:rPr sz="1800" spc="-8" dirty="0">
                <a:solidFill>
                  <a:srgbClr val="000000"/>
                </a:solidFill>
                <a:latin typeface="Cambria"/>
                <a:cs typeface="Cambria"/>
              </a:rPr>
              <a:t>same</a:t>
            </a:r>
            <a:r>
              <a:rPr sz="1800" spc="-4" dirty="0">
                <a:solidFill>
                  <a:srgbClr val="000000"/>
                </a:solidFill>
                <a:latin typeface="Cambria"/>
                <a:cs typeface="Cambria"/>
              </a:rPr>
              <a:t> port </a:t>
            </a:r>
            <a:r>
              <a:rPr sz="1800" dirty="0">
                <a:solidFill>
                  <a:srgbClr val="000000"/>
                </a:solidFill>
                <a:latin typeface="Cambria"/>
                <a:cs typeface="Cambria"/>
              </a:rPr>
              <a:t> </a:t>
            </a:r>
            <a:r>
              <a:rPr sz="1800" spc="-4" dirty="0">
                <a:solidFill>
                  <a:srgbClr val="000000"/>
                </a:solidFill>
                <a:latin typeface="Cambria"/>
                <a:cs typeface="Cambria"/>
              </a:rPr>
              <a:t>number</a:t>
            </a:r>
            <a:r>
              <a:rPr sz="1800" spc="-11" dirty="0">
                <a:solidFill>
                  <a:srgbClr val="000000"/>
                </a:solidFill>
                <a:latin typeface="Cambria"/>
                <a:cs typeface="Cambria"/>
              </a:rPr>
              <a:t> </a:t>
            </a:r>
            <a:r>
              <a:rPr sz="1800" dirty="0">
                <a:solidFill>
                  <a:srgbClr val="000000"/>
                </a:solidFill>
                <a:latin typeface="Cambria"/>
                <a:cs typeface="Cambria"/>
              </a:rPr>
              <a:t>as</a:t>
            </a:r>
            <a:r>
              <a:rPr sz="1800" spc="-8" dirty="0">
                <a:solidFill>
                  <a:srgbClr val="000000"/>
                </a:solidFill>
                <a:latin typeface="Cambria"/>
                <a:cs typeface="Cambria"/>
              </a:rPr>
              <a:t> </a:t>
            </a:r>
            <a:r>
              <a:rPr sz="1800" spc="-4" dirty="0">
                <a:solidFill>
                  <a:srgbClr val="000000"/>
                </a:solidFill>
                <a:latin typeface="Cambria"/>
                <a:cs typeface="Cambria"/>
              </a:rPr>
              <a:t>this</a:t>
            </a:r>
            <a:r>
              <a:rPr sz="1800" dirty="0">
                <a:solidFill>
                  <a:srgbClr val="000000"/>
                </a:solidFill>
                <a:latin typeface="Cambria"/>
                <a:cs typeface="Cambria"/>
              </a:rPr>
              <a:t> </a:t>
            </a:r>
            <a:r>
              <a:rPr sz="1800" spc="-4" dirty="0">
                <a:solidFill>
                  <a:srgbClr val="000000"/>
                </a:solidFill>
                <a:latin typeface="Cambria"/>
                <a:cs typeface="Cambria"/>
              </a:rPr>
              <a:t>user</a:t>
            </a:r>
            <a:r>
              <a:rPr sz="1800" spc="-15" dirty="0">
                <a:solidFill>
                  <a:srgbClr val="000000"/>
                </a:solidFill>
                <a:latin typeface="Cambria"/>
                <a:cs typeface="Cambria"/>
              </a:rPr>
              <a:t> </a:t>
            </a:r>
            <a:r>
              <a:rPr sz="1800" spc="-4" dirty="0">
                <a:solidFill>
                  <a:srgbClr val="000000"/>
                </a:solidFill>
                <a:latin typeface="Cambria"/>
                <a:cs typeface="Cambria"/>
              </a:rPr>
              <a:t>datagram.</a:t>
            </a:r>
            <a:endParaRPr sz="1800" dirty="0">
              <a:latin typeface="Cambria"/>
              <a:cs typeface="Cambria"/>
            </a:endParaRPr>
          </a:p>
          <a:p>
            <a:pPr marL="389096" marR="3810" indent="-342900" algn="just">
              <a:spcBef>
                <a:spcPts val="746"/>
              </a:spcBef>
              <a:buFont typeface="Wingdings"/>
              <a:buChar char=""/>
              <a:tabLst>
                <a:tab pos="389573" algn="l"/>
              </a:tabLst>
            </a:pPr>
            <a:r>
              <a:rPr sz="1800" dirty="0">
                <a:solidFill>
                  <a:srgbClr val="000000"/>
                </a:solidFill>
                <a:latin typeface="Cambria"/>
                <a:cs typeface="Cambria"/>
              </a:rPr>
              <a:t>If </a:t>
            </a:r>
            <a:r>
              <a:rPr sz="1800" spc="-4" dirty="0">
                <a:solidFill>
                  <a:srgbClr val="000000"/>
                </a:solidFill>
                <a:latin typeface="Cambria"/>
                <a:cs typeface="Cambria"/>
              </a:rPr>
              <a:t>the entry </a:t>
            </a:r>
            <a:r>
              <a:rPr sz="1800" dirty="0">
                <a:solidFill>
                  <a:srgbClr val="000000"/>
                </a:solidFill>
                <a:latin typeface="Cambria"/>
                <a:cs typeface="Cambria"/>
              </a:rPr>
              <a:t>is </a:t>
            </a:r>
            <a:r>
              <a:rPr sz="1800" spc="-4" dirty="0">
                <a:solidFill>
                  <a:srgbClr val="000000"/>
                </a:solidFill>
                <a:latin typeface="Cambria"/>
                <a:cs typeface="Cambria"/>
              </a:rPr>
              <a:t>found, </a:t>
            </a:r>
            <a:r>
              <a:rPr sz="1800" spc="-8" dirty="0">
                <a:solidFill>
                  <a:srgbClr val="000000"/>
                </a:solidFill>
                <a:latin typeface="Cambria"/>
                <a:cs typeface="Cambria"/>
              </a:rPr>
              <a:t>the </a:t>
            </a:r>
            <a:r>
              <a:rPr sz="1800" spc="-4" dirty="0">
                <a:solidFill>
                  <a:srgbClr val="000000"/>
                </a:solidFill>
                <a:latin typeface="Cambria"/>
                <a:cs typeface="Cambria"/>
              </a:rPr>
              <a:t>module </a:t>
            </a:r>
            <a:r>
              <a:rPr sz="1800" dirty="0">
                <a:solidFill>
                  <a:srgbClr val="000000"/>
                </a:solidFill>
                <a:latin typeface="Cambria"/>
                <a:cs typeface="Cambria"/>
              </a:rPr>
              <a:t> </a:t>
            </a:r>
            <a:r>
              <a:rPr sz="1800" spc="-4" dirty="0">
                <a:solidFill>
                  <a:srgbClr val="000000"/>
                </a:solidFill>
                <a:latin typeface="Cambria"/>
                <a:cs typeface="Cambria"/>
              </a:rPr>
              <a:t>uses the information </a:t>
            </a:r>
            <a:r>
              <a:rPr sz="1800" dirty="0">
                <a:solidFill>
                  <a:srgbClr val="000000"/>
                </a:solidFill>
                <a:latin typeface="Cambria"/>
                <a:cs typeface="Cambria"/>
              </a:rPr>
              <a:t>in </a:t>
            </a:r>
            <a:r>
              <a:rPr sz="1800" spc="-4" dirty="0">
                <a:solidFill>
                  <a:srgbClr val="000000"/>
                </a:solidFill>
                <a:latin typeface="Cambria"/>
                <a:cs typeface="Cambria"/>
              </a:rPr>
              <a:t>the entry </a:t>
            </a:r>
            <a:r>
              <a:rPr sz="1800" dirty="0">
                <a:solidFill>
                  <a:srgbClr val="000000"/>
                </a:solidFill>
                <a:latin typeface="Cambria"/>
                <a:cs typeface="Cambria"/>
              </a:rPr>
              <a:t> </a:t>
            </a:r>
            <a:r>
              <a:rPr sz="1800" spc="-11" dirty="0">
                <a:solidFill>
                  <a:srgbClr val="000000"/>
                </a:solidFill>
                <a:latin typeface="Cambria"/>
                <a:cs typeface="Cambria"/>
              </a:rPr>
              <a:t>to </a:t>
            </a:r>
            <a:r>
              <a:rPr sz="1800" spc="-4" dirty="0">
                <a:solidFill>
                  <a:srgbClr val="000000"/>
                </a:solidFill>
                <a:latin typeface="Cambria"/>
                <a:cs typeface="Cambria"/>
              </a:rPr>
              <a:t>enqueue the data.If </a:t>
            </a:r>
            <a:r>
              <a:rPr sz="1800" spc="-8" dirty="0">
                <a:solidFill>
                  <a:srgbClr val="000000"/>
                </a:solidFill>
                <a:latin typeface="Cambria"/>
                <a:cs typeface="Cambria"/>
              </a:rPr>
              <a:t>the </a:t>
            </a:r>
            <a:r>
              <a:rPr sz="1800" spc="-4" dirty="0">
                <a:solidFill>
                  <a:srgbClr val="000000"/>
                </a:solidFill>
                <a:latin typeface="Cambria"/>
                <a:cs typeface="Cambria"/>
              </a:rPr>
              <a:t>entry </a:t>
            </a:r>
            <a:r>
              <a:rPr sz="1800" spc="4" dirty="0">
                <a:solidFill>
                  <a:srgbClr val="000000"/>
                </a:solidFill>
                <a:latin typeface="Cambria"/>
                <a:cs typeface="Cambria"/>
              </a:rPr>
              <a:t>is </a:t>
            </a:r>
            <a:r>
              <a:rPr sz="1800" spc="-386" dirty="0">
                <a:solidFill>
                  <a:srgbClr val="000000"/>
                </a:solidFill>
                <a:latin typeface="Cambria"/>
                <a:cs typeface="Cambria"/>
              </a:rPr>
              <a:t> </a:t>
            </a:r>
            <a:r>
              <a:rPr sz="1800" spc="-4" dirty="0">
                <a:solidFill>
                  <a:srgbClr val="000000"/>
                </a:solidFill>
                <a:latin typeface="Cambria"/>
                <a:cs typeface="Cambria"/>
              </a:rPr>
              <a:t>not found, </a:t>
            </a:r>
            <a:r>
              <a:rPr sz="1800" dirty="0">
                <a:solidFill>
                  <a:srgbClr val="000000"/>
                </a:solidFill>
                <a:latin typeface="Cambria"/>
                <a:cs typeface="Cambria"/>
              </a:rPr>
              <a:t>it </a:t>
            </a:r>
            <a:r>
              <a:rPr sz="1800" spc="-8" dirty="0">
                <a:solidFill>
                  <a:srgbClr val="000000"/>
                </a:solidFill>
                <a:latin typeface="Cambria"/>
                <a:cs typeface="Cambria"/>
              </a:rPr>
              <a:t>generates</a:t>
            </a:r>
            <a:r>
              <a:rPr sz="1800" spc="-4" dirty="0">
                <a:solidFill>
                  <a:srgbClr val="000000"/>
                </a:solidFill>
                <a:latin typeface="Cambria"/>
                <a:cs typeface="Cambria"/>
              </a:rPr>
              <a:t> </a:t>
            </a:r>
            <a:r>
              <a:rPr sz="1800" dirty="0">
                <a:solidFill>
                  <a:srgbClr val="000000"/>
                </a:solidFill>
                <a:latin typeface="Cambria"/>
                <a:cs typeface="Cambria"/>
              </a:rPr>
              <a:t>an </a:t>
            </a:r>
            <a:r>
              <a:rPr sz="1800" spc="-4" dirty="0">
                <a:solidFill>
                  <a:srgbClr val="000000"/>
                </a:solidFill>
                <a:latin typeface="Cambria"/>
                <a:cs typeface="Cambria"/>
              </a:rPr>
              <a:t>ICMP </a:t>
            </a:r>
            <a:r>
              <a:rPr sz="1800" dirty="0">
                <a:solidFill>
                  <a:srgbClr val="000000"/>
                </a:solidFill>
                <a:latin typeface="Cambria"/>
                <a:cs typeface="Cambria"/>
              </a:rPr>
              <a:t> </a:t>
            </a:r>
            <a:r>
              <a:rPr sz="1800" spc="-4" dirty="0">
                <a:solidFill>
                  <a:srgbClr val="000000"/>
                </a:solidFill>
                <a:latin typeface="Cambria"/>
                <a:cs typeface="Cambria"/>
              </a:rPr>
              <a:t>message..</a:t>
            </a:r>
            <a:endParaRPr sz="1800" dirty="0">
              <a:latin typeface="Cambria"/>
              <a:cs typeface="Cambria"/>
            </a:endParaRPr>
          </a:p>
        </p:txBody>
      </p:sp>
      <p:sp>
        <p:nvSpPr>
          <p:cNvPr id="3" name="object 3"/>
          <p:cNvSpPr/>
          <p:nvPr/>
        </p:nvSpPr>
        <p:spPr>
          <a:xfrm>
            <a:off x="4248151" y="2025300"/>
            <a:ext cx="53816" cy="3509963"/>
          </a:xfrm>
          <a:custGeom>
            <a:avLst/>
            <a:gdLst/>
            <a:ahLst/>
            <a:cxnLst/>
            <a:rect l="l" t="t" r="r" b="b"/>
            <a:pathLst>
              <a:path w="71754" h="4679950">
                <a:moveTo>
                  <a:pt x="0" y="0"/>
                </a:moveTo>
                <a:lnTo>
                  <a:pt x="71500" y="4679886"/>
                </a:lnTo>
              </a:path>
            </a:pathLst>
          </a:custGeom>
          <a:ln w="19049">
            <a:solidFill>
              <a:srgbClr val="4471C4"/>
            </a:solidFill>
          </a:ln>
        </p:spPr>
        <p:txBody>
          <a:bodyPr wrap="square" lIns="0" tIns="0" rIns="0" bIns="0" rtlCol="0"/>
          <a:lstStyle/>
          <a:p>
            <a:endParaRPr sz="1350"/>
          </a:p>
        </p:txBody>
      </p:sp>
      <p:sp>
        <p:nvSpPr>
          <p:cNvPr id="4" name="object 4"/>
          <p:cNvSpPr txBox="1"/>
          <p:nvPr/>
        </p:nvSpPr>
        <p:spPr>
          <a:xfrm>
            <a:off x="4551997" y="1768507"/>
            <a:ext cx="3462814" cy="3749103"/>
          </a:xfrm>
          <a:prstGeom prst="rect">
            <a:avLst/>
          </a:prstGeom>
        </p:spPr>
        <p:txBody>
          <a:bodyPr vert="horz" wrap="square" lIns="0" tIns="9525" rIns="0" bIns="0" rtlCol="0">
            <a:spAutoFit/>
          </a:bodyPr>
          <a:lstStyle/>
          <a:p>
            <a:pPr marL="9525">
              <a:spcBef>
                <a:spcPts val="75"/>
              </a:spcBef>
            </a:pPr>
            <a:r>
              <a:rPr sz="1350" spc="-4" dirty="0">
                <a:latin typeface="Calibri"/>
                <a:cs typeface="Calibri"/>
              </a:rPr>
              <a:t>UDP_INPUT_Module</a:t>
            </a:r>
            <a:r>
              <a:rPr sz="1350" dirty="0">
                <a:latin typeface="Calibri"/>
                <a:cs typeface="Calibri"/>
              </a:rPr>
              <a:t> </a:t>
            </a:r>
            <a:r>
              <a:rPr sz="1350" spc="-8" dirty="0">
                <a:latin typeface="Calibri"/>
                <a:cs typeface="Calibri"/>
              </a:rPr>
              <a:t>(user_datagram)</a:t>
            </a:r>
            <a:endParaRPr sz="1350">
              <a:latin typeface="Calibri"/>
              <a:cs typeface="Calibri"/>
            </a:endParaRPr>
          </a:p>
          <a:p>
            <a:pPr marL="9525"/>
            <a:r>
              <a:rPr sz="1350" dirty="0">
                <a:latin typeface="Calibri"/>
                <a:cs typeface="Calibri"/>
              </a:rPr>
              <a:t>{</a:t>
            </a:r>
            <a:endParaRPr sz="1350">
              <a:latin typeface="Calibri"/>
              <a:cs typeface="Calibri"/>
            </a:endParaRPr>
          </a:p>
          <a:p>
            <a:pPr marL="9525"/>
            <a:r>
              <a:rPr sz="1350" spc="-4" dirty="0">
                <a:latin typeface="Calibri"/>
                <a:cs typeface="Calibri"/>
              </a:rPr>
              <a:t>Look</a:t>
            </a:r>
            <a:r>
              <a:rPr sz="1350" spc="-8" dirty="0">
                <a:latin typeface="Calibri"/>
                <a:cs typeface="Calibri"/>
              </a:rPr>
              <a:t> </a:t>
            </a:r>
            <a:r>
              <a:rPr sz="1350" spc="-11" dirty="0">
                <a:latin typeface="Calibri"/>
                <a:cs typeface="Calibri"/>
              </a:rPr>
              <a:t>for</a:t>
            </a:r>
            <a:r>
              <a:rPr sz="1350" spc="-8" dirty="0">
                <a:latin typeface="Calibri"/>
                <a:cs typeface="Calibri"/>
              </a:rPr>
              <a:t> </a:t>
            </a:r>
            <a:r>
              <a:rPr sz="1350" spc="-4" dirty="0">
                <a:latin typeface="Calibri"/>
                <a:cs typeface="Calibri"/>
              </a:rPr>
              <a:t>the</a:t>
            </a:r>
            <a:r>
              <a:rPr sz="1350" spc="11" dirty="0">
                <a:latin typeface="Calibri"/>
                <a:cs typeface="Calibri"/>
              </a:rPr>
              <a:t> </a:t>
            </a:r>
            <a:r>
              <a:rPr sz="1350" spc="-4" dirty="0">
                <a:latin typeface="Calibri"/>
                <a:cs typeface="Calibri"/>
              </a:rPr>
              <a:t>entry</a:t>
            </a:r>
            <a:r>
              <a:rPr sz="1350" dirty="0">
                <a:latin typeface="Calibri"/>
                <a:cs typeface="Calibri"/>
              </a:rPr>
              <a:t> </a:t>
            </a:r>
            <a:r>
              <a:rPr sz="1350" spc="-4" dirty="0">
                <a:latin typeface="Calibri"/>
                <a:cs typeface="Calibri"/>
              </a:rPr>
              <a:t>in </a:t>
            </a:r>
            <a:r>
              <a:rPr sz="1350" dirty="0">
                <a:latin typeface="Calibri"/>
                <a:cs typeface="Calibri"/>
              </a:rPr>
              <a:t>the</a:t>
            </a:r>
            <a:r>
              <a:rPr sz="1350" spc="8" dirty="0">
                <a:latin typeface="Calibri"/>
                <a:cs typeface="Calibri"/>
              </a:rPr>
              <a:t> </a:t>
            </a:r>
            <a:r>
              <a:rPr sz="1350" spc="-8" dirty="0">
                <a:latin typeface="Calibri"/>
                <a:cs typeface="Calibri"/>
              </a:rPr>
              <a:t>control_block</a:t>
            </a:r>
            <a:r>
              <a:rPr sz="1350" spc="11" dirty="0">
                <a:latin typeface="Calibri"/>
                <a:cs typeface="Calibri"/>
              </a:rPr>
              <a:t> </a:t>
            </a:r>
            <a:r>
              <a:rPr sz="1350" spc="-8" dirty="0">
                <a:latin typeface="Calibri"/>
                <a:cs typeface="Calibri"/>
              </a:rPr>
              <a:t>table</a:t>
            </a:r>
            <a:endParaRPr sz="1350">
              <a:latin typeface="Calibri"/>
              <a:cs typeface="Calibri"/>
            </a:endParaRPr>
          </a:p>
          <a:p>
            <a:pPr marL="9525"/>
            <a:r>
              <a:rPr sz="1350" spc="-4" dirty="0">
                <a:latin typeface="Calibri"/>
                <a:cs typeface="Calibri"/>
              </a:rPr>
              <a:t>if</a:t>
            </a:r>
            <a:r>
              <a:rPr sz="1350" spc="-34" dirty="0">
                <a:latin typeface="Calibri"/>
                <a:cs typeface="Calibri"/>
              </a:rPr>
              <a:t> </a:t>
            </a:r>
            <a:r>
              <a:rPr sz="1350" spc="-8" dirty="0">
                <a:latin typeface="Calibri"/>
                <a:cs typeface="Calibri"/>
              </a:rPr>
              <a:t>(found)</a:t>
            </a:r>
            <a:endParaRPr sz="1350">
              <a:latin typeface="Calibri"/>
              <a:cs typeface="Calibri"/>
            </a:endParaRPr>
          </a:p>
          <a:p>
            <a:pPr marL="9525"/>
            <a:r>
              <a:rPr sz="1350" dirty="0">
                <a:latin typeface="Calibri"/>
                <a:cs typeface="Calibri"/>
              </a:rPr>
              <a:t>{</a:t>
            </a:r>
            <a:endParaRPr sz="1350">
              <a:latin typeface="Calibri"/>
              <a:cs typeface="Calibri"/>
            </a:endParaRPr>
          </a:p>
          <a:p>
            <a:pPr marL="9525" marR="1016318"/>
            <a:r>
              <a:rPr sz="1350" spc="-4" dirty="0">
                <a:latin typeface="Calibri"/>
                <a:cs typeface="Calibri"/>
              </a:rPr>
              <a:t>Check </a:t>
            </a:r>
            <a:r>
              <a:rPr sz="1350" spc="-8" dirty="0">
                <a:latin typeface="Calibri"/>
                <a:cs typeface="Calibri"/>
              </a:rPr>
              <a:t>to </a:t>
            </a:r>
            <a:r>
              <a:rPr sz="1350" dirty="0">
                <a:latin typeface="Calibri"/>
                <a:cs typeface="Calibri"/>
              </a:rPr>
              <a:t>see if a queue </a:t>
            </a:r>
            <a:r>
              <a:rPr sz="1350" spc="-4" dirty="0">
                <a:latin typeface="Calibri"/>
                <a:cs typeface="Calibri"/>
              </a:rPr>
              <a:t>is </a:t>
            </a:r>
            <a:r>
              <a:rPr sz="1350" spc="-8" dirty="0">
                <a:latin typeface="Calibri"/>
                <a:cs typeface="Calibri"/>
              </a:rPr>
              <a:t>allocated </a:t>
            </a:r>
            <a:r>
              <a:rPr sz="1350" spc="-296" dirty="0">
                <a:latin typeface="Calibri"/>
                <a:cs typeface="Calibri"/>
              </a:rPr>
              <a:t> </a:t>
            </a:r>
            <a:r>
              <a:rPr sz="1350" dirty="0">
                <a:latin typeface="Calibri"/>
                <a:cs typeface="Calibri"/>
              </a:rPr>
              <a:t>If</a:t>
            </a:r>
            <a:r>
              <a:rPr sz="1350" spc="-11" dirty="0">
                <a:latin typeface="Calibri"/>
                <a:cs typeface="Calibri"/>
              </a:rPr>
              <a:t> </a:t>
            </a:r>
            <a:r>
              <a:rPr sz="1350" spc="-4" dirty="0">
                <a:latin typeface="Calibri"/>
                <a:cs typeface="Calibri"/>
              </a:rPr>
              <a:t>(queue</a:t>
            </a:r>
            <a:r>
              <a:rPr sz="1350" spc="8" dirty="0">
                <a:latin typeface="Calibri"/>
                <a:cs typeface="Calibri"/>
              </a:rPr>
              <a:t> </a:t>
            </a:r>
            <a:r>
              <a:rPr sz="1350" spc="-4" dirty="0">
                <a:latin typeface="Calibri"/>
                <a:cs typeface="Calibri"/>
              </a:rPr>
              <a:t>is</a:t>
            </a:r>
            <a:r>
              <a:rPr sz="1350" dirty="0">
                <a:latin typeface="Calibri"/>
                <a:cs typeface="Calibri"/>
              </a:rPr>
              <a:t> </a:t>
            </a:r>
            <a:r>
              <a:rPr sz="1350" spc="-4" dirty="0">
                <a:latin typeface="Calibri"/>
                <a:cs typeface="Calibri"/>
              </a:rPr>
              <a:t>not</a:t>
            </a:r>
            <a:r>
              <a:rPr sz="1350" dirty="0">
                <a:latin typeface="Calibri"/>
                <a:cs typeface="Calibri"/>
              </a:rPr>
              <a:t> </a:t>
            </a:r>
            <a:r>
              <a:rPr sz="1350" spc="-8" dirty="0">
                <a:latin typeface="Calibri"/>
                <a:cs typeface="Calibri"/>
              </a:rPr>
              <a:t>allocated)</a:t>
            </a:r>
            <a:endParaRPr sz="1350">
              <a:latin typeface="Calibri"/>
              <a:cs typeface="Calibri"/>
            </a:endParaRPr>
          </a:p>
          <a:p>
            <a:pPr marL="9525" marR="2263616" indent="37624"/>
            <a:r>
              <a:rPr sz="1350" spc="-11" dirty="0">
                <a:latin typeface="Calibri"/>
                <a:cs typeface="Calibri"/>
              </a:rPr>
              <a:t>allocate </a:t>
            </a:r>
            <a:r>
              <a:rPr sz="1350" dirty="0">
                <a:latin typeface="Calibri"/>
                <a:cs typeface="Calibri"/>
              </a:rPr>
              <a:t>a </a:t>
            </a:r>
            <a:r>
              <a:rPr sz="1350" spc="-4" dirty="0">
                <a:latin typeface="Calibri"/>
                <a:cs typeface="Calibri"/>
              </a:rPr>
              <a:t>queue </a:t>
            </a:r>
            <a:r>
              <a:rPr sz="1350" spc="-296" dirty="0">
                <a:latin typeface="Calibri"/>
                <a:cs typeface="Calibri"/>
              </a:rPr>
              <a:t> </a:t>
            </a:r>
            <a:r>
              <a:rPr sz="1350" dirty="0">
                <a:latin typeface="Calibri"/>
                <a:cs typeface="Calibri"/>
              </a:rPr>
              <a:t>else</a:t>
            </a:r>
            <a:endParaRPr sz="1350">
              <a:latin typeface="Calibri"/>
              <a:cs typeface="Calibri"/>
            </a:endParaRPr>
          </a:p>
          <a:p>
            <a:pPr marL="9525">
              <a:spcBef>
                <a:spcPts val="4"/>
              </a:spcBef>
            </a:pPr>
            <a:r>
              <a:rPr sz="1350" dirty="0">
                <a:latin typeface="Calibri"/>
                <a:cs typeface="Calibri"/>
              </a:rPr>
              <a:t>enqueue</a:t>
            </a:r>
            <a:r>
              <a:rPr sz="1350" spc="-8" dirty="0">
                <a:latin typeface="Calibri"/>
                <a:cs typeface="Calibri"/>
              </a:rPr>
              <a:t> </a:t>
            </a:r>
            <a:r>
              <a:rPr sz="1350" spc="-4" dirty="0">
                <a:latin typeface="Calibri"/>
                <a:cs typeface="Calibri"/>
              </a:rPr>
              <a:t>the </a:t>
            </a:r>
            <a:r>
              <a:rPr sz="1350" spc="-11" dirty="0">
                <a:latin typeface="Calibri"/>
                <a:cs typeface="Calibri"/>
              </a:rPr>
              <a:t>data</a:t>
            </a:r>
            <a:endParaRPr sz="1350">
              <a:latin typeface="Calibri"/>
              <a:cs typeface="Calibri"/>
            </a:endParaRPr>
          </a:p>
          <a:p>
            <a:pPr marL="9525" marR="2827972"/>
            <a:r>
              <a:rPr sz="1350" dirty="0">
                <a:latin typeface="Calibri"/>
                <a:cs typeface="Calibri"/>
              </a:rPr>
              <a:t>}</a:t>
            </a:r>
            <a:r>
              <a:rPr sz="1350" spc="-41" dirty="0">
                <a:latin typeface="Calibri"/>
                <a:cs typeface="Calibri"/>
              </a:rPr>
              <a:t> </a:t>
            </a:r>
            <a:r>
              <a:rPr sz="1350" spc="-8" dirty="0">
                <a:latin typeface="Calibri"/>
                <a:cs typeface="Calibri"/>
              </a:rPr>
              <a:t>//end</a:t>
            </a:r>
            <a:r>
              <a:rPr sz="1350" spc="-11" dirty="0">
                <a:latin typeface="Calibri"/>
                <a:cs typeface="Calibri"/>
              </a:rPr>
              <a:t> </a:t>
            </a:r>
            <a:r>
              <a:rPr sz="1350" spc="-4" dirty="0">
                <a:latin typeface="Calibri"/>
                <a:cs typeface="Calibri"/>
              </a:rPr>
              <a:t>if </a:t>
            </a:r>
            <a:r>
              <a:rPr sz="1350" spc="-293" dirty="0">
                <a:latin typeface="Calibri"/>
                <a:cs typeface="Calibri"/>
              </a:rPr>
              <a:t> </a:t>
            </a:r>
            <a:r>
              <a:rPr sz="1350" dirty="0">
                <a:latin typeface="Calibri"/>
                <a:cs typeface="Calibri"/>
              </a:rPr>
              <a:t>else</a:t>
            </a:r>
            <a:endParaRPr sz="1350">
              <a:latin typeface="Calibri"/>
              <a:cs typeface="Calibri"/>
            </a:endParaRPr>
          </a:p>
          <a:p>
            <a:pPr marL="9525"/>
            <a:r>
              <a:rPr sz="1350" dirty="0">
                <a:latin typeface="Calibri"/>
                <a:cs typeface="Calibri"/>
              </a:rPr>
              <a:t>{</a:t>
            </a:r>
            <a:endParaRPr sz="1350">
              <a:latin typeface="Calibri"/>
              <a:cs typeface="Calibri"/>
            </a:endParaRPr>
          </a:p>
          <a:p>
            <a:pPr marL="9525"/>
            <a:r>
              <a:rPr sz="1350" dirty="0">
                <a:latin typeface="Calibri"/>
                <a:cs typeface="Calibri"/>
              </a:rPr>
              <a:t>Ask</a:t>
            </a:r>
            <a:r>
              <a:rPr sz="1350" spc="-23" dirty="0">
                <a:latin typeface="Calibri"/>
                <a:cs typeface="Calibri"/>
              </a:rPr>
              <a:t> </a:t>
            </a:r>
            <a:r>
              <a:rPr sz="1350" dirty="0">
                <a:latin typeface="Calibri"/>
                <a:cs typeface="Calibri"/>
              </a:rPr>
              <a:t>ICMP</a:t>
            </a:r>
            <a:r>
              <a:rPr sz="1350" spc="-15" dirty="0">
                <a:latin typeface="Calibri"/>
                <a:cs typeface="Calibri"/>
              </a:rPr>
              <a:t> </a:t>
            </a:r>
            <a:r>
              <a:rPr sz="1350" spc="-8" dirty="0">
                <a:latin typeface="Calibri"/>
                <a:cs typeface="Calibri"/>
              </a:rPr>
              <a:t>to </a:t>
            </a:r>
            <a:r>
              <a:rPr sz="1350" spc="-4" dirty="0">
                <a:latin typeface="Calibri"/>
                <a:cs typeface="Calibri"/>
              </a:rPr>
              <a:t>send </a:t>
            </a:r>
            <a:r>
              <a:rPr sz="1350" dirty="0">
                <a:latin typeface="Calibri"/>
                <a:cs typeface="Calibri"/>
              </a:rPr>
              <a:t>an</a:t>
            </a:r>
            <a:r>
              <a:rPr sz="1350" spc="4" dirty="0">
                <a:latin typeface="Calibri"/>
                <a:cs typeface="Calibri"/>
              </a:rPr>
              <a:t> </a:t>
            </a:r>
            <a:r>
              <a:rPr sz="1350" spc="-4" dirty="0">
                <a:latin typeface="Calibri"/>
                <a:cs typeface="Calibri"/>
              </a:rPr>
              <a:t>"unreachable</a:t>
            </a:r>
            <a:r>
              <a:rPr sz="1350" spc="15" dirty="0">
                <a:latin typeface="Calibri"/>
                <a:cs typeface="Calibri"/>
              </a:rPr>
              <a:t> </a:t>
            </a:r>
            <a:r>
              <a:rPr sz="1350" spc="-4" dirty="0">
                <a:latin typeface="Calibri"/>
                <a:cs typeface="Calibri"/>
              </a:rPr>
              <a:t>port" message</a:t>
            </a:r>
            <a:endParaRPr sz="1350">
              <a:latin typeface="Calibri"/>
              <a:cs typeface="Calibri"/>
            </a:endParaRPr>
          </a:p>
          <a:p>
            <a:pPr marL="9525"/>
            <a:r>
              <a:rPr sz="1350" spc="-8" dirty="0">
                <a:latin typeface="Calibri"/>
                <a:cs typeface="Calibri"/>
              </a:rPr>
              <a:t>Discard</a:t>
            </a:r>
            <a:r>
              <a:rPr sz="1350" spc="-11" dirty="0">
                <a:latin typeface="Calibri"/>
                <a:cs typeface="Calibri"/>
              </a:rPr>
              <a:t> </a:t>
            </a:r>
            <a:r>
              <a:rPr sz="1350" dirty="0">
                <a:latin typeface="Calibri"/>
                <a:cs typeface="Calibri"/>
              </a:rPr>
              <a:t>the</a:t>
            </a:r>
            <a:r>
              <a:rPr sz="1350" spc="4" dirty="0">
                <a:latin typeface="Calibri"/>
                <a:cs typeface="Calibri"/>
              </a:rPr>
              <a:t> </a:t>
            </a:r>
            <a:r>
              <a:rPr sz="1350" spc="-4" dirty="0">
                <a:latin typeface="Calibri"/>
                <a:cs typeface="Calibri"/>
              </a:rPr>
              <a:t>user</a:t>
            </a:r>
            <a:r>
              <a:rPr sz="1350" spc="-8" dirty="0">
                <a:latin typeface="Calibri"/>
                <a:cs typeface="Calibri"/>
              </a:rPr>
              <a:t> </a:t>
            </a:r>
            <a:r>
              <a:rPr sz="1350" spc="-11" dirty="0">
                <a:latin typeface="Calibri"/>
                <a:cs typeface="Calibri"/>
              </a:rPr>
              <a:t>datagram</a:t>
            </a:r>
            <a:endParaRPr sz="1350">
              <a:latin typeface="Calibri"/>
              <a:cs typeface="Calibri"/>
            </a:endParaRPr>
          </a:p>
          <a:p>
            <a:pPr marL="9525" marR="2641759"/>
            <a:r>
              <a:rPr sz="1350" dirty="0">
                <a:latin typeface="Calibri"/>
                <a:cs typeface="Calibri"/>
              </a:rPr>
              <a:t>}</a:t>
            </a:r>
            <a:r>
              <a:rPr sz="1350" spc="-41" dirty="0">
                <a:latin typeface="Calibri"/>
                <a:cs typeface="Calibri"/>
              </a:rPr>
              <a:t> </a:t>
            </a:r>
            <a:r>
              <a:rPr sz="1350" spc="-8" dirty="0">
                <a:latin typeface="Calibri"/>
                <a:cs typeface="Calibri"/>
              </a:rPr>
              <a:t>//end</a:t>
            </a:r>
            <a:r>
              <a:rPr sz="1350" spc="-15" dirty="0">
                <a:latin typeface="Calibri"/>
                <a:cs typeface="Calibri"/>
              </a:rPr>
              <a:t> </a:t>
            </a:r>
            <a:r>
              <a:rPr sz="1350" dirty="0">
                <a:latin typeface="Calibri"/>
                <a:cs typeface="Calibri"/>
              </a:rPr>
              <a:t>else </a:t>
            </a:r>
            <a:r>
              <a:rPr sz="1350" spc="-293" dirty="0">
                <a:latin typeface="Calibri"/>
                <a:cs typeface="Calibri"/>
              </a:rPr>
              <a:t> </a:t>
            </a:r>
            <a:r>
              <a:rPr sz="1350" spc="-8" dirty="0">
                <a:latin typeface="Calibri"/>
                <a:cs typeface="Calibri"/>
              </a:rPr>
              <a:t>Return.</a:t>
            </a:r>
            <a:endParaRPr sz="1350">
              <a:latin typeface="Calibri"/>
              <a:cs typeface="Calibri"/>
            </a:endParaRPr>
          </a:p>
          <a:p>
            <a:pPr marL="9525"/>
            <a:r>
              <a:rPr sz="1350" dirty="0">
                <a:latin typeface="Calibri"/>
                <a:cs typeface="Calibri"/>
              </a:rPr>
              <a:t>}</a:t>
            </a:r>
            <a:r>
              <a:rPr sz="1350" spc="-26" dirty="0">
                <a:latin typeface="Calibri"/>
                <a:cs typeface="Calibri"/>
              </a:rPr>
              <a:t> </a:t>
            </a:r>
            <a:r>
              <a:rPr sz="1350" spc="-4" dirty="0">
                <a:latin typeface="Calibri"/>
                <a:cs typeface="Calibri"/>
              </a:rPr>
              <a:t>//</a:t>
            </a:r>
            <a:r>
              <a:rPr sz="1350" spc="-8" dirty="0">
                <a:latin typeface="Calibri"/>
                <a:cs typeface="Calibri"/>
              </a:rPr>
              <a:t> </a:t>
            </a:r>
            <a:r>
              <a:rPr sz="1350" dirty="0">
                <a:latin typeface="Calibri"/>
                <a:cs typeface="Calibri"/>
              </a:rPr>
              <a:t>end</a:t>
            </a:r>
            <a:r>
              <a:rPr sz="1350" spc="-11" dirty="0">
                <a:latin typeface="Calibri"/>
                <a:cs typeface="Calibri"/>
              </a:rPr>
              <a:t> </a:t>
            </a:r>
            <a:r>
              <a:rPr sz="1350" dirty="0">
                <a:latin typeface="Calibri"/>
                <a:cs typeface="Calibri"/>
              </a:rPr>
              <a:t>module</a:t>
            </a:r>
            <a:endParaRPr sz="1350">
              <a:latin typeface="Calibri"/>
              <a:cs typeface="Calibri"/>
            </a:endParaRPr>
          </a:p>
        </p:txBody>
      </p:sp>
      <p:pic>
        <p:nvPicPr>
          <p:cNvPr id="5" name="object 5"/>
          <p:cNvPicPr/>
          <p:nvPr/>
        </p:nvPicPr>
        <p:blipFill>
          <a:blip r:embed="rId2" cstate="print"/>
          <a:stretch>
            <a:fillRect/>
          </a:stretch>
        </p:blipFill>
        <p:spPr>
          <a:xfrm>
            <a:off x="197644" y="890635"/>
            <a:ext cx="864060" cy="886196"/>
          </a:xfrm>
          <a:prstGeom prst="rect">
            <a:avLst/>
          </a:prstGeom>
        </p:spPr>
      </p:pic>
      <p:sp>
        <p:nvSpPr>
          <p:cNvPr id="6" name="object 6"/>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7" name="object 7"/>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152</a:t>
            </a:r>
          </a:p>
        </p:txBody>
      </p:sp>
    </p:spTree>
    <p:extLst>
      <p:ext uri="{BB962C8B-B14F-4D97-AF65-F5344CB8AC3E}">
        <p14:creationId xmlns:p14="http://schemas.microsoft.com/office/powerpoint/2010/main" val="1695635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591" y="1886712"/>
            <a:ext cx="7099935" cy="3606982"/>
          </a:xfrm>
          <a:prstGeom prst="rect">
            <a:avLst/>
          </a:prstGeom>
        </p:spPr>
        <p:txBody>
          <a:bodyPr vert="horz" wrap="square" lIns="0" tIns="9049" rIns="0" bIns="0" rtlCol="0">
            <a:spAutoFit/>
          </a:bodyPr>
          <a:lstStyle/>
          <a:p>
            <a:pPr marL="9525">
              <a:spcBef>
                <a:spcPts val="71"/>
              </a:spcBef>
            </a:pPr>
            <a:r>
              <a:rPr sz="2100" b="1" i="1" spc="-4" dirty="0">
                <a:solidFill>
                  <a:srgbClr val="C00000"/>
                </a:solidFill>
                <a:latin typeface="Cambria"/>
                <a:cs typeface="Cambria"/>
              </a:rPr>
              <a:t>UDP</a:t>
            </a:r>
            <a:r>
              <a:rPr sz="2100" b="1" i="1" spc="-30" dirty="0">
                <a:solidFill>
                  <a:srgbClr val="C00000"/>
                </a:solidFill>
                <a:latin typeface="Cambria"/>
                <a:cs typeface="Cambria"/>
              </a:rPr>
              <a:t> </a:t>
            </a:r>
            <a:r>
              <a:rPr sz="2100" b="1" i="1" spc="-15" dirty="0">
                <a:solidFill>
                  <a:srgbClr val="C00000"/>
                </a:solidFill>
                <a:latin typeface="Cambria"/>
                <a:cs typeface="Cambria"/>
              </a:rPr>
              <a:t>Package</a:t>
            </a:r>
            <a:endParaRPr sz="2100">
              <a:latin typeface="Cambria"/>
              <a:cs typeface="Cambria"/>
            </a:endParaRPr>
          </a:p>
          <a:p>
            <a:pPr>
              <a:spcBef>
                <a:spcPts val="19"/>
              </a:spcBef>
            </a:pPr>
            <a:endParaRPr sz="2288">
              <a:latin typeface="Cambria"/>
              <a:cs typeface="Cambria"/>
            </a:endParaRPr>
          </a:p>
          <a:p>
            <a:pPr marL="190500"/>
            <a:r>
              <a:rPr sz="1650" b="1" spc="-8" dirty="0">
                <a:solidFill>
                  <a:srgbClr val="006FC0"/>
                </a:solidFill>
                <a:latin typeface="Cambria"/>
                <a:cs typeface="Cambria"/>
              </a:rPr>
              <a:t>Output</a:t>
            </a:r>
            <a:r>
              <a:rPr sz="1650" b="1" spc="-26" dirty="0">
                <a:solidFill>
                  <a:srgbClr val="006FC0"/>
                </a:solidFill>
                <a:latin typeface="Cambria"/>
                <a:cs typeface="Cambria"/>
              </a:rPr>
              <a:t> </a:t>
            </a:r>
            <a:r>
              <a:rPr sz="1650" b="1" spc="-8" dirty="0">
                <a:solidFill>
                  <a:srgbClr val="006FC0"/>
                </a:solidFill>
                <a:latin typeface="Cambria"/>
                <a:cs typeface="Cambria"/>
              </a:rPr>
              <a:t>Module</a:t>
            </a:r>
            <a:endParaRPr sz="1650">
              <a:latin typeface="Cambria"/>
              <a:cs typeface="Cambria"/>
            </a:endParaRPr>
          </a:p>
          <a:p>
            <a:pPr marL="405765" marR="3810" indent="-405765">
              <a:lnSpc>
                <a:spcPct val="150000"/>
              </a:lnSpc>
              <a:buFont typeface="Wingdings"/>
              <a:buChar char=""/>
              <a:tabLst>
                <a:tab pos="405765" algn="l"/>
              </a:tabLst>
            </a:pPr>
            <a:r>
              <a:rPr sz="1650" spc="-4" dirty="0">
                <a:latin typeface="Cambria"/>
                <a:cs typeface="Cambria"/>
              </a:rPr>
              <a:t>The output</a:t>
            </a:r>
            <a:r>
              <a:rPr sz="1650" spc="11" dirty="0">
                <a:latin typeface="Cambria"/>
                <a:cs typeface="Cambria"/>
              </a:rPr>
              <a:t> </a:t>
            </a:r>
            <a:r>
              <a:rPr sz="1650" spc="-8" dirty="0">
                <a:latin typeface="Cambria"/>
                <a:cs typeface="Cambria"/>
              </a:rPr>
              <a:t>module</a:t>
            </a:r>
            <a:r>
              <a:rPr sz="1650" spc="15" dirty="0">
                <a:latin typeface="Cambria"/>
                <a:cs typeface="Cambria"/>
              </a:rPr>
              <a:t> </a:t>
            </a:r>
            <a:r>
              <a:rPr sz="1650" spc="-4" dirty="0">
                <a:latin typeface="Cambria"/>
                <a:cs typeface="Cambria"/>
              </a:rPr>
              <a:t>is</a:t>
            </a:r>
            <a:r>
              <a:rPr sz="1650" dirty="0">
                <a:latin typeface="Cambria"/>
                <a:cs typeface="Cambria"/>
              </a:rPr>
              <a:t> </a:t>
            </a:r>
            <a:r>
              <a:rPr sz="1650" spc="-4" dirty="0">
                <a:latin typeface="Cambria"/>
                <a:cs typeface="Cambria"/>
              </a:rPr>
              <a:t>responsible</a:t>
            </a:r>
            <a:r>
              <a:rPr sz="1650" spc="23" dirty="0">
                <a:latin typeface="Cambria"/>
                <a:cs typeface="Cambria"/>
              </a:rPr>
              <a:t> </a:t>
            </a:r>
            <a:r>
              <a:rPr sz="1650" spc="-11" dirty="0">
                <a:latin typeface="Cambria"/>
                <a:cs typeface="Cambria"/>
              </a:rPr>
              <a:t>for</a:t>
            </a:r>
            <a:r>
              <a:rPr sz="1650" spc="4" dirty="0">
                <a:latin typeface="Cambria"/>
                <a:cs typeface="Cambria"/>
              </a:rPr>
              <a:t> </a:t>
            </a:r>
            <a:r>
              <a:rPr sz="1650" spc="-8" dirty="0">
                <a:latin typeface="Cambria"/>
                <a:cs typeface="Cambria"/>
              </a:rPr>
              <a:t>creating</a:t>
            </a:r>
            <a:r>
              <a:rPr sz="1650" spc="30" dirty="0">
                <a:latin typeface="Cambria"/>
                <a:cs typeface="Cambria"/>
              </a:rPr>
              <a:t> </a:t>
            </a:r>
            <a:r>
              <a:rPr sz="1650" spc="-8" dirty="0">
                <a:latin typeface="Cambria"/>
                <a:cs typeface="Cambria"/>
              </a:rPr>
              <a:t>and</a:t>
            </a:r>
            <a:r>
              <a:rPr sz="1650" spc="15" dirty="0">
                <a:latin typeface="Cambria"/>
                <a:cs typeface="Cambria"/>
              </a:rPr>
              <a:t> </a:t>
            </a:r>
            <a:r>
              <a:rPr sz="1650" spc="-4" dirty="0">
                <a:latin typeface="Cambria"/>
                <a:cs typeface="Cambria"/>
              </a:rPr>
              <a:t>sending</a:t>
            </a:r>
            <a:r>
              <a:rPr sz="1650" spc="15" dirty="0">
                <a:latin typeface="Cambria"/>
                <a:cs typeface="Cambria"/>
              </a:rPr>
              <a:t> </a:t>
            </a:r>
            <a:r>
              <a:rPr sz="1650" spc="-8" dirty="0">
                <a:latin typeface="Cambria"/>
                <a:cs typeface="Cambria"/>
              </a:rPr>
              <a:t>user</a:t>
            </a:r>
            <a:r>
              <a:rPr sz="1650" spc="8" dirty="0">
                <a:latin typeface="Cambria"/>
                <a:cs typeface="Cambria"/>
              </a:rPr>
              <a:t> </a:t>
            </a:r>
            <a:r>
              <a:rPr sz="1650" spc="-8" dirty="0">
                <a:latin typeface="Cambria"/>
                <a:cs typeface="Cambria"/>
              </a:rPr>
              <a:t>datagrams. </a:t>
            </a:r>
            <a:r>
              <a:rPr sz="1650" spc="-353" dirty="0">
                <a:latin typeface="Cambria"/>
                <a:cs typeface="Cambria"/>
              </a:rPr>
              <a:t> </a:t>
            </a:r>
            <a:r>
              <a:rPr sz="1650" spc="-4" dirty="0">
                <a:latin typeface="Cambria"/>
                <a:cs typeface="Cambria"/>
              </a:rPr>
              <a:t>UDP_OUTPUT_MODULE</a:t>
            </a:r>
            <a:r>
              <a:rPr sz="1650" spc="-23" dirty="0">
                <a:latin typeface="Cambria"/>
                <a:cs typeface="Cambria"/>
              </a:rPr>
              <a:t> </a:t>
            </a:r>
            <a:r>
              <a:rPr sz="1650" spc="-4" dirty="0">
                <a:latin typeface="Cambria"/>
                <a:cs typeface="Cambria"/>
              </a:rPr>
              <a:t>(Data)</a:t>
            </a:r>
            <a:endParaRPr sz="1650">
              <a:latin typeface="Cambria"/>
              <a:cs typeface="Cambria"/>
            </a:endParaRPr>
          </a:p>
          <a:p>
            <a:pPr marL="1219200">
              <a:spcBef>
                <a:spcPts val="990"/>
              </a:spcBef>
            </a:pPr>
            <a:r>
              <a:rPr sz="1650" spc="-4" dirty="0">
                <a:latin typeface="Cambria"/>
                <a:cs typeface="Cambria"/>
              </a:rPr>
              <a:t>{</a:t>
            </a:r>
            <a:endParaRPr sz="1650">
              <a:latin typeface="Cambria"/>
              <a:cs typeface="Cambria"/>
            </a:endParaRPr>
          </a:p>
          <a:p>
            <a:pPr marL="1562100" marR="3417570" algn="just">
              <a:lnSpc>
                <a:spcPct val="150000"/>
              </a:lnSpc>
              <a:spcBef>
                <a:spcPts val="4"/>
              </a:spcBef>
            </a:pPr>
            <a:r>
              <a:rPr sz="1650" spc="-11" dirty="0">
                <a:latin typeface="Cambria"/>
                <a:cs typeface="Cambria"/>
              </a:rPr>
              <a:t>Create </a:t>
            </a:r>
            <a:r>
              <a:rPr sz="1650" spc="-4" dirty="0">
                <a:latin typeface="Cambria"/>
                <a:cs typeface="Cambria"/>
              </a:rPr>
              <a:t>a user </a:t>
            </a:r>
            <a:r>
              <a:rPr sz="1650" spc="-8" dirty="0">
                <a:latin typeface="Cambria"/>
                <a:cs typeface="Cambria"/>
              </a:rPr>
              <a:t>datagram </a:t>
            </a:r>
            <a:r>
              <a:rPr sz="1650" spc="-4" dirty="0">
                <a:latin typeface="Cambria"/>
                <a:cs typeface="Cambria"/>
              </a:rPr>
              <a:t> </a:t>
            </a:r>
            <a:r>
              <a:rPr sz="1650" spc="-8" dirty="0">
                <a:latin typeface="Cambria"/>
                <a:cs typeface="Cambria"/>
              </a:rPr>
              <a:t>Send the user datagram </a:t>
            </a:r>
            <a:r>
              <a:rPr sz="1650" spc="-353" dirty="0">
                <a:latin typeface="Cambria"/>
                <a:cs typeface="Cambria"/>
              </a:rPr>
              <a:t> </a:t>
            </a:r>
            <a:r>
              <a:rPr sz="1650" spc="-8" dirty="0">
                <a:latin typeface="Cambria"/>
                <a:cs typeface="Cambria"/>
              </a:rPr>
              <a:t>Return.</a:t>
            </a:r>
            <a:endParaRPr sz="1650">
              <a:latin typeface="Cambria"/>
              <a:cs typeface="Cambria"/>
            </a:endParaRPr>
          </a:p>
          <a:p>
            <a:pPr marL="1219200">
              <a:spcBef>
                <a:spcPts val="990"/>
              </a:spcBef>
            </a:pPr>
            <a:r>
              <a:rPr sz="1650" spc="-4" dirty="0">
                <a:latin typeface="Cambria"/>
                <a:cs typeface="Cambria"/>
              </a:rPr>
              <a:t>}</a:t>
            </a:r>
            <a:endParaRPr sz="1650">
              <a:latin typeface="Cambria"/>
              <a:cs typeface="Cambria"/>
            </a:endParaRPr>
          </a:p>
        </p:txBody>
      </p:sp>
      <p:pic>
        <p:nvPicPr>
          <p:cNvPr id="3" name="object 3"/>
          <p:cNvPicPr/>
          <p:nvPr/>
        </p:nvPicPr>
        <p:blipFill>
          <a:blip r:embed="rId2" cstate="print"/>
          <a:stretch>
            <a:fillRect/>
          </a:stretch>
        </p:blipFill>
        <p:spPr>
          <a:xfrm>
            <a:off x="197644" y="890635"/>
            <a:ext cx="864060" cy="886196"/>
          </a:xfrm>
          <a:prstGeom prst="rect">
            <a:avLst/>
          </a:prstGeom>
        </p:spPr>
      </p:pic>
      <p:sp>
        <p:nvSpPr>
          <p:cNvPr id="4" name="object 4"/>
          <p:cNvSpPr txBox="1">
            <a:spLocks noGrp="1"/>
          </p:cNvSpPr>
          <p:nvPr>
            <p:ph type="title"/>
          </p:nvPr>
        </p:nvSpPr>
        <p:spPr>
          <a:xfrm>
            <a:off x="1336929" y="1113815"/>
            <a:ext cx="5426393" cy="470802"/>
          </a:xfrm>
          <a:prstGeom prst="rect">
            <a:avLst/>
          </a:prstGeom>
        </p:spPr>
        <p:txBody>
          <a:bodyPr vert="horz" wrap="square" lIns="0" tIns="9049" rIns="0" bIns="0" rtlCol="0" anchor="ctr">
            <a:spAutoFit/>
          </a:bodyPr>
          <a:lstStyle/>
          <a:p>
            <a:pPr marL="9525">
              <a:lnSpc>
                <a:spcPct val="100000"/>
              </a:lnSpc>
              <a:spcBef>
                <a:spcPts val="71"/>
              </a:spcBef>
            </a:pPr>
            <a:r>
              <a:rPr lang="en-IN" sz="3000" b="1" spc="-4" dirty="0">
                <a:latin typeface="Calibri"/>
                <a:cs typeface="Calibri"/>
              </a:rPr>
              <a:t>USER DATAGRAM PROTOCOL</a:t>
            </a:r>
            <a:endParaRPr sz="3000">
              <a:latin typeface="Calibri"/>
              <a:cs typeface="Calibri"/>
            </a:endParaRPr>
          </a:p>
        </p:txBody>
      </p:sp>
      <p:sp>
        <p:nvSpPr>
          <p:cNvPr id="5" name="object 5"/>
          <p:cNvSpPr txBox="1">
            <a:spLocks noGrp="1"/>
          </p:cNvSpPr>
          <p:nvPr>
            <p:ph type="sldNum" sz="quarter" idx="4294967295"/>
          </p:nvPr>
        </p:nvSpPr>
        <p:spPr>
          <a:xfrm>
            <a:off x="8243317" y="5705932"/>
            <a:ext cx="232409" cy="346249"/>
          </a:xfrm>
          <a:prstGeom prst="rect">
            <a:avLst/>
          </a:prstGeom>
        </p:spPr>
        <p:txBody>
          <a:bodyPr vert="horz" wrap="square" lIns="0" tIns="0" rIns="0" bIns="0" rtlCol="0">
            <a:spAutoFit/>
          </a:bodyPr>
          <a:lstStyle/>
          <a:p>
            <a:pPr marL="28575">
              <a:lnSpc>
                <a:spcPts val="930"/>
              </a:lnSpc>
            </a:pPr>
            <a:r>
              <a:rPr dirty="0"/>
              <a:t>153</a:t>
            </a:r>
          </a:p>
        </p:txBody>
      </p:sp>
    </p:spTree>
    <p:extLst>
      <p:ext uri="{BB962C8B-B14F-4D97-AF65-F5344CB8AC3E}">
        <p14:creationId xmlns:p14="http://schemas.microsoft.com/office/powerpoint/2010/main" val="4335154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449" y="1112233"/>
            <a:ext cx="7297102" cy="415499"/>
          </a:xfrm>
        </p:spPr>
        <p:txBody>
          <a:bodyPr>
            <a:normAutofit fontScale="90000"/>
          </a:bodyPr>
          <a:lstStyle/>
          <a:p>
            <a:pPr fontAlgn="base"/>
            <a:r>
              <a:rPr lang="en-IN" b="1" dirty="0"/>
              <a:t>                        UDP Features at a Glance</a:t>
            </a:r>
          </a:p>
        </p:txBody>
      </p:sp>
      <p:sp>
        <p:nvSpPr>
          <p:cNvPr id="3" name="Text Placeholder 2"/>
          <p:cNvSpPr>
            <a:spLocks noGrp="1"/>
          </p:cNvSpPr>
          <p:nvPr>
            <p:ph type="body" idx="1"/>
          </p:nvPr>
        </p:nvSpPr>
        <p:spPr>
          <a:xfrm>
            <a:off x="487604" y="1771651"/>
            <a:ext cx="8168792" cy="3323987"/>
          </a:xfrm>
        </p:spPr>
        <p:txBody>
          <a:bodyPr>
            <a:normAutofit fontScale="77500" lnSpcReduction="20000"/>
          </a:bodyPr>
          <a:lstStyle/>
          <a:p>
            <a:pPr>
              <a:lnSpc>
                <a:spcPct val="200000"/>
              </a:lnSpc>
              <a:buFont typeface="Arial" pitchFamily="34" charset="0"/>
              <a:buChar char="•"/>
            </a:pPr>
            <a:endParaRPr lang="en-IN" b="1" dirty="0"/>
          </a:p>
          <a:p>
            <a:pPr>
              <a:lnSpc>
                <a:spcPct val="200000"/>
              </a:lnSpc>
              <a:buFont typeface="Arial" pitchFamily="34" charset="0"/>
              <a:buChar char="•"/>
            </a:pPr>
            <a:r>
              <a:rPr lang="en-IN" b="1" dirty="0"/>
              <a:t>UDP is connectionless</a:t>
            </a:r>
          </a:p>
          <a:p>
            <a:pPr>
              <a:lnSpc>
                <a:spcPct val="200000"/>
              </a:lnSpc>
              <a:buFont typeface="Arial" pitchFamily="34" charset="0"/>
              <a:buChar char="•"/>
            </a:pPr>
            <a:r>
              <a:rPr lang="en-IN" b="1" dirty="0"/>
              <a:t>UDP uses ports for data transmission</a:t>
            </a:r>
          </a:p>
          <a:p>
            <a:pPr>
              <a:lnSpc>
                <a:spcPct val="200000"/>
              </a:lnSpc>
              <a:buFont typeface="Arial" pitchFamily="34" charset="0"/>
              <a:buChar char="•"/>
            </a:pPr>
            <a:r>
              <a:rPr lang="en-IN" b="1" dirty="0"/>
              <a:t>UDP guarantees fast and delay-free communication</a:t>
            </a:r>
          </a:p>
          <a:p>
            <a:pPr>
              <a:lnSpc>
                <a:spcPct val="200000"/>
              </a:lnSpc>
              <a:buFont typeface="Arial" pitchFamily="34" charset="0"/>
              <a:buChar char="•"/>
            </a:pPr>
            <a:r>
              <a:rPr lang="en-IN" b="1" dirty="0"/>
              <a:t>UDP doesn’t care about data integrity or reliability</a:t>
            </a:r>
          </a:p>
          <a:p>
            <a:pPr>
              <a:lnSpc>
                <a:spcPct val="200000"/>
              </a:lnSpc>
              <a:buFont typeface="Arial" pitchFamily="34" charset="0"/>
              <a:buChar char="•"/>
            </a:pPr>
            <a:r>
              <a:rPr lang="en-IN" b="1" dirty="0"/>
              <a:t>UDP can be vulnerable to denial of service attacks (DDOS</a:t>
            </a:r>
            <a:r>
              <a:rPr lang="en-IN" dirty="0"/>
              <a:t>)</a:t>
            </a:r>
          </a:p>
        </p:txBody>
      </p:sp>
    </p:spTree>
    <p:extLst>
      <p:ext uri="{BB962C8B-B14F-4D97-AF65-F5344CB8AC3E}">
        <p14:creationId xmlns:p14="http://schemas.microsoft.com/office/powerpoint/2010/main" val="4033728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142" y="1144722"/>
            <a:ext cx="8915400" cy="954156"/>
          </a:xfrm>
        </p:spPr>
        <p:txBody>
          <a:bodyPr>
            <a:normAutofit fontScale="90000"/>
          </a:bodyPr>
          <a:lstStyle/>
          <a:p>
            <a:r>
              <a:rPr lang="en-GB" b="1" dirty="0">
                <a:solidFill>
                  <a:srgbClr val="FF0000"/>
                </a:solidFill>
                <a:effectLst/>
              </a:rPr>
              <a:t>TCP Connection (A 3-way handshake)</a:t>
            </a:r>
            <a:br>
              <a:rPr lang="en-GB" b="1" dirty="0">
                <a:solidFill>
                  <a:srgbClr val="FF0000"/>
                </a:solidFill>
                <a:effectLst/>
              </a:rPr>
            </a:br>
            <a:endParaRPr lang="en-IN" b="1" dirty="0">
              <a:solidFill>
                <a:srgbClr val="FF0000"/>
              </a:solidFill>
            </a:endParaRPr>
          </a:p>
        </p:txBody>
      </p:sp>
      <p:sp>
        <p:nvSpPr>
          <p:cNvPr id="3" name="Subtitle 2"/>
          <p:cNvSpPr>
            <a:spLocks noGrp="1"/>
          </p:cNvSpPr>
          <p:nvPr>
            <p:ph type="subTitle" idx="1"/>
          </p:nvPr>
        </p:nvSpPr>
        <p:spPr>
          <a:xfrm>
            <a:off x="198782" y="1621800"/>
            <a:ext cx="8825760" cy="4353340"/>
          </a:xfrm>
          <a:noFill/>
        </p:spPr>
        <p:txBody>
          <a:bodyPr>
            <a:noAutofit/>
          </a:bodyPr>
          <a:lstStyle/>
          <a:p>
            <a:pPr marL="257175" indent="-257175" algn="l">
              <a:lnSpc>
                <a:spcPct val="150000"/>
              </a:lnSpc>
              <a:buFont typeface="Arial" panose="020B0604020202020204" pitchFamily="34" charset="0"/>
              <a:buChar char="•"/>
            </a:pPr>
            <a:r>
              <a:rPr lang="en-GB" b="1" dirty="0">
                <a:solidFill>
                  <a:schemeClr val="accent6">
                    <a:lumMod val="50000"/>
                  </a:schemeClr>
                </a:solidFill>
                <a:ea typeface="Yu Gothic UI" panose="020B0500000000000000" pitchFamily="34" charset="-128"/>
                <a:cs typeface="Arial" panose="020B0604020202020204" pitchFamily="34" charset="0"/>
              </a:rPr>
              <a:t>Handshake refers to the process to establish connection between the client and server. Handshake is simply defined as the process to establish a communication link. </a:t>
            </a:r>
          </a:p>
          <a:p>
            <a:pPr marL="257175" indent="-257175" algn="l">
              <a:lnSpc>
                <a:spcPct val="150000"/>
              </a:lnSpc>
              <a:buFont typeface="Arial" panose="020B0604020202020204" pitchFamily="34" charset="0"/>
              <a:buChar char="•"/>
            </a:pPr>
            <a:r>
              <a:rPr lang="en-GB" b="1" dirty="0">
                <a:solidFill>
                  <a:schemeClr val="accent6">
                    <a:lumMod val="50000"/>
                  </a:schemeClr>
                </a:solidFill>
                <a:ea typeface="Yu Gothic UI" panose="020B0500000000000000" pitchFamily="34" charset="-128"/>
                <a:cs typeface="Arial" panose="020B0604020202020204" pitchFamily="34" charset="0"/>
              </a:rPr>
              <a:t>To transmit a packet, TCP needs a three way handshake before it starts sending data. </a:t>
            </a:r>
          </a:p>
          <a:p>
            <a:pPr marL="257175" indent="-257175" algn="l">
              <a:lnSpc>
                <a:spcPct val="150000"/>
              </a:lnSpc>
              <a:buFont typeface="Arial" panose="020B0604020202020204" pitchFamily="34" charset="0"/>
              <a:buChar char="•"/>
            </a:pPr>
            <a:r>
              <a:rPr lang="en-GB" b="1" dirty="0">
                <a:solidFill>
                  <a:schemeClr val="accent6">
                    <a:lumMod val="50000"/>
                  </a:schemeClr>
                </a:solidFill>
                <a:ea typeface="Yu Gothic UI" panose="020B0500000000000000" pitchFamily="34" charset="-128"/>
                <a:cs typeface="Arial" panose="020B0604020202020204" pitchFamily="34" charset="0"/>
              </a:rPr>
              <a:t>The reliable communication in TCP is termed as par (positive acknowledgement re-transmission). </a:t>
            </a:r>
          </a:p>
          <a:p>
            <a:pPr marL="257175" indent="-257175" algn="l">
              <a:lnSpc>
                <a:spcPct val="150000"/>
              </a:lnSpc>
              <a:buFont typeface="Arial" panose="020B0604020202020204" pitchFamily="34" charset="0"/>
              <a:buChar char="•"/>
            </a:pPr>
            <a:r>
              <a:rPr lang="en-GB" b="1" dirty="0">
                <a:solidFill>
                  <a:schemeClr val="accent6">
                    <a:lumMod val="50000"/>
                  </a:schemeClr>
                </a:solidFill>
                <a:ea typeface="Yu Gothic UI" panose="020B0500000000000000" pitchFamily="34" charset="-128"/>
                <a:cs typeface="Arial" panose="020B0604020202020204" pitchFamily="34" charset="0"/>
              </a:rPr>
              <a:t>When a sender sends the data to the receiver, it requires a positive acknowledgement from the receiver confirming the arrival of data.</a:t>
            </a:r>
          </a:p>
          <a:p>
            <a:pPr marL="257175" indent="-257175" algn="l">
              <a:lnSpc>
                <a:spcPct val="150000"/>
              </a:lnSpc>
              <a:buFont typeface="Arial" panose="020B0604020202020204" pitchFamily="34" charset="0"/>
              <a:buChar char="•"/>
            </a:pPr>
            <a:r>
              <a:rPr lang="en-GB" b="1" dirty="0">
                <a:solidFill>
                  <a:schemeClr val="accent6">
                    <a:lumMod val="50000"/>
                  </a:schemeClr>
                </a:solidFill>
                <a:ea typeface="Yu Gothic UI" panose="020B0500000000000000" pitchFamily="34" charset="-128"/>
                <a:cs typeface="Arial" panose="020B0604020202020204" pitchFamily="34" charset="0"/>
              </a:rPr>
              <a:t> If the acknowledgement has not reached the sender, it needs to resend that data. </a:t>
            </a:r>
          </a:p>
          <a:p>
            <a:pPr marL="257175" indent="-257175" algn="l">
              <a:lnSpc>
                <a:spcPct val="150000"/>
              </a:lnSpc>
              <a:buFont typeface="Arial" panose="020B0604020202020204" pitchFamily="34" charset="0"/>
              <a:buChar char="•"/>
            </a:pPr>
            <a:r>
              <a:rPr lang="en-GB" b="1" dirty="0">
                <a:solidFill>
                  <a:schemeClr val="accent6">
                    <a:lumMod val="50000"/>
                  </a:schemeClr>
                </a:solidFill>
                <a:ea typeface="Yu Gothic UI" panose="020B0500000000000000" pitchFamily="34" charset="-128"/>
                <a:cs typeface="Arial" panose="020B0604020202020204" pitchFamily="34" charset="0"/>
              </a:rPr>
              <a:t>The positive acknowledgement from the receiver establishes a successful connection.</a:t>
            </a:r>
            <a:endParaRPr lang="en-IN" b="1" dirty="0">
              <a:solidFill>
                <a:schemeClr val="accent6">
                  <a:lumMod val="50000"/>
                </a:schemeClr>
              </a:solidFill>
              <a:ea typeface="Yu Gothic UI" panose="020B0500000000000000" pitchFamily="34" charset="-128"/>
              <a:cs typeface="Arial" panose="020B0604020202020204" pitchFamily="34" charset="0"/>
            </a:endParaRPr>
          </a:p>
        </p:txBody>
      </p:sp>
    </p:spTree>
    <p:extLst>
      <p:ext uri="{BB962C8B-B14F-4D97-AF65-F5344CB8AC3E}">
        <p14:creationId xmlns:p14="http://schemas.microsoft.com/office/powerpoint/2010/main" val="21030569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864220"/>
            <a:ext cx="9017391" cy="3848393"/>
          </a:xfrm>
        </p:spPr>
        <p:txBody>
          <a:bodyPr>
            <a:normAutofit/>
          </a:bodyPr>
          <a:lstStyle/>
          <a:p>
            <a:pPr marL="257175" indent="-257175" algn="l">
              <a:buFont typeface="Arial" panose="020B0604020202020204" pitchFamily="34" charset="0"/>
              <a:buChar char="•"/>
            </a:pPr>
            <a:r>
              <a:rPr lang="en-GB" dirty="0"/>
              <a:t>Here, the server is the server and client is the receiver. </a:t>
            </a:r>
          </a:p>
          <a:p>
            <a:pPr marL="257175" indent="-257175" algn="l">
              <a:buFont typeface="Arial" panose="020B0604020202020204" pitchFamily="34" charset="0"/>
              <a:buChar char="•"/>
            </a:pPr>
            <a:r>
              <a:rPr lang="en-GB" dirty="0"/>
              <a:t>The above diagram shows 3 steps for successful connection. </a:t>
            </a:r>
          </a:p>
          <a:p>
            <a:pPr marL="257175" indent="-257175" algn="l">
              <a:buFont typeface="Arial" panose="020B0604020202020204" pitchFamily="34" charset="0"/>
              <a:buChar char="•"/>
            </a:pPr>
            <a:r>
              <a:rPr lang="en-GB" dirty="0"/>
              <a:t>A 3-way handshake is commonly known as SYN-SYN-ACK and requires both the client and server response to exchange the data. </a:t>
            </a:r>
          </a:p>
          <a:p>
            <a:pPr marL="257175" indent="-257175" algn="l">
              <a:buFont typeface="Arial" panose="020B0604020202020204" pitchFamily="34" charset="0"/>
              <a:buChar char="•"/>
            </a:pPr>
            <a:r>
              <a:rPr lang="en-GB" dirty="0"/>
              <a:t>SYN means </a:t>
            </a:r>
            <a:r>
              <a:rPr lang="en-GB" b="1" dirty="0"/>
              <a:t>synchronize Sequence Number</a:t>
            </a:r>
            <a:r>
              <a:rPr lang="en-GB" dirty="0"/>
              <a:t> and ACK means </a:t>
            </a:r>
            <a:r>
              <a:rPr lang="en-GB" b="1" dirty="0"/>
              <a:t>acknowledgment</a:t>
            </a:r>
            <a:r>
              <a:rPr lang="en-GB" dirty="0"/>
              <a:t>. </a:t>
            </a:r>
          </a:p>
          <a:p>
            <a:pPr marL="257175" indent="-257175" algn="l">
              <a:buFont typeface="Arial" panose="020B0604020202020204" pitchFamily="34" charset="0"/>
              <a:buChar char="•"/>
            </a:pPr>
            <a:r>
              <a:rPr lang="en-GB" dirty="0"/>
              <a:t>Each step is a type of handshake between the sender and the receiver.</a:t>
            </a:r>
            <a:endParaRPr lang="en-IN" dirty="0"/>
          </a:p>
        </p:txBody>
      </p:sp>
      <p:pic>
        <p:nvPicPr>
          <p:cNvPr id="1026" name="Picture 2" descr="TCP Connection Termin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706" y="1009581"/>
            <a:ext cx="4314642" cy="285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126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957" y="1004961"/>
            <a:ext cx="8957603" cy="4874456"/>
          </a:xfrm>
        </p:spPr>
        <p:txBody>
          <a:bodyPr/>
          <a:lstStyle/>
          <a:p>
            <a:pPr marL="0" indent="0">
              <a:buNone/>
            </a:pPr>
            <a:r>
              <a:rPr lang="en-GB" dirty="0"/>
              <a:t>The three handshakes are discussed in the below steps:</a:t>
            </a:r>
          </a:p>
          <a:p>
            <a:pPr marL="0" indent="0">
              <a:buNone/>
            </a:pPr>
            <a:endParaRPr lang="en-GB" b="1" dirty="0"/>
          </a:p>
          <a:p>
            <a:pPr marL="0" indent="0">
              <a:buNone/>
            </a:pPr>
            <a:r>
              <a:rPr lang="en-GB" b="1" dirty="0"/>
              <a:t>Step 1: SYN</a:t>
            </a:r>
          </a:p>
          <a:p>
            <a:pPr>
              <a:lnSpc>
                <a:spcPct val="150000"/>
              </a:lnSpc>
            </a:pPr>
            <a:r>
              <a:rPr lang="en-GB" dirty="0"/>
              <a:t>SYN is a segment sent by the client to the server. </a:t>
            </a:r>
          </a:p>
          <a:p>
            <a:pPr>
              <a:lnSpc>
                <a:spcPct val="150000"/>
              </a:lnSpc>
            </a:pPr>
            <a:r>
              <a:rPr lang="en-GB" dirty="0"/>
              <a:t>It acts as a </a:t>
            </a:r>
            <a:r>
              <a:rPr lang="en-GB" b="1" dirty="0"/>
              <a:t>connection request</a:t>
            </a:r>
            <a:r>
              <a:rPr lang="en-GB" dirty="0"/>
              <a:t> between the client and server. It informs the server that the client wants to establish a connection. </a:t>
            </a:r>
          </a:p>
          <a:p>
            <a:pPr>
              <a:lnSpc>
                <a:spcPct val="150000"/>
              </a:lnSpc>
            </a:pPr>
            <a:r>
              <a:rPr lang="en-GB" dirty="0"/>
              <a:t>Synchronizing sequence numbers also helps synchronize sequence numbers sent between any two devices, where the same SYN segment asks for the sequence number with the connection request.</a:t>
            </a:r>
          </a:p>
          <a:p>
            <a:endParaRPr lang="en-IN" dirty="0"/>
          </a:p>
        </p:txBody>
      </p:sp>
    </p:spTree>
    <p:extLst>
      <p:ext uri="{BB962C8B-B14F-4D97-AF65-F5344CB8AC3E}">
        <p14:creationId xmlns:p14="http://schemas.microsoft.com/office/powerpoint/2010/main" val="26947062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464" y="1194875"/>
            <a:ext cx="8736037" cy="4295098"/>
          </a:xfrm>
        </p:spPr>
        <p:txBody>
          <a:bodyPr>
            <a:normAutofit/>
          </a:bodyPr>
          <a:lstStyle/>
          <a:p>
            <a:pPr marL="0" indent="0">
              <a:lnSpc>
                <a:spcPct val="150000"/>
              </a:lnSpc>
              <a:buNone/>
            </a:pPr>
            <a:r>
              <a:rPr lang="en-GB" sz="2400" b="1" dirty="0"/>
              <a:t>Step 2: SYN-ACK</a:t>
            </a:r>
          </a:p>
          <a:p>
            <a:pPr algn="just">
              <a:lnSpc>
                <a:spcPct val="150000"/>
              </a:lnSpc>
            </a:pPr>
            <a:r>
              <a:rPr lang="en-GB" dirty="0"/>
              <a:t>It is an SYN-ACK segment or an SYN + ACK segment sent by the server. </a:t>
            </a:r>
          </a:p>
          <a:p>
            <a:pPr algn="just">
              <a:lnSpc>
                <a:spcPct val="150000"/>
              </a:lnSpc>
            </a:pPr>
            <a:r>
              <a:rPr lang="en-GB" dirty="0"/>
              <a:t>The ACK segment informs the client that the server has received the connection request and it is ready to build the connection. </a:t>
            </a:r>
          </a:p>
          <a:p>
            <a:pPr algn="just">
              <a:lnSpc>
                <a:spcPct val="150000"/>
              </a:lnSpc>
            </a:pPr>
            <a:r>
              <a:rPr lang="en-GB" dirty="0"/>
              <a:t>The SYN segment informs the sequence number with which the server is ready to start with the segments.</a:t>
            </a:r>
          </a:p>
          <a:p>
            <a:endParaRPr lang="en-IN" dirty="0"/>
          </a:p>
        </p:txBody>
      </p:sp>
    </p:spTree>
    <p:extLst>
      <p:ext uri="{BB962C8B-B14F-4D97-AF65-F5344CB8AC3E}">
        <p14:creationId xmlns:p14="http://schemas.microsoft.com/office/powerpoint/2010/main" val="17078688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967" y="1002579"/>
            <a:ext cx="8845941" cy="4855735"/>
          </a:xfrm>
        </p:spPr>
        <p:txBody>
          <a:bodyPr>
            <a:normAutofit/>
          </a:bodyPr>
          <a:lstStyle/>
          <a:p>
            <a:pPr marL="0" indent="0">
              <a:lnSpc>
                <a:spcPct val="150000"/>
              </a:lnSpc>
              <a:buNone/>
            </a:pPr>
            <a:r>
              <a:rPr lang="en-GB" sz="2400" b="1" dirty="0"/>
              <a:t>Step 3: ACK</a:t>
            </a:r>
          </a:p>
          <a:p>
            <a:pPr>
              <a:lnSpc>
                <a:spcPct val="150000"/>
              </a:lnSpc>
            </a:pPr>
            <a:r>
              <a:rPr lang="en-GB" dirty="0"/>
              <a:t>ACK (Acknowledgment) is the last step before establishing a successful TCP connection between the client and server. </a:t>
            </a:r>
          </a:p>
          <a:p>
            <a:pPr>
              <a:lnSpc>
                <a:spcPct val="150000"/>
              </a:lnSpc>
            </a:pPr>
            <a:r>
              <a:rPr lang="en-GB" dirty="0"/>
              <a:t>The ACK segment is sent by the client as the response of the received ACK and SN from the server. It results in the establishment of a reliable data connection.</a:t>
            </a:r>
          </a:p>
          <a:p>
            <a:pPr>
              <a:lnSpc>
                <a:spcPct val="150000"/>
              </a:lnSpc>
            </a:pPr>
            <a:r>
              <a:rPr lang="en-GB" dirty="0"/>
              <a:t>After these three steps, the client and server are ready for the data communication process</a:t>
            </a:r>
            <a:endParaRPr lang="en-IN" dirty="0"/>
          </a:p>
        </p:txBody>
      </p:sp>
    </p:spTree>
    <p:extLst>
      <p:ext uri="{BB962C8B-B14F-4D97-AF65-F5344CB8AC3E}">
        <p14:creationId xmlns:p14="http://schemas.microsoft.com/office/powerpoint/2010/main" val="18790881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7F487-79C6-4CEB-6013-0CFD48FEECF2}"/>
              </a:ext>
            </a:extLst>
          </p:cNvPr>
          <p:cNvPicPr>
            <a:picLocks noChangeAspect="1"/>
          </p:cNvPicPr>
          <p:nvPr/>
        </p:nvPicPr>
        <p:blipFill>
          <a:blip r:embed="rId2"/>
          <a:stretch>
            <a:fillRect/>
          </a:stretch>
        </p:blipFill>
        <p:spPr>
          <a:xfrm>
            <a:off x="318536" y="2145664"/>
            <a:ext cx="8509305" cy="4379679"/>
          </a:xfrm>
          <a:prstGeom prst="rect">
            <a:avLst/>
          </a:prstGeom>
        </p:spPr>
      </p:pic>
      <p:sp>
        <p:nvSpPr>
          <p:cNvPr id="6" name="TextBox 5">
            <a:extLst>
              <a:ext uri="{FF2B5EF4-FFF2-40B4-BE49-F238E27FC236}">
                <a16:creationId xmlns:a16="http://schemas.microsoft.com/office/drawing/2014/main" id="{DBEB5F96-5FC3-EA11-EAAA-787EB2E374CC}"/>
              </a:ext>
            </a:extLst>
          </p:cNvPr>
          <p:cNvSpPr txBox="1"/>
          <p:nvPr/>
        </p:nvSpPr>
        <p:spPr>
          <a:xfrm>
            <a:off x="316159" y="980728"/>
            <a:ext cx="8352928" cy="1200329"/>
          </a:xfrm>
          <a:prstGeom prst="rect">
            <a:avLst/>
          </a:prstGeom>
          <a:noFill/>
        </p:spPr>
        <p:txBody>
          <a:bodyPr wrap="square" rtlCol="0">
            <a:spAutoFit/>
          </a:bodyPr>
          <a:lstStyle/>
          <a:p>
            <a:r>
              <a:rPr lang="en-IN" sz="2400" b="1" dirty="0"/>
              <a:t>Example</a:t>
            </a:r>
            <a:r>
              <a:rPr lang="en-IN" sz="2400" dirty="0"/>
              <a:t> : If a client wants to load a web page from the server then as per the previous slides The step 1,2 and 3 will perform as shown below</a:t>
            </a:r>
          </a:p>
        </p:txBody>
      </p:sp>
    </p:spTree>
    <p:extLst>
      <p:ext uri="{BB962C8B-B14F-4D97-AF65-F5344CB8AC3E}">
        <p14:creationId xmlns:p14="http://schemas.microsoft.com/office/powerpoint/2010/main" val="202439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E98AE2E-CBEE-4092-9433-84294F312FAE}" type="slidenum">
              <a:rPr lang="en-US" altLang="zh-TW" b="0"/>
              <a:pPr/>
              <a:t>16</a:t>
            </a:fld>
            <a:endParaRPr lang="en-US" altLang="zh-TW" b="0"/>
          </a:p>
        </p:txBody>
      </p:sp>
      <p:sp>
        <p:nvSpPr>
          <p:cNvPr id="47108" name="Text Box 2"/>
          <p:cNvSpPr txBox="1">
            <a:spLocks noChangeArrowheads="1"/>
          </p:cNvSpPr>
          <p:nvPr/>
        </p:nvSpPr>
        <p:spPr bwMode="auto">
          <a:xfrm>
            <a:off x="240499" y="940094"/>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7.6    </a:t>
            </a:r>
            <a:r>
              <a:rPr lang="en-US" altLang="en-US" i="1" dirty="0">
                <a:latin typeface="Times New Roman" panose="02020603050405020304" pitchFamily="18" charset="0"/>
              </a:rPr>
              <a:t>MTU</a:t>
            </a:r>
          </a:p>
        </p:txBody>
      </p:sp>
      <p:pic>
        <p:nvPicPr>
          <p:cNvPr id="6318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346" y="1390150"/>
            <a:ext cx="5511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181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984" y="1923550"/>
            <a:ext cx="162262" cy="78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18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499" y="2627030"/>
            <a:ext cx="844708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3664" y="3377283"/>
            <a:ext cx="8629972" cy="3046988"/>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When a datagram is fragmented, each fragment has its own header with most of the fields repeated, but some changed. </a:t>
            </a:r>
          </a:p>
          <a:p>
            <a:pPr algn="just"/>
            <a:r>
              <a:rPr lang="en-US" sz="2400" dirty="0">
                <a:latin typeface="Times New Roman" panose="02020603050405020304" pitchFamily="18" charset="0"/>
                <a:cs typeface="Times New Roman" panose="02020603050405020304" pitchFamily="18" charset="0"/>
              </a:rPr>
              <a:t>A fragmented datagram may itself be fragmented if it encounters a network with an even smaller MTU. </a:t>
            </a:r>
          </a:p>
          <a:p>
            <a:pPr algn="just"/>
            <a:r>
              <a:rPr lang="en-US" sz="2400" dirty="0">
                <a:latin typeface="Times New Roman" panose="02020603050405020304" pitchFamily="18" charset="0"/>
                <a:cs typeface="Times New Roman" panose="02020603050405020304" pitchFamily="18" charset="0"/>
              </a:rPr>
              <a:t>In other words, a datagram can be fragmented several times before it reaches the final destination.</a:t>
            </a:r>
          </a:p>
          <a:p>
            <a:pPr algn="just"/>
            <a:r>
              <a:rPr lang="en-US" sz="2400" dirty="0">
                <a:latin typeface="Times New Roman" panose="02020603050405020304" pitchFamily="18" charset="0"/>
                <a:cs typeface="Times New Roman" panose="02020603050405020304" pitchFamily="18" charset="0"/>
              </a:rPr>
              <a:t>A datagram can be fragmented by the source host or any router in the path.</a:t>
            </a:r>
            <a:endParaRPr lang="en-IN" sz="2400" dirty="0">
              <a:latin typeface="Times New Roman" panose="02020603050405020304" pitchFamily="18" charset="0"/>
              <a:cs typeface="Times New Roman" panose="02020603050405020304" pitchFamily="18" charset="0"/>
            </a:endParaRPr>
          </a:p>
        </p:txBody>
      </p:sp>
      <p:sp>
        <p:nvSpPr>
          <p:cNvPr id="17" name="Text Box 2"/>
          <p:cNvSpPr txBox="1">
            <a:spLocks noChangeArrowheads="1"/>
          </p:cNvSpPr>
          <p:nvPr/>
        </p:nvSpPr>
        <p:spPr bwMode="auto">
          <a:xfrm>
            <a:off x="231371" y="386276"/>
            <a:ext cx="7308812" cy="584775"/>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IN" sz="3200" dirty="0">
                <a:latin typeface="Times New Roman" panose="02020603050405020304" pitchFamily="18" charset="0"/>
                <a:cs typeface="Times New Roman" panose="02020603050405020304" pitchFamily="18" charset="0"/>
              </a:rPr>
              <a:t>IP Fragmentation Cont.</a:t>
            </a:r>
          </a:p>
        </p:txBody>
      </p:sp>
    </p:spTree>
    <p:extLst>
      <p:ext uri="{BB962C8B-B14F-4D97-AF65-F5344CB8AC3E}">
        <p14:creationId xmlns:p14="http://schemas.microsoft.com/office/powerpoint/2010/main" val="3515608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18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31819"/>
                                        </p:tgtEl>
                                        <p:attrNameLst>
                                          <p:attrName>style.visibility</p:attrName>
                                        </p:attrNameLst>
                                      </p:cBhvr>
                                      <p:to>
                                        <p:strVal val="visible"/>
                                      </p:to>
                                    </p:set>
                                    <p:animEffect transition="in" filter="wipe(up)">
                                      <p:cBhvr>
                                        <p:cTn id="11" dur="2000"/>
                                        <p:tgtEl>
                                          <p:spTgt spid="6318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31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lstStyle/>
          <a:p>
            <a:pPr algn="ctr"/>
            <a:r>
              <a:rPr lang="en-IN" b="1" dirty="0"/>
              <a:t>TCP Header</a:t>
            </a:r>
            <a:endParaRPr lang="en-IN" dirty="0"/>
          </a:p>
        </p:txBody>
      </p:sp>
      <p:sp>
        <p:nvSpPr>
          <p:cNvPr id="3" name="Content Placeholder 2"/>
          <p:cNvSpPr>
            <a:spLocks noGrp="1"/>
          </p:cNvSpPr>
          <p:nvPr>
            <p:ph idx="1"/>
          </p:nvPr>
        </p:nvSpPr>
        <p:spPr>
          <a:xfrm>
            <a:off x="153866" y="1656727"/>
            <a:ext cx="8824839" cy="4159385"/>
          </a:xfrm>
        </p:spPr>
        <p:txBody>
          <a:bodyPr/>
          <a:lstStyle/>
          <a:p>
            <a:pPr marL="0" indent="0">
              <a:buNone/>
            </a:pPr>
            <a:r>
              <a:rPr lang="en-GB" dirty="0"/>
              <a:t>The following diagram represents the TCP header format-</a:t>
            </a:r>
          </a:p>
          <a:p>
            <a:endParaRPr lang="en-IN" dirty="0"/>
          </a:p>
        </p:txBody>
      </p:sp>
      <p:pic>
        <p:nvPicPr>
          <p:cNvPr id="4" name="Picture 3"/>
          <p:cNvPicPr>
            <a:picLocks noChangeAspect="1"/>
          </p:cNvPicPr>
          <p:nvPr/>
        </p:nvPicPr>
        <p:blipFill>
          <a:blip r:embed="rId2"/>
          <a:stretch>
            <a:fillRect/>
          </a:stretch>
        </p:blipFill>
        <p:spPr>
          <a:xfrm>
            <a:off x="738938" y="2088145"/>
            <a:ext cx="7374603" cy="3761075"/>
          </a:xfrm>
          <a:prstGeom prst="rect">
            <a:avLst/>
          </a:prstGeom>
        </p:spPr>
      </p:pic>
    </p:spTree>
    <p:extLst>
      <p:ext uri="{BB962C8B-B14F-4D97-AF65-F5344CB8AC3E}">
        <p14:creationId xmlns:p14="http://schemas.microsoft.com/office/powerpoint/2010/main" val="8745085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11" y="1057715"/>
            <a:ext cx="8915400" cy="4790049"/>
          </a:xfrm>
        </p:spPr>
        <p:txBody>
          <a:bodyPr>
            <a:normAutofit lnSpcReduction="10000"/>
          </a:bodyPr>
          <a:lstStyle/>
          <a:p>
            <a:pPr marL="0" indent="0" fontAlgn="base">
              <a:buNone/>
            </a:pPr>
            <a:r>
              <a:rPr lang="en-GB" b="1" u="sng" dirty="0"/>
              <a:t>1. Source Port-</a:t>
            </a:r>
            <a:endParaRPr lang="en-GB" b="1" dirty="0"/>
          </a:p>
          <a:p>
            <a:pPr fontAlgn="base"/>
            <a:r>
              <a:rPr lang="en-GB" dirty="0"/>
              <a:t>Source Port is a 16 bit field.</a:t>
            </a:r>
          </a:p>
          <a:p>
            <a:pPr fontAlgn="base"/>
            <a:r>
              <a:rPr lang="en-GB" dirty="0"/>
              <a:t>It identifies the port of the sending application.</a:t>
            </a:r>
          </a:p>
          <a:p>
            <a:pPr marL="0" indent="0" fontAlgn="base">
              <a:buNone/>
            </a:pPr>
            <a:r>
              <a:rPr lang="en-GB" dirty="0"/>
              <a:t> </a:t>
            </a:r>
          </a:p>
          <a:p>
            <a:pPr marL="0" indent="0" fontAlgn="base">
              <a:buNone/>
            </a:pPr>
            <a:r>
              <a:rPr lang="en-GB" b="1" u="sng" dirty="0"/>
              <a:t>2. Destination Port-</a:t>
            </a:r>
          </a:p>
          <a:p>
            <a:pPr fontAlgn="base"/>
            <a:r>
              <a:rPr lang="en-GB" dirty="0"/>
              <a:t>Destination Port is a 16 bit field.</a:t>
            </a:r>
          </a:p>
          <a:p>
            <a:pPr fontAlgn="base"/>
            <a:r>
              <a:rPr lang="en-GB" dirty="0"/>
              <a:t>It identifies the port of the receiving application.</a:t>
            </a:r>
          </a:p>
          <a:p>
            <a:endParaRPr lang="en-GB" dirty="0"/>
          </a:p>
          <a:p>
            <a:pPr marL="0" indent="0" fontAlgn="base">
              <a:buNone/>
            </a:pPr>
            <a:r>
              <a:rPr lang="en-GB" b="1" u="sng" dirty="0"/>
              <a:t>3. Sequence Number-</a:t>
            </a:r>
            <a:endParaRPr lang="en-GB" b="1" dirty="0"/>
          </a:p>
          <a:p>
            <a:pPr fontAlgn="base"/>
            <a:r>
              <a:rPr lang="en-GB" dirty="0"/>
              <a:t>Sequence number is a 32 bit field.</a:t>
            </a:r>
          </a:p>
          <a:p>
            <a:pPr fontAlgn="base"/>
            <a:r>
              <a:rPr lang="en-GB" dirty="0"/>
              <a:t>TCP assigns a unique sequence number to each byte of data contained in the TCP segment.</a:t>
            </a:r>
          </a:p>
          <a:p>
            <a:pPr fontAlgn="base"/>
            <a:r>
              <a:rPr lang="en-GB" dirty="0"/>
              <a:t>This field contains the sequence number of the first data byte.</a:t>
            </a:r>
          </a:p>
          <a:p>
            <a:pPr marL="0" indent="0">
              <a:buNone/>
            </a:pPr>
            <a:endParaRPr lang="en-IN" dirty="0"/>
          </a:p>
        </p:txBody>
      </p:sp>
    </p:spTree>
    <p:extLst>
      <p:ext uri="{BB962C8B-B14F-4D97-AF65-F5344CB8AC3E}">
        <p14:creationId xmlns:p14="http://schemas.microsoft.com/office/powerpoint/2010/main" val="15138928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261" y="994410"/>
            <a:ext cx="8852096" cy="4863905"/>
          </a:xfrm>
        </p:spPr>
        <p:txBody>
          <a:bodyPr>
            <a:normAutofit fontScale="92500" lnSpcReduction="10000"/>
          </a:bodyPr>
          <a:lstStyle/>
          <a:p>
            <a:pPr marL="0" indent="0" fontAlgn="base">
              <a:buNone/>
            </a:pPr>
            <a:r>
              <a:rPr lang="en-GB" b="1" u="sng" dirty="0"/>
              <a:t>Acknowledgement Number-</a:t>
            </a:r>
            <a:endParaRPr lang="en-GB" b="1" dirty="0"/>
          </a:p>
          <a:p>
            <a:pPr fontAlgn="base"/>
            <a:r>
              <a:rPr lang="en-GB" dirty="0"/>
              <a:t>Acknowledgment number is a 32 bit field.</a:t>
            </a:r>
          </a:p>
          <a:p>
            <a:pPr fontAlgn="base"/>
            <a:r>
              <a:rPr lang="en-GB" dirty="0"/>
              <a:t>It contains sequence number of the data byte that receiver expects to receive next from the sender.</a:t>
            </a:r>
          </a:p>
          <a:p>
            <a:pPr fontAlgn="base"/>
            <a:r>
              <a:rPr lang="en-GB" dirty="0"/>
              <a:t>It is always sequence number of the last received data byte incremented by 1.</a:t>
            </a:r>
          </a:p>
          <a:p>
            <a:pPr marL="0" indent="0" fontAlgn="base">
              <a:buNone/>
            </a:pPr>
            <a:r>
              <a:rPr lang="en-GB" dirty="0"/>
              <a:t> </a:t>
            </a:r>
          </a:p>
          <a:p>
            <a:pPr marL="0" indent="0" fontAlgn="base">
              <a:buNone/>
            </a:pPr>
            <a:r>
              <a:rPr lang="en-GB" b="1" u="sng" dirty="0"/>
              <a:t>Header Length-</a:t>
            </a:r>
            <a:endParaRPr lang="en-GB" b="1" dirty="0"/>
          </a:p>
          <a:p>
            <a:pPr fontAlgn="base"/>
            <a:r>
              <a:rPr lang="en-GB" dirty="0"/>
              <a:t> Header length is a 4 bit field.</a:t>
            </a:r>
          </a:p>
          <a:p>
            <a:pPr fontAlgn="base"/>
            <a:r>
              <a:rPr lang="en-GB" dirty="0"/>
              <a:t>It contains the length of TCP header.</a:t>
            </a:r>
          </a:p>
          <a:p>
            <a:pPr fontAlgn="base"/>
            <a:r>
              <a:rPr lang="en-GB" dirty="0"/>
              <a:t>It helps in knowing from where the actual data begins.</a:t>
            </a:r>
          </a:p>
          <a:p>
            <a:pPr fontAlgn="base"/>
            <a:endParaRPr lang="en-GB" dirty="0"/>
          </a:p>
          <a:p>
            <a:pPr marL="0" indent="0" fontAlgn="base">
              <a:buNone/>
            </a:pPr>
            <a:r>
              <a:rPr lang="en-GB" b="1" u="sng" dirty="0"/>
              <a:t>Reserved Bits-</a:t>
            </a:r>
            <a:endParaRPr lang="en-GB" b="1" dirty="0"/>
          </a:p>
          <a:p>
            <a:pPr fontAlgn="base"/>
            <a:r>
              <a:rPr lang="en-GB" dirty="0"/>
              <a:t>The 6 bits are reserved.</a:t>
            </a:r>
          </a:p>
          <a:p>
            <a:pPr fontAlgn="base"/>
            <a:r>
              <a:rPr lang="en-GB" dirty="0"/>
              <a:t>These bits are not used.</a:t>
            </a:r>
          </a:p>
          <a:p>
            <a:pPr fontAlgn="base"/>
            <a:endParaRPr lang="en-GB" dirty="0"/>
          </a:p>
        </p:txBody>
      </p:sp>
    </p:spTree>
    <p:extLst>
      <p:ext uri="{BB962C8B-B14F-4D97-AF65-F5344CB8AC3E}">
        <p14:creationId xmlns:p14="http://schemas.microsoft.com/office/powerpoint/2010/main" val="35649663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 y="1004961"/>
            <a:ext cx="8925951" cy="4906108"/>
          </a:xfrm>
        </p:spPr>
        <p:txBody>
          <a:bodyPr>
            <a:normAutofit fontScale="92500"/>
          </a:bodyPr>
          <a:lstStyle/>
          <a:p>
            <a:pPr marL="0" indent="0">
              <a:buNone/>
            </a:pPr>
            <a:r>
              <a:rPr lang="en-IN" b="1" u="sng" dirty="0"/>
              <a:t>URG Bit-</a:t>
            </a:r>
          </a:p>
          <a:p>
            <a:pPr marL="0" indent="0">
              <a:buNone/>
            </a:pPr>
            <a:r>
              <a:rPr lang="en-GB" dirty="0"/>
              <a:t>URG bit is used to treat certain data on an urgent basis.</a:t>
            </a:r>
          </a:p>
          <a:p>
            <a:pPr fontAlgn="base"/>
            <a:r>
              <a:rPr lang="en-GB" dirty="0"/>
              <a:t>When URG bit is set to 1,</a:t>
            </a:r>
          </a:p>
          <a:p>
            <a:pPr fontAlgn="base"/>
            <a:r>
              <a:rPr lang="en-GB" dirty="0"/>
              <a:t>It indicates the receiver that certain amount of data within the current segment is urgent.</a:t>
            </a:r>
          </a:p>
          <a:p>
            <a:pPr fontAlgn="base"/>
            <a:r>
              <a:rPr lang="en-GB" dirty="0"/>
              <a:t>Urgent data is pointed out by evaluating the urgent pointer field.</a:t>
            </a:r>
          </a:p>
          <a:p>
            <a:pPr fontAlgn="base"/>
            <a:r>
              <a:rPr lang="en-GB" dirty="0"/>
              <a:t>The urgent data has be prioritized.</a:t>
            </a:r>
          </a:p>
          <a:p>
            <a:pPr fontAlgn="base"/>
            <a:r>
              <a:rPr lang="en-GB" dirty="0"/>
              <a:t>Receiver forwards urgent data to the receiving application on a separate channel.</a:t>
            </a:r>
          </a:p>
          <a:p>
            <a:pPr marL="0" indent="0" fontAlgn="base">
              <a:buNone/>
            </a:pPr>
            <a:r>
              <a:rPr lang="en-IN" b="1" u="sng" dirty="0"/>
              <a:t>ACK Bit-</a:t>
            </a:r>
          </a:p>
          <a:p>
            <a:pPr marL="0" indent="0" fontAlgn="base">
              <a:buNone/>
            </a:pPr>
            <a:r>
              <a:rPr lang="en-GB" dirty="0"/>
              <a:t>ACK bit indicates whether acknowledgement number field is valid or not.</a:t>
            </a:r>
          </a:p>
          <a:p>
            <a:pPr fontAlgn="base"/>
            <a:r>
              <a:rPr lang="en-GB" dirty="0"/>
              <a:t>When ACK bit is set to 1, it indicates that acknowledgement number contained in the TCP header is valid.</a:t>
            </a:r>
          </a:p>
          <a:p>
            <a:pPr fontAlgn="base"/>
            <a:r>
              <a:rPr lang="en-GB" dirty="0"/>
              <a:t>For all TCP segments except request segment, ACK bit is set to 1.</a:t>
            </a:r>
          </a:p>
          <a:p>
            <a:pPr fontAlgn="base"/>
            <a:r>
              <a:rPr lang="en-GB" dirty="0"/>
              <a:t>Request segment is sent for connection establishment during </a:t>
            </a:r>
            <a:r>
              <a:rPr lang="en-GB" b="1" u="sng" dirty="0">
                <a:hlinkClick r:id="rId2"/>
              </a:rPr>
              <a:t>Three Way Handshake</a:t>
            </a:r>
            <a:r>
              <a:rPr lang="en-GB" dirty="0"/>
              <a:t>.</a:t>
            </a:r>
          </a:p>
          <a:p>
            <a:pPr marL="0" indent="0" fontAlgn="base">
              <a:buNone/>
            </a:pPr>
            <a:endParaRPr lang="en-IN" b="1" dirty="0"/>
          </a:p>
          <a:p>
            <a:pPr fontAlgn="base"/>
            <a:endParaRPr lang="en-GB" dirty="0"/>
          </a:p>
          <a:p>
            <a:pPr marL="0" indent="0">
              <a:buNone/>
            </a:pPr>
            <a:endParaRPr lang="en-IN" b="1" dirty="0"/>
          </a:p>
          <a:p>
            <a:endParaRPr lang="en-IN" dirty="0"/>
          </a:p>
        </p:txBody>
      </p:sp>
    </p:spTree>
    <p:extLst>
      <p:ext uri="{BB962C8B-B14F-4D97-AF65-F5344CB8AC3E}">
        <p14:creationId xmlns:p14="http://schemas.microsoft.com/office/powerpoint/2010/main" val="1598870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55" y="1047164"/>
            <a:ext cx="8978705" cy="4832253"/>
          </a:xfrm>
        </p:spPr>
        <p:txBody>
          <a:bodyPr>
            <a:normAutofit fontScale="77500" lnSpcReduction="20000"/>
          </a:bodyPr>
          <a:lstStyle/>
          <a:p>
            <a:pPr marL="0" indent="0">
              <a:buNone/>
            </a:pPr>
            <a:r>
              <a:rPr lang="en-IN" b="1" u="sng" dirty="0"/>
              <a:t>PSH Bit-</a:t>
            </a:r>
          </a:p>
          <a:p>
            <a:pPr marL="0" indent="0">
              <a:buNone/>
            </a:pPr>
            <a:r>
              <a:rPr lang="en-GB" dirty="0"/>
              <a:t>PSH bit is used to push the entire buffer immediately to the receiving application.</a:t>
            </a:r>
          </a:p>
          <a:p>
            <a:pPr fontAlgn="base"/>
            <a:r>
              <a:rPr lang="en-GB" dirty="0"/>
              <a:t>When PSH bit is set to 1,</a:t>
            </a:r>
          </a:p>
          <a:p>
            <a:pPr fontAlgn="base"/>
            <a:r>
              <a:rPr lang="en-GB" dirty="0"/>
              <a:t>All the segments in the buffer are immediately pushed to the receiving application.</a:t>
            </a:r>
          </a:p>
          <a:p>
            <a:pPr fontAlgn="base"/>
            <a:r>
              <a:rPr lang="en-GB" dirty="0"/>
              <a:t>No wait is done for filling the entire buffer.</a:t>
            </a:r>
          </a:p>
          <a:p>
            <a:pPr fontAlgn="base"/>
            <a:r>
              <a:rPr lang="en-GB" dirty="0"/>
              <a:t>This makes the entire buffer to free up immediately.</a:t>
            </a:r>
          </a:p>
          <a:p>
            <a:pPr marL="0" indent="0" fontAlgn="base">
              <a:buNone/>
            </a:pPr>
            <a:endParaRPr lang="en-GB" dirty="0"/>
          </a:p>
          <a:p>
            <a:pPr marL="0" indent="0">
              <a:buNone/>
            </a:pPr>
            <a:r>
              <a:rPr lang="en-IN" b="1" u="sng" dirty="0"/>
              <a:t>RST Bit- </a:t>
            </a:r>
            <a:r>
              <a:rPr lang="en-GB" dirty="0"/>
              <a:t>RST bit is used to reset the TCP connection.</a:t>
            </a:r>
            <a:endParaRPr lang="en-IN" b="1" dirty="0"/>
          </a:p>
          <a:p>
            <a:pPr fontAlgn="base"/>
            <a:r>
              <a:rPr lang="en-GB" dirty="0"/>
              <a:t>When RST bit is set to 1,</a:t>
            </a:r>
          </a:p>
          <a:p>
            <a:pPr fontAlgn="base"/>
            <a:r>
              <a:rPr lang="en-GB" dirty="0"/>
              <a:t>It indicates the receiver to terminate the connection immediately.</a:t>
            </a:r>
          </a:p>
          <a:p>
            <a:pPr fontAlgn="base"/>
            <a:r>
              <a:rPr lang="en-GB" dirty="0"/>
              <a:t>It causes both the sides to release the connection and all its resources abnormally.</a:t>
            </a:r>
          </a:p>
          <a:p>
            <a:pPr fontAlgn="base"/>
            <a:r>
              <a:rPr lang="en-GB" dirty="0"/>
              <a:t>The transfer of data ceases in both the directions.</a:t>
            </a:r>
          </a:p>
          <a:p>
            <a:pPr fontAlgn="base"/>
            <a:r>
              <a:rPr lang="en-GB" dirty="0"/>
              <a:t>It may result in the loss of data that is in transit.</a:t>
            </a:r>
          </a:p>
          <a:p>
            <a:pPr marL="0" indent="0" fontAlgn="base">
              <a:buNone/>
            </a:pPr>
            <a:endParaRPr lang="en-GB" dirty="0"/>
          </a:p>
          <a:p>
            <a:pPr marL="0" indent="0" fontAlgn="base">
              <a:buNone/>
            </a:pPr>
            <a:r>
              <a:rPr lang="en-GB" dirty="0"/>
              <a:t>This is used only when-</a:t>
            </a:r>
          </a:p>
          <a:p>
            <a:pPr fontAlgn="base"/>
            <a:r>
              <a:rPr lang="en-GB" dirty="0"/>
              <a:t>There are unrecoverable errors.</a:t>
            </a:r>
          </a:p>
          <a:p>
            <a:pPr fontAlgn="base"/>
            <a:r>
              <a:rPr lang="en-GB" dirty="0"/>
              <a:t>There is no chance of terminating the TCP connection normally.</a:t>
            </a:r>
          </a:p>
          <a:p>
            <a:pPr marL="0" indent="0">
              <a:buNone/>
            </a:pPr>
            <a:endParaRPr lang="en-IN" b="1" dirty="0"/>
          </a:p>
          <a:p>
            <a:endParaRPr lang="en-IN" dirty="0"/>
          </a:p>
        </p:txBody>
      </p:sp>
    </p:spTree>
    <p:extLst>
      <p:ext uri="{BB962C8B-B14F-4D97-AF65-F5344CB8AC3E}">
        <p14:creationId xmlns:p14="http://schemas.microsoft.com/office/powerpoint/2010/main" val="15503210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1004961"/>
            <a:ext cx="8841545" cy="4842803"/>
          </a:xfrm>
        </p:spPr>
        <p:txBody>
          <a:bodyPr/>
          <a:lstStyle/>
          <a:p>
            <a:pPr marL="0" indent="0">
              <a:buNone/>
            </a:pPr>
            <a:r>
              <a:rPr lang="en-IN" b="1" u="sng" dirty="0"/>
              <a:t>SYN Bit- </a:t>
            </a:r>
            <a:r>
              <a:rPr lang="en-GB" dirty="0"/>
              <a:t>SYN bit is used to synchronize the sequence numbers.</a:t>
            </a:r>
          </a:p>
          <a:p>
            <a:pPr fontAlgn="base"/>
            <a:r>
              <a:rPr lang="en-GB" dirty="0"/>
              <a:t>When SYN bit is set to 1,</a:t>
            </a:r>
          </a:p>
          <a:p>
            <a:pPr fontAlgn="base"/>
            <a:r>
              <a:rPr lang="en-GB" dirty="0"/>
              <a:t>It indicates the receiver that the sequence number contained in the TCP header is the initial sequence number.</a:t>
            </a:r>
          </a:p>
          <a:p>
            <a:pPr fontAlgn="base"/>
            <a:r>
              <a:rPr lang="en-GB" dirty="0"/>
              <a:t>Request segment sent for connection establishment during Three way handshake contains SYN bit set to 1.</a:t>
            </a:r>
          </a:p>
          <a:p>
            <a:pPr marL="0" indent="0">
              <a:buNone/>
            </a:pPr>
            <a:endParaRPr lang="en-IN" b="1" u="sng" dirty="0"/>
          </a:p>
          <a:p>
            <a:pPr marL="0" indent="0">
              <a:buNone/>
            </a:pPr>
            <a:r>
              <a:rPr lang="en-IN" b="1" u="sng" dirty="0"/>
              <a:t>FIN Bit- </a:t>
            </a:r>
            <a:r>
              <a:rPr lang="en-GB" dirty="0"/>
              <a:t>FIN bit is used to terminate the TCP connection.</a:t>
            </a:r>
          </a:p>
          <a:p>
            <a:pPr fontAlgn="base"/>
            <a:r>
              <a:rPr lang="en-GB" dirty="0"/>
              <a:t>When FIN bit is set to 1,</a:t>
            </a:r>
          </a:p>
          <a:p>
            <a:pPr fontAlgn="base"/>
            <a:r>
              <a:rPr lang="en-GB" dirty="0"/>
              <a:t>It indicates the receiver that the sender wants to terminate the connection.</a:t>
            </a:r>
          </a:p>
          <a:p>
            <a:pPr fontAlgn="base"/>
            <a:r>
              <a:rPr lang="en-GB" dirty="0"/>
              <a:t>FIN segment sent for </a:t>
            </a:r>
            <a:r>
              <a:rPr lang="en-GB" b="1" u="sng" dirty="0">
                <a:hlinkClick r:id="rId2"/>
              </a:rPr>
              <a:t>TCP Connection Termination</a:t>
            </a:r>
            <a:r>
              <a:rPr lang="en-GB" b="1" dirty="0"/>
              <a:t> </a:t>
            </a:r>
            <a:r>
              <a:rPr lang="en-GB" dirty="0"/>
              <a:t>contains FIN bit set to 1.</a:t>
            </a:r>
          </a:p>
          <a:p>
            <a:pPr marL="0" indent="0">
              <a:buNone/>
            </a:pPr>
            <a:endParaRPr lang="en-IN" b="1" dirty="0"/>
          </a:p>
          <a:p>
            <a:pPr marL="0" indent="0">
              <a:buNone/>
            </a:pPr>
            <a:endParaRPr lang="en-IN" b="1" dirty="0"/>
          </a:p>
          <a:p>
            <a:endParaRPr lang="en-IN" dirty="0"/>
          </a:p>
        </p:txBody>
      </p:sp>
    </p:spTree>
    <p:extLst>
      <p:ext uri="{BB962C8B-B14F-4D97-AF65-F5344CB8AC3E}">
        <p14:creationId xmlns:p14="http://schemas.microsoft.com/office/powerpoint/2010/main" val="11395206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262" y="1026062"/>
            <a:ext cx="8841545" cy="4821701"/>
          </a:xfrm>
        </p:spPr>
        <p:txBody>
          <a:bodyPr>
            <a:normAutofit/>
          </a:bodyPr>
          <a:lstStyle/>
          <a:p>
            <a:pPr marL="0" indent="0" fontAlgn="base">
              <a:buNone/>
            </a:pPr>
            <a:r>
              <a:rPr lang="en-GB" b="1" u="sng" dirty="0"/>
              <a:t>Window Size-</a:t>
            </a:r>
            <a:endParaRPr lang="en-GB" b="1" dirty="0"/>
          </a:p>
          <a:p>
            <a:pPr fontAlgn="base"/>
            <a:r>
              <a:rPr lang="en-GB" dirty="0"/>
              <a:t>Window size is a 16 bit field.</a:t>
            </a:r>
          </a:p>
          <a:p>
            <a:pPr fontAlgn="base"/>
            <a:r>
              <a:rPr lang="en-GB" dirty="0"/>
              <a:t>It contains the size of the receiving window of the sender.</a:t>
            </a:r>
          </a:p>
          <a:p>
            <a:pPr fontAlgn="base"/>
            <a:r>
              <a:rPr lang="en-GB" dirty="0"/>
              <a:t>It advertises how much data (in bytes) the sender can receive without acknowledgement.</a:t>
            </a:r>
          </a:p>
          <a:p>
            <a:pPr fontAlgn="base"/>
            <a:r>
              <a:rPr lang="en-GB" dirty="0"/>
              <a:t>Thus, window size is used for </a:t>
            </a:r>
            <a:r>
              <a:rPr lang="en-GB" b="1" u="sng" dirty="0">
                <a:hlinkClick r:id="rId2"/>
              </a:rPr>
              <a:t>Flow Control</a:t>
            </a:r>
            <a:r>
              <a:rPr lang="en-GB" dirty="0"/>
              <a:t>.</a:t>
            </a:r>
          </a:p>
          <a:p>
            <a:pPr fontAlgn="base"/>
            <a:endParaRPr lang="en-GB" dirty="0"/>
          </a:p>
          <a:p>
            <a:pPr marL="0" indent="0" fontAlgn="base">
              <a:buNone/>
            </a:pPr>
            <a:r>
              <a:rPr lang="en-GB" b="1" u="sng" dirty="0"/>
              <a:t>Checksum-</a:t>
            </a:r>
            <a:r>
              <a:rPr lang="en-GB" dirty="0"/>
              <a:t> </a:t>
            </a:r>
          </a:p>
          <a:p>
            <a:pPr fontAlgn="base"/>
            <a:r>
              <a:rPr lang="en-GB" dirty="0"/>
              <a:t>Checksum is a 16 bit field used for error control.</a:t>
            </a:r>
          </a:p>
          <a:p>
            <a:pPr fontAlgn="base"/>
            <a:r>
              <a:rPr lang="en-GB" dirty="0"/>
              <a:t>It verifies the integrity of data in the TCP payload.</a:t>
            </a:r>
          </a:p>
          <a:p>
            <a:pPr fontAlgn="base"/>
            <a:r>
              <a:rPr lang="en-GB" dirty="0"/>
              <a:t>Sender adds CRC checksum to the checksum field before sending the data.</a:t>
            </a:r>
          </a:p>
          <a:p>
            <a:pPr fontAlgn="base"/>
            <a:r>
              <a:rPr lang="en-GB" dirty="0"/>
              <a:t>Receiver rejects the data that fails the CRC check.</a:t>
            </a:r>
          </a:p>
          <a:p>
            <a:pPr fontAlgn="base"/>
            <a:endParaRPr lang="en-GB" dirty="0"/>
          </a:p>
          <a:p>
            <a:endParaRPr lang="en-IN" dirty="0"/>
          </a:p>
        </p:txBody>
      </p:sp>
    </p:spTree>
    <p:extLst>
      <p:ext uri="{BB962C8B-B14F-4D97-AF65-F5344CB8AC3E}">
        <p14:creationId xmlns:p14="http://schemas.microsoft.com/office/powerpoint/2010/main" val="390321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609" y="1004962"/>
            <a:ext cx="8936502" cy="4485011"/>
          </a:xfrm>
        </p:spPr>
        <p:txBody>
          <a:bodyPr/>
          <a:lstStyle/>
          <a:p>
            <a:pPr marL="0" indent="0" fontAlgn="base">
              <a:buNone/>
            </a:pPr>
            <a:r>
              <a:rPr lang="en-GB" b="1" u="sng" dirty="0"/>
              <a:t>Urgent Pointer-</a:t>
            </a:r>
            <a:endParaRPr lang="en-GB" b="1" dirty="0"/>
          </a:p>
          <a:p>
            <a:pPr fontAlgn="base"/>
            <a:r>
              <a:rPr lang="en-GB" dirty="0"/>
              <a:t>Urgent pointer is a 16 bit field.</a:t>
            </a:r>
          </a:p>
          <a:p>
            <a:pPr fontAlgn="base"/>
            <a:r>
              <a:rPr lang="en-GB" dirty="0"/>
              <a:t>It indicates how much data in the current segment counting from the first data byte is urgent.</a:t>
            </a:r>
          </a:p>
          <a:p>
            <a:pPr fontAlgn="base"/>
            <a:r>
              <a:rPr lang="en-GB" dirty="0"/>
              <a:t>Urgent pointer added to the sequence number indicates the end of urgent data byte.</a:t>
            </a:r>
          </a:p>
          <a:p>
            <a:pPr fontAlgn="base"/>
            <a:r>
              <a:rPr lang="en-GB" dirty="0"/>
              <a:t>This field is considered valid and evaluated only if the URG bit is set to 1.</a:t>
            </a:r>
          </a:p>
          <a:p>
            <a:pPr fontAlgn="base"/>
            <a:endParaRPr lang="en-GB" dirty="0"/>
          </a:p>
          <a:p>
            <a:pPr marL="0" indent="0" fontAlgn="base">
              <a:buNone/>
            </a:pPr>
            <a:r>
              <a:rPr lang="en-GB" b="1" u="sng" dirty="0"/>
              <a:t>Options-</a:t>
            </a:r>
            <a:endParaRPr lang="en-GB" b="1" dirty="0"/>
          </a:p>
          <a:p>
            <a:pPr fontAlgn="base"/>
            <a:r>
              <a:rPr lang="en-GB" dirty="0"/>
              <a:t>Options field is used for several purposes.</a:t>
            </a:r>
          </a:p>
          <a:p>
            <a:pPr fontAlgn="base"/>
            <a:r>
              <a:rPr lang="en-GB" dirty="0"/>
              <a:t>The size of options field vary from 0 bytes to 40 bytes.</a:t>
            </a:r>
          </a:p>
          <a:p>
            <a:pPr fontAlgn="base"/>
            <a:endParaRPr lang="en-GB" dirty="0"/>
          </a:p>
          <a:p>
            <a:endParaRPr lang="en-IN" dirty="0"/>
          </a:p>
        </p:txBody>
      </p:sp>
    </p:spTree>
    <p:extLst>
      <p:ext uri="{BB962C8B-B14F-4D97-AF65-F5344CB8AC3E}">
        <p14:creationId xmlns:p14="http://schemas.microsoft.com/office/powerpoint/2010/main" val="8291699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64" y="1057715"/>
            <a:ext cx="8862646" cy="4842803"/>
          </a:xfrm>
        </p:spPr>
        <p:txBody>
          <a:bodyPr>
            <a:normAutofit lnSpcReduction="10000"/>
          </a:bodyPr>
          <a:lstStyle/>
          <a:p>
            <a:pPr marL="0" indent="0" fontAlgn="base">
              <a:buNone/>
            </a:pPr>
            <a:r>
              <a:rPr lang="en-GB" dirty="0"/>
              <a:t>Options field is generally used for the following purposes-</a:t>
            </a:r>
          </a:p>
          <a:p>
            <a:pPr fontAlgn="base"/>
            <a:r>
              <a:rPr lang="en-GB" dirty="0"/>
              <a:t>Time stamp</a:t>
            </a:r>
          </a:p>
          <a:p>
            <a:pPr fontAlgn="base"/>
            <a:r>
              <a:rPr lang="en-GB" dirty="0"/>
              <a:t>Window size extension</a:t>
            </a:r>
          </a:p>
          <a:p>
            <a:pPr fontAlgn="base"/>
            <a:r>
              <a:rPr lang="en-GB" dirty="0"/>
              <a:t>Parameter negotiation</a:t>
            </a:r>
          </a:p>
          <a:p>
            <a:pPr fontAlgn="base"/>
            <a:r>
              <a:rPr lang="en-GB" dirty="0"/>
              <a:t>Padding</a:t>
            </a:r>
          </a:p>
          <a:p>
            <a:pPr fontAlgn="base"/>
            <a:endParaRPr lang="en-GB" dirty="0"/>
          </a:p>
          <a:p>
            <a:pPr marL="0" indent="0" fontAlgn="base">
              <a:buNone/>
            </a:pPr>
            <a:r>
              <a:rPr lang="en-GB" b="1" u="sng" dirty="0"/>
              <a:t> Time Stamp-</a:t>
            </a:r>
            <a:endParaRPr lang="en-GB" b="1" dirty="0"/>
          </a:p>
          <a:p>
            <a:pPr fontAlgn="base"/>
            <a:r>
              <a:rPr lang="en-GB" dirty="0"/>
              <a:t>When wrap around time is less than life time of a segment,</a:t>
            </a:r>
          </a:p>
          <a:p>
            <a:pPr fontAlgn="base"/>
            <a:r>
              <a:rPr lang="en-GB" dirty="0"/>
              <a:t>Multiple segments having the same sequence number may appear at the receiver side.</a:t>
            </a:r>
          </a:p>
          <a:p>
            <a:pPr fontAlgn="base"/>
            <a:r>
              <a:rPr lang="en-GB" dirty="0"/>
              <a:t>This makes it difficult for the receiver to identify the correct segment.</a:t>
            </a:r>
          </a:p>
          <a:p>
            <a:pPr fontAlgn="base"/>
            <a:r>
              <a:rPr lang="en-GB" dirty="0"/>
              <a:t>If time stamp is used, it marks the age of TCP segments.</a:t>
            </a:r>
          </a:p>
          <a:p>
            <a:pPr fontAlgn="base"/>
            <a:r>
              <a:rPr lang="en-GB" dirty="0"/>
              <a:t>Based on the time stamp, receiver can identify the correct segment.</a:t>
            </a:r>
          </a:p>
          <a:p>
            <a:pPr fontAlgn="base"/>
            <a:endParaRPr lang="en-GB" dirty="0"/>
          </a:p>
          <a:p>
            <a:endParaRPr lang="en-IN" dirty="0"/>
          </a:p>
        </p:txBody>
      </p:sp>
    </p:spTree>
    <p:extLst>
      <p:ext uri="{BB962C8B-B14F-4D97-AF65-F5344CB8AC3E}">
        <p14:creationId xmlns:p14="http://schemas.microsoft.com/office/powerpoint/2010/main" val="31417071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609" y="1047164"/>
            <a:ext cx="8894299" cy="4842803"/>
          </a:xfrm>
        </p:spPr>
        <p:txBody>
          <a:bodyPr>
            <a:normAutofit fontScale="77500" lnSpcReduction="20000"/>
          </a:bodyPr>
          <a:lstStyle/>
          <a:p>
            <a:pPr marL="0" indent="0" fontAlgn="base">
              <a:buNone/>
            </a:pPr>
            <a:r>
              <a:rPr lang="en-GB" b="1" u="sng" dirty="0"/>
              <a:t>Window Size Extension-</a:t>
            </a:r>
            <a:endParaRPr lang="en-GB" b="1" dirty="0"/>
          </a:p>
          <a:p>
            <a:pPr fontAlgn="base"/>
            <a:r>
              <a:rPr lang="en-GB" dirty="0"/>
              <a:t>Options field may be used to represent a window size greater than 16 bits.</a:t>
            </a:r>
          </a:p>
          <a:p>
            <a:pPr fontAlgn="base"/>
            <a:r>
              <a:rPr lang="en-GB" dirty="0"/>
              <a:t>Using window size field of TCP header, window size of only 16 bits can be represented.</a:t>
            </a:r>
          </a:p>
          <a:p>
            <a:pPr fontAlgn="base"/>
            <a:r>
              <a:rPr lang="en-GB" dirty="0"/>
              <a:t>If the receiver wants to receive more data, it can advertise its greater window size using this field.</a:t>
            </a:r>
          </a:p>
          <a:p>
            <a:pPr fontAlgn="base"/>
            <a:r>
              <a:rPr lang="en-GB" dirty="0"/>
              <a:t>The extra bits are then appended in Options field.</a:t>
            </a:r>
          </a:p>
          <a:p>
            <a:pPr marL="0" indent="0" fontAlgn="base">
              <a:buNone/>
            </a:pPr>
            <a:r>
              <a:rPr lang="en-GB" dirty="0"/>
              <a:t> </a:t>
            </a:r>
          </a:p>
          <a:p>
            <a:pPr marL="0" indent="0" fontAlgn="base">
              <a:buNone/>
            </a:pPr>
            <a:r>
              <a:rPr lang="en-GB" b="1" u="sng" dirty="0"/>
              <a:t>Parameter Negotiation-</a:t>
            </a:r>
            <a:endParaRPr lang="en-GB" b="1" dirty="0"/>
          </a:p>
          <a:p>
            <a:pPr fontAlgn="base"/>
            <a:r>
              <a:rPr lang="en-GB" dirty="0"/>
              <a:t>Options field is used for parameters negotiation.</a:t>
            </a:r>
          </a:p>
          <a:p>
            <a:pPr fontAlgn="base"/>
            <a:r>
              <a:rPr lang="en-GB" dirty="0"/>
              <a:t>Example- During connection establishment,</a:t>
            </a:r>
          </a:p>
          <a:p>
            <a:pPr fontAlgn="base"/>
            <a:r>
              <a:rPr lang="en-GB" dirty="0"/>
              <a:t>Both sender and receiver have to specify their maximum segment size.</a:t>
            </a:r>
          </a:p>
          <a:p>
            <a:pPr fontAlgn="base"/>
            <a:r>
              <a:rPr lang="en-GB" dirty="0"/>
              <a:t>To specify maximum segment size, there is no special field.</a:t>
            </a:r>
          </a:p>
          <a:p>
            <a:pPr fontAlgn="base"/>
            <a:r>
              <a:rPr lang="en-GB" dirty="0"/>
              <a:t>So, they specify their maximum segment size using this field and negotiates.</a:t>
            </a:r>
          </a:p>
          <a:p>
            <a:pPr marL="0" indent="0" fontAlgn="base">
              <a:buNone/>
            </a:pPr>
            <a:r>
              <a:rPr lang="en-GB" dirty="0"/>
              <a:t> </a:t>
            </a:r>
          </a:p>
          <a:p>
            <a:pPr marL="0" indent="0" fontAlgn="base">
              <a:buNone/>
            </a:pPr>
            <a:r>
              <a:rPr lang="en-GB" b="1" u="sng" dirty="0"/>
              <a:t>Padding-</a:t>
            </a:r>
            <a:endParaRPr lang="en-GB" b="1" dirty="0"/>
          </a:p>
          <a:p>
            <a:pPr fontAlgn="base"/>
            <a:r>
              <a:rPr lang="en-GB" dirty="0"/>
              <a:t>Addition of dummy data to fill up unused space in the transmission unit and make it conform to the standard size is called as padding.</a:t>
            </a:r>
          </a:p>
          <a:p>
            <a:pPr fontAlgn="base"/>
            <a:r>
              <a:rPr lang="en-GB" dirty="0"/>
              <a:t>Options field is used for padding.</a:t>
            </a:r>
          </a:p>
          <a:p>
            <a:endParaRPr lang="en-IN" dirty="0"/>
          </a:p>
        </p:txBody>
      </p:sp>
    </p:spTree>
    <p:extLst>
      <p:ext uri="{BB962C8B-B14F-4D97-AF65-F5344CB8AC3E}">
        <p14:creationId xmlns:p14="http://schemas.microsoft.com/office/powerpoint/2010/main" val="324074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A5050D1-9866-4E3B-8DDC-FE1BF9EB27E9}" type="slidenum">
              <a:rPr lang="en-US" altLang="zh-TW" b="0"/>
              <a:pPr/>
              <a:t>17</a:t>
            </a:fld>
            <a:endParaRPr lang="en-US" altLang="zh-TW" b="0"/>
          </a:p>
        </p:txBody>
      </p:sp>
      <p:sp>
        <p:nvSpPr>
          <p:cNvPr id="51204" name="Text Box 2"/>
          <p:cNvSpPr txBox="1">
            <a:spLocks noChangeArrowheads="1"/>
          </p:cNvSpPr>
          <p:nvPr/>
        </p:nvSpPr>
        <p:spPr bwMode="auto">
          <a:xfrm>
            <a:off x="827584" y="5837737"/>
            <a:ext cx="2561406" cy="36933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1.7    </a:t>
            </a:r>
            <a:r>
              <a:rPr lang="en-US" altLang="en-US" i="1" dirty="0">
                <a:latin typeface="Times New Roman" panose="02020603050405020304" pitchFamily="18" charset="0"/>
              </a:rPr>
              <a:t>Flags field</a:t>
            </a:r>
          </a:p>
        </p:txBody>
      </p:sp>
      <p:pic>
        <p:nvPicPr>
          <p:cNvPr id="512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755" y="5580747"/>
            <a:ext cx="409490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5516" y="1276481"/>
            <a:ext cx="8712968" cy="4154984"/>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Fields Related to Fragmentation </a:t>
            </a:r>
          </a:p>
          <a:p>
            <a:pPr algn="just"/>
            <a:r>
              <a:rPr lang="en-US" sz="2400" dirty="0">
                <a:latin typeface="Times New Roman" panose="02020603050405020304" pitchFamily="18" charset="0"/>
                <a:cs typeface="Times New Roman" panose="02020603050405020304" pitchFamily="18" charset="0"/>
              </a:rPr>
              <a:t>The fields that are related to fragmentation and reassembly of an IP datagram are the identification, flags, and fragmentation offset fields.</a:t>
            </a:r>
          </a:p>
          <a:p>
            <a:pPr algn="just"/>
            <a:r>
              <a:rPr lang="en-US" sz="2400" b="1" dirty="0">
                <a:latin typeface="Times New Roman" panose="02020603050405020304" pitchFamily="18" charset="0"/>
                <a:cs typeface="Times New Roman" panose="02020603050405020304" pitchFamily="18" charset="0"/>
              </a:rPr>
              <a:t>Identification:</a:t>
            </a:r>
            <a:r>
              <a:rPr lang="en-US" sz="2400" dirty="0">
                <a:latin typeface="Times New Roman" panose="02020603050405020304" pitchFamily="18" charset="0"/>
                <a:cs typeface="Times New Roman" panose="02020603050405020304" pitchFamily="18" charset="0"/>
              </a:rPr>
              <a:t> This 16-bit field identifies a datagram originating from the source host. The combination of the identification and source IP address must uniquely define a datagram as it leaves the source host.</a:t>
            </a:r>
          </a:p>
          <a:p>
            <a:pPr algn="just"/>
            <a:r>
              <a:rPr lang="en-US" sz="2400" b="1" dirty="0">
                <a:latin typeface="Times New Roman" panose="02020603050405020304" pitchFamily="18" charset="0"/>
                <a:cs typeface="Times New Roman" panose="02020603050405020304" pitchFamily="18" charset="0"/>
              </a:rPr>
              <a:t>Flags:</a:t>
            </a:r>
            <a:r>
              <a:rPr lang="en-US" sz="2400" dirty="0">
                <a:latin typeface="Times New Roman" panose="02020603050405020304" pitchFamily="18" charset="0"/>
                <a:cs typeface="Times New Roman" panose="02020603050405020304" pitchFamily="18" charset="0"/>
              </a:rPr>
              <a:t> This is a three-bit field. </a:t>
            </a:r>
          </a:p>
          <a:p>
            <a:pPr algn="just"/>
            <a:r>
              <a:rPr lang="en-US" sz="2400" dirty="0">
                <a:latin typeface="Times New Roman" panose="02020603050405020304" pitchFamily="18" charset="0"/>
                <a:cs typeface="Times New Roman" panose="02020603050405020304" pitchFamily="18" charset="0"/>
              </a:rPr>
              <a:t>The first bit is reserved (not used). </a:t>
            </a:r>
          </a:p>
          <a:p>
            <a:pPr algn="just"/>
            <a:r>
              <a:rPr lang="en-US" sz="2400" dirty="0">
                <a:latin typeface="Times New Roman" panose="02020603050405020304" pitchFamily="18" charset="0"/>
                <a:cs typeface="Times New Roman" panose="02020603050405020304" pitchFamily="18" charset="0"/>
              </a:rPr>
              <a:t>The second bit is called the do not fragment bit.</a:t>
            </a:r>
          </a:p>
          <a:p>
            <a:pPr algn="just"/>
            <a:r>
              <a:rPr lang="en-US" sz="2400" dirty="0">
                <a:latin typeface="Times New Roman" panose="02020603050405020304" pitchFamily="18" charset="0"/>
                <a:cs typeface="Times New Roman" panose="02020603050405020304" pitchFamily="18" charset="0"/>
              </a:rPr>
              <a:t>The third bit is called the more fragment bit.</a:t>
            </a:r>
          </a:p>
        </p:txBody>
      </p:sp>
      <p:sp>
        <p:nvSpPr>
          <p:cNvPr id="15" name="Text Box 2"/>
          <p:cNvSpPr txBox="1">
            <a:spLocks noChangeArrowheads="1"/>
          </p:cNvSpPr>
          <p:nvPr/>
        </p:nvSpPr>
        <p:spPr bwMode="auto">
          <a:xfrm>
            <a:off x="215516" y="389342"/>
            <a:ext cx="7308812" cy="584775"/>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IN" sz="3200" dirty="0">
                <a:latin typeface="Times New Roman" panose="02020603050405020304" pitchFamily="18" charset="0"/>
                <a:cs typeface="Times New Roman" panose="02020603050405020304" pitchFamily="18" charset="0"/>
              </a:rPr>
              <a:t>IP Fragmentation Cont.</a:t>
            </a:r>
          </a:p>
        </p:txBody>
      </p:sp>
    </p:spTree>
    <p:extLst>
      <p:ext uri="{BB962C8B-B14F-4D97-AF65-F5344CB8AC3E}">
        <p14:creationId xmlns:p14="http://schemas.microsoft.com/office/powerpoint/2010/main" val="41249109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822960"/>
          </a:xfrm>
        </p:spPr>
        <p:txBody>
          <a:bodyPr>
            <a:normAutofit fontScale="90000"/>
          </a:bodyPr>
          <a:lstStyle/>
          <a:p>
            <a:pPr algn="ctr"/>
            <a:r>
              <a:rPr lang="en-IN" b="1" dirty="0"/>
              <a:t>Error Control in TCP</a:t>
            </a:r>
            <a:br>
              <a:rPr lang="en-IN" b="1" dirty="0"/>
            </a:br>
            <a:endParaRPr lang="en-IN" dirty="0"/>
          </a:p>
        </p:txBody>
      </p:sp>
      <p:sp>
        <p:nvSpPr>
          <p:cNvPr id="3" name="Content Placeholder 2"/>
          <p:cNvSpPr>
            <a:spLocks noGrp="1"/>
          </p:cNvSpPr>
          <p:nvPr>
            <p:ph idx="1"/>
          </p:nvPr>
        </p:nvSpPr>
        <p:spPr>
          <a:xfrm>
            <a:off x="147711" y="1321484"/>
            <a:ext cx="8852096" cy="4568483"/>
          </a:xfrm>
        </p:spPr>
        <p:txBody>
          <a:bodyPr>
            <a:normAutofit fontScale="92500" lnSpcReduction="10000"/>
          </a:bodyPr>
          <a:lstStyle/>
          <a:p>
            <a:pPr marL="0" indent="0" fontAlgn="base">
              <a:lnSpc>
                <a:spcPct val="150000"/>
              </a:lnSpc>
              <a:buNone/>
            </a:pPr>
            <a:r>
              <a:rPr lang="en-GB" dirty="0"/>
              <a:t>TCP protocol has methods for finding out corrupted segments, missing segments, out-of-order segments and duplicated segments. </a:t>
            </a:r>
          </a:p>
          <a:p>
            <a:pPr marL="0" indent="0" fontAlgn="base">
              <a:lnSpc>
                <a:spcPct val="150000"/>
              </a:lnSpc>
              <a:buNone/>
            </a:pPr>
            <a:r>
              <a:rPr lang="en-GB" b="1" dirty="0"/>
              <a:t>Error control</a:t>
            </a:r>
            <a:r>
              <a:rPr lang="en-GB" dirty="0"/>
              <a:t> in TCP is mainly done through the use of </a:t>
            </a:r>
            <a:r>
              <a:rPr lang="en-GB" b="1" dirty="0"/>
              <a:t>three simple techniques</a:t>
            </a:r>
            <a:r>
              <a:rPr lang="en-GB" dirty="0"/>
              <a:t> : </a:t>
            </a:r>
          </a:p>
          <a:p>
            <a:pPr fontAlgn="base">
              <a:lnSpc>
                <a:spcPct val="150000"/>
              </a:lnSpc>
            </a:pPr>
            <a:r>
              <a:rPr lang="en-GB" b="1" dirty="0"/>
              <a:t>Checksum –</a:t>
            </a:r>
            <a:r>
              <a:rPr lang="en-GB" dirty="0"/>
              <a:t> Every segment contains a checksum field which is used to find corrupted segments. If the segment is corrupted, then that segment is discarded by the destination TCP and is considered lost.</a:t>
            </a:r>
          </a:p>
          <a:p>
            <a:pPr fontAlgn="base">
              <a:lnSpc>
                <a:spcPct val="150000"/>
              </a:lnSpc>
            </a:pPr>
            <a:r>
              <a:rPr lang="en-GB" b="1" dirty="0"/>
              <a:t>Acknowledgement –</a:t>
            </a:r>
            <a:r>
              <a:rPr lang="en-GB" dirty="0"/>
              <a:t> TCP has another mechanism called acknowledgement to affirm that the data segments have been delivered. Control segments that contain no data but have sequence numbers will be acknowledged as well but ACK</a:t>
            </a:r>
            <a:r>
              <a:rPr lang="en-IN" dirty="0"/>
              <a:t> segments are not acknowledged.</a:t>
            </a:r>
            <a:endParaRPr lang="en-GB" dirty="0"/>
          </a:p>
          <a:p>
            <a:endParaRPr lang="en-IN" dirty="0"/>
          </a:p>
        </p:txBody>
      </p:sp>
    </p:spTree>
    <p:extLst>
      <p:ext uri="{BB962C8B-B14F-4D97-AF65-F5344CB8AC3E}">
        <p14:creationId xmlns:p14="http://schemas.microsoft.com/office/powerpoint/2010/main" val="7530196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 y="983860"/>
            <a:ext cx="8862647" cy="4832252"/>
          </a:xfrm>
        </p:spPr>
        <p:txBody>
          <a:bodyPr>
            <a:normAutofit lnSpcReduction="10000"/>
          </a:bodyPr>
          <a:lstStyle/>
          <a:p>
            <a:pPr marL="0" indent="0">
              <a:buNone/>
            </a:pPr>
            <a:r>
              <a:rPr lang="en-GB" b="1" dirty="0"/>
              <a:t>Retransmission </a:t>
            </a:r>
            <a:r>
              <a:rPr lang="en-GB" dirty="0"/>
              <a:t> </a:t>
            </a:r>
          </a:p>
          <a:p>
            <a:r>
              <a:rPr lang="en-GB" dirty="0"/>
              <a:t>When a segment is missing, delayed to deliver to a receiver, corrupted when it is checked by the receiver then that segment is retransmitted again. </a:t>
            </a:r>
          </a:p>
          <a:p>
            <a:r>
              <a:rPr lang="en-GB" dirty="0"/>
              <a:t>Segments are retransmitted only during two events: when the sender receives three duplicate acknowledgements (ACK) or when a retransmission timer expires. </a:t>
            </a:r>
          </a:p>
          <a:p>
            <a:pPr marL="0" indent="0">
              <a:buNone/>
            </a:pPr>
            <a:r>
              <a:rPr lang="en-GB" b="1" dirty="0"/>
              <a:t>Retransmission after RTO:</a:t>
            </a:r>
            <a:r>
              <a:rPr lang="en-GB" dirty="0"/>
              <a:t> </a:t>
            </a:r>
          </a:p>
          <a:p>
            <a:r>
              <a:rPr lang="en-GB" dirty="0"/>
              <a:t>TCP always preserves one retransmission time-out (RTO) timer for all sent but not acknowledged segments. </a:t>
            </a:r>
          </a:p>
          <a:p>
            <a:r>
              <a:rPr lang="en-GB" dirty="0"/>
              <a:t>When the timer runs out of time, the earliest segment is retransmitted. Here no timer is set for acknowledgement. </a:t>
            </a:r>
          </a:p>
          <a:p>
            <a:r>
              <a:rPr lang="en-GB" dirty="0"/>
              <a:t>In TCP, the RTO value is dynamic in nature and it is updated using the round trip time (RTT) of segments. </a:t>
            </a:r>
          </a:p>
          <a:p>
            <a:r>
              <a:rPr lang="en-GB" dirty="0"/>
              <a:t>RTT is the time duration needed for a segment to reach the receiver and an acknowledgement to be received by the sender.</a:t>
            </a:r>
          </a:p>
          <a:p>
            <a:endParaRPr lang="en-IN" dirty="0"/>
          </a:p>
        </p:txBody>
      </p:sp>
    </p:spTree>
    <p:extLst>
      <p:ext uri="{BB962C8B-B14F-4D97-AF65-F5344CB8AC3E}">
        <p14:creationId xmlns:p14="http://schemas.microsoft.com/office/powerpoint/2010/main" val="2154864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64" y="1026062"/>
            <a:ext cx="8862646" cy="4874456"/>
          </a:xfrm>
        </p:spPr>
        <p:txBody>
          <a:bodyPr>
            <a:normAutofit fontScale="92500" lnSpcReduction="20000"/>
          </a:bodyPr>
          <a:lstStyle/>
          <a:p>
            <a:pPr marL="0" indent="0">
              <a:buNone/>
            </a:pPr>
            <a:r>
              <a:rPr lang="en-GB" b="1" dirty="0"/>
              <a:t>Retransmission after Three duplicate ACK segments:</a:t>
            </a:r>
            <a:r>
              <a:rPr lang="en-GB" dirty="0"/>
              <a:t> </a:t>
            </a:r>
          </a:p>
          <a:p>
            <a:pPr algn="just">
              <a:lnSpc>
                <a:spcPct val="150000"/>
              </a:lnSpc>
            </a:pPr>
            <a:r>
              <a:rPr lang="en-GB" dirty="0"/>
              <a:t>RTO method works well when the value of RTO is small. </a:t>
            </a:r>
          </a:p>
          <a:p>
            <a:pPr algn="just">
              <a:lnSpc>
                <a:spcPct val="150000"/>
              </a:lnSpc>
            </a:pPr>
            <a:r>
              <a:rPr lang="en-GB" dirty="0"/>
              <a:t>If it is large, more time is needed to get confirmation about whether a segment has been delivered or not. </a:t>
            </a:r>
          </a:p>
          <a:p>
            <a:pPr algn="just">
              <a:lnSpc>
                <a:spcPct val="150000"/>
              </a:lnSpc>
            </a:pPr>
            <a:r>
              <a:rPr lang="en-GB" dirty="0"/>
              <a:t>Sometimes one segment is lost and the receiver receives so many out-of-order segments that they cannot be saved.</a:t>
            </a:r>
          </a:p>
          <a:p>
            <a:pPr algn="just">
              <a:lnSpc>
                <a:spcPct val="150000"/>
              </a:lnSpc>
            </a:pPr>
            <a:r>
              <a:rPr lang="en-GB" dirty="0"/>
              <a:t> In order to solve this situation, three duplicate acknowledgement method is used and missing segment is retransmitted immediately instead of retransmitting already delivered segment. </a:t>
            </a:r>
          </a:p>
          <a:p>
            <a:pPr algn="just">
              <a:lnSpc>
                <a:spcPct val="150000"/>
              </a:lnSpc>
            </a:pPr>
            <a:r>
              <a:rPr lang="en-GB" dirty="0"/>
              <a:t>This is a fast retransmission because it makes it possible to quickly retransmit lost segments instead of waiting for timer to end.</a:t>
            </a:r>
          </a:p>
          <a:p>
            <a:endParaRPr lang="en-IN" dirty="0"/>
          </a:p>
        </p:txBody>
      </p:sp>
    </p:spTree>
    <p:extLst>
      <p:ext uri="{BB962C8B-B14F-4D97-AF65-F5344CB8AC3E}">
        <p14:creationId xmlns:p14="http://schemas.microsoft.com/office/powerpoint/2010/main" val="39137834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35">
            <a:extLst>
              <a:ext uri="{FF2B5EF4-FFF2-40B4-BE49-F238E27FC236}">
                <a16:creationId xmlns:a16="http://schemas.microsoft.com/office/drawing/2014/main" id="{6EBB4B54-94D7-4022-80ED-467260C6B793}"/>
              </a:ext>
            </a:extLst>
          </p:cNvPr>
          <p:cNvPicPr>
            <a:picLocks noChangeAspect="1"/>
          </p:cNvPicPr>
          <p:nvPr/>
        </p:nvPicPr>
        <p:blipFill rotWithShape="1">
          <a:blip r:embed="rId3"/>
          <a:srcRect l="21136" t="9091" r="2163"/>
          <a:stretch/>
        </p:blipFill>
        <p:spPr>
          <a:xfrm>
            <a:off x="-2" y="857257"/>
            <a:ext cx="6501384" cy="5143493"/>
          </a:xfrm>
          <a:prstGeom prst="rect">
            <a:avLst/>
          </a:prstGeom>
        </p:spPr>
      </p:pic>
      <p:sp>
        <p:nvSpPr>
          <p:cNvPr id="34" name="TextBox 33">
            <a:extLst>
              <a:ext uri="{FF2B5EF4-FFF2-40B4-BE49-F238E27FC236}">
                <a16:creationId xmlns:a16="http://schemas.microsoft.com/office/drawing/2014/main" id="{78655EBC-A45D-435E-AAA3-FB3E938C9542}"/>
              </a:ext>
            </a:extLst>
          </p:cNvPr>
          <p:cNvSpPr txBox="1"/>
          <p:nvPr/>
        </p:nvSpPr>
        <p:spPr>
          <a:xfrm>
            <a:off x="5886450" y="1699022"/>
            <a:ext cx="3017520" cy="2403101"/>
          </a:xfrm>
          <a:prstGeom prst="rect">
            <a:avLst/>
          </a:prstGeom>
        </p:spPr>
        <p:txBody>
          <a:bodyPr vert="horz" lIns="68580" tIns="34290" rIns="68580" bIns="34290" rtlCol="0" anchor="b">
            <a:normAutofit/>
          </a:bodyPr>
          <a:lstStyle/>
          <a:p>
            <a:pPr defTabSz="685800">
              <a:lnSpc>
                <a:spcPct val="90000"/>
              </a:lnSpc>
              <a:spcBef>
                <a:spcPct val="0"/>
              </a:spcBef>
              <a:spcAft>
                <a:spcPts val="450"/>
              </a:spcAft>
            </a:pPr>
            <a:r>
              <a:rPr lang="en-US" sz="3600" b="1" i="1" dirty="0">
                <a:latin typeface="Cambria" panose="02040503050406030204" pitchFamily="18" charset="0"/>
                <a:ea typeface="Cambria" panose="02040503050406030204" pitchFamily="18" charset="0"/>
                <a:cs typeface="+mj-cs"/>
              </a:rPr>
              <a:t>TCP Flow Control</a:t>
            </a:r>
          </a:p>
        </p:txBody>
      </p:sp>
    </p:spTree>
    <p:extLst>
      <p:ext uri="{BB962C8B-B14F-4D97-AF65-F5344CB8AC3E}">
        <p14:creationId xmlns:p14="http://schemas.microsoft.com/office/powerpoint/2010/main" val="23795945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923330"/>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dirty="0">
                <a:latin typeface="Cambria" pitchFamily="18" charset="0"/>
              </a:rPr>
              <a:t>Creates a balance between rate of data production and the rate of data consumption</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Assumption: </a:t>
            </a:r>
            <a:r>
              <a:rPr lang="en-IN" dirty="0">
                <a:latin typeface="Cambria" pitchFamily="18" charset="0"/>
              </a:rPr>
              <a:t>Channel between sender &amp; receiver is error-free</a:t>
            </a:r>
          </a:p>
        </p:txBody>
      </p:sp>
      <p:pic>
        <p:nvPicPr>
          <p:cNvPr id="2" name="Picture 1">
            <a:extLst>
              <a:ext uri="{FF2B5EF4-FFF2-40B4-BE49-F238E27FC236}">
                <a16:creationId xmlns:a16="http://schemas.microsoft.com/office/drawing/2014/main" id="{91D6E3E7-DEA2-4A1E-B156-1A494E432642}"/>
              </a:ext>
            </a:extLst>
          </p:cNvPr>
          <p:cNvPicPr>
            <a:picLocks noChangeAspect="1"/>
          </p:cNvPicPr>
          <p:nvPr/>
        </p:nvPicPr>
        <p:blipFill>
          <a:blip r:embed="rId4"/>
          <a:stretch>
            <a:fillRect/>
          </a:stretch>
        </p:blipFill>
        <p:spPr>
          <a:xfrm>
            <a:off x="1445798" y="3161422"/>
            <a:ext cx="6252404" cy="2038194"/>
          </a:xfrm>
          <a:prstGeom prst="rect">
            <a:avLst/>
          </a:prstGeom>
        </p:spPr>
      </p:pic>
      <p:sp>
        <p:nvSpPr>
          <p:cNvPr id="9" name="TextBox 8">
            <a:extLst>
              <a:ext uri="{FF2B5EF4-FFF2-40B4-BE49-F238E27FC236}">
                <a16:creationId xmlns:a16="http://schemas.microsoft.com/office/drawing/2014/main" id="{D8625FD1-D005-48E5-BDC4-1F072C960ACD}"/>
              </a:ext>
            </a:extLst>
          </p:cNvPr>
          <p:cNvSpPr txBox="1"/>
          <p:nvPr/>
        </p:nvSpPr>
        <p:spPr>
          <a:xfrm>
            <a:off x="1601671" y="5265204"/>
            <a:ext cx="5940659" cy="369332"/>
          </a:xfrm>
          <a:prstGeom prst="rect">
            <a:avLst/>
          </a:prstGeom>
          <a:noFill/>
        </p:spPr>
        <p:txBody>
          <a:bodyPr wrap="square" rtlCol="0">
            <a:spAutoFit/>
          </a:bodyPr>
          <a:lstStyle/>
          <a:p>
            <a:pPr algn="ctr"/>
            <a:r>
              <a:rPr lang="en-US" b="1" i="1" dirty="0">
                <a:solidFill>
                  <a:srgbClr val="C00000"/>
                </a:solidFill>
                <a:latin typeface="Cambria" pitchFamily="18" charset="0"/>
              </a:rPr>
              <a:t>Data Flow and Flow Control Feedbacks in TCP</a:t>
            </a:r>
            <a:endParaRPr lang="en-IN" b="1" i="1" dirty="0">
              <a:solidFill>
                <a:srgbClr val="C00000"/>
              </a:solidFill>
              <a:latin typeface="Cambria" pitchFamily="18" charset="0"/>
            </a:endParaRPr>
          </a:p>
        </p:txBody>
      </p:sp>
      <p:sp>
        <p:nvSpPr>
          <p:cNvPr id="4" name="Rectangle 3">
            <a:extLst>
              <a:ext uri="{FF2B5EF4-FFF2-40B4-BE49-F238E27FC236}">
                <a16:creationId xmlns:a16="http://schemas.microsoft.com/office/drawing/2014/main" id="{60F19984-267C-4677-9B58-C254899B17EC}"/>
              </a:ext>
            </a:extLst>
          </p:cNvPr>
          <p:cNvSpPr/>
          <p:nvPr/>
        </p:nvSpPr>
        <p:spPr>
          <a:xfrm>
            <a:off x="-3270" y="571596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241557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728663" lvl="1" indent="-385763" algn="just">
              <a:lnSpc>
                <a:spcPct val="150000"/>
              </a:lnSpc>
              <a:buFont typeface="+mj-lt"/>
              <a:buAutoNum type="arabicParenR"/>
            </a:pPr>
            <a:r>
              <a:rPr lang="en-IN" dirty="0">
                <a:latin typeface="Cambria" pitchFamily="18" charset="0"/>
              </a:rPr>
              <a:t>Messages are pushed from the Sending application to TCP Client</a:t>
            </a:r>
          </a:p>
          <a:p>
            <a:pPr marL="728663" lvl="1" indent="-385763" algn="just">
              <a:lnSpc>
                <a:spcPct val="150000"/>
              </a:lnSpc>
              <a:buFont typeface="+mj-lt"/>
              <a:buAutoNum type="arabicParenR"/>
            </a:pPr>
            <a:r>
              <a:rPr lang="en-IN" dirty="0">
                <a:latin typeface="Cambria" pitchFamily="18" charset="0"/>
              </a:rPr>
              <a:t>Message segment from TCP Client is pushed to TCP Server</a:t>
            </a:r>
          </a:p>
          <a:p>
            <a:pPr marL="728663" lvl="1" indent="-385763" algn="just">
              <a:lnSpc>
                <a:spcPct val="150000"/>
              </a:lnSpc>
              <a:buFont typeface="+mj-lt"/>
              <a:buAutoNum type="arabicParenR"/>
            </a:pPr>
            <a:r>
              <a:rPr lang="en-IN" dirty="0">
                <a:latin typeface="Cambria" pitchFamily="18" charset="0"/>
              </a:rPr>
              <a:t>Messages are pulled by receiving application from TCP Server</a:t>
            </a:r>
          </a:p>
          <a:p>
            <a:pPr marL="728663" lvl="1" indent="-385763" algn="just">
              <a:lnSpc>
                <a:spcPct val="150000"/>
              </a:lnSpc>
              <a:buFont typeface="+mj-lt"/>
              <a:buAutoNum type="arabicParenR"/>
            </a:pPr>
            <a:r>
              <a:rPr lang="en-IN" dirty="0">
                <a:latin typeface="Cambria" pitchFamily="18" charset="0"/>
              </a:rPr>
              <a:t>Flow control feedback is sent from TCP server to TCP client</a:t>
            </a:r>
          </a:p>
          <a:p>
            <a:pPr marL="728663" lvl="1" indent="-385763" algn="just">
              <a:lnSpc>
                <a:spcPct val="150000"/>
              </a:lnSpc>
              <a:buFont typeface="+mj-lt"/>
              <a:buAutoNum type="arabicParenR"/>
            </a:pPr>
            <a:r>
              <a:rPr lang="en-IN" dirty="0">
                <a:latin typeface="Cambria" pitchFamily="18" charset="0"/>
              </a:rPr>
              <a:t>TCP client forwards the flow control feedback to sending application</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Opening and Closing Windows</a:t>
            </a:r>
          </a:p>
          <a:p>
            <a:pPr marL="728663" lvl="1" indent="-385763" algn="just">
              <a:lnSpc>
                <a:spcPct val="150000"/>
              </a:lnSpc>
              <a:buFont typeface="Wingdings" panose="05000000000000000000" pitchFamily="2" charset="2"/>
              <a:buChar char="Ø"/>
            </a:pPr>
            <a:r>
              <a:rPr lang="en-IN" dirty="0">
                <a:latin typeface="Cambria" pitchFamily="18" charset="0"/>
              </a:rPr>
              <a:t>Buffer size of sender &amp; receiver is fixed during connection establishment</a:t>
            </a:r>
          </a:p>
          <a:p>
            <a:pPr marL="728663" lvl="1" indent="-385763" algn="just">
              <a:lnSpc>
                <a:spcPct val="150000"/>
              </a:lnSpc>
              <a:buFont typeface="Wingdings" panose="05000000000000000000" pitchFamily="2" charset="2"/>
              <a:buChar char="Ø"/>
            </a:pPr>
            <a:r>
              <a:rPr lang="en-IN" dirty="0">
                <a:latin typeface="Cambria" pitchFamily="18" charset="0"/>
              </a:rPr>
              <a:t>Window sizes of  Sender / Receiver is controlled and adjusted by TCP Server</a:t>
            </a:r>
          </a:p>
          <a:p>
            <a:pPr marL="728663" lvl="1" indent="-385763" algn="just">
              <a:lnSpc>
                <a:spcPct val="150000"/>
              </a:lnSpc>
              <a:buFont typeface="Wingdings" panose="05000000000000000000" pitchFamily="2" charset="2"/>
              <a:buChar char="Ø"/>
            </a:pPr>
            <a:r>
              <a:rPr lang="en-IN" dirty="0">
                <a:latin typeface="Cambria" pitchFamily="18" charset="0"/>
              </a:rPr>
              <a:t>Opening / Closing / Shrinking of client window is controlled by receiver</a:t>
            </a:r>
          </a:p>
        </p:txBody>
      </p:sp>
    </p:spTree>
    <p:extLst>
      <p:ext uri="{BB962C8B-B14F-4D97-AF65-F5344CB8AC3E}">
        <p14:creationId xmlns:p14="http://schemas.microsoft.com/office/powerpoint/2010/main" val="18445228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Scenario – TCP Flow Control</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1</a:t>
            </a:r>
          </a:p>
          <a:p>
            <a:pPr marL="728663" lvl="1" indent="-385763" algn="just">
              <a:lnSpc>
                <a:spcPct val="150000"/>
              </a:lnSpc>
              <a:buFont typeface="Wingdings" panose="05000000000000000000" pitchFamily="2" charset="2"/>
              <a:buChar char="Ø"/>
            </a:pPr>
            <a:r>
              <a:rPr lang="en-IN" dirty="0">
                <a:latin typeface="Cambria" pitchFamily="18" charset="0"/>
              </a:rPr>
              <a:t>Connection request – (SYN) segment from client to server</a:t>
            </a:r>
          </a:p>
          <a:p>
            <a:pPr marL="728663" lvl="1" indent="-385763" algn="just">
              <a:lnSpc>
                <a:spcPct val="150000"/>
              </a:lnSpc>
              <a:buFont typeface="Wingdings" panose="05000000000000000000" pitchFamily="2" charset="2"/>
              <a:buChar char="Ø"/>
            </a:pPr>
            <a:r>
              <a:rPr lang="en-IN" dirty="0">
                <a:latin typeface="Cambria" pitchFamily="18" charset="0"/>
              </a:rPr>
              <a:t>Initial Sequence Number (ISN): 100 (Next byte to Arrive : 101)</a:t>
            </a:r>
          </a:p>
          <a:p>
            <a:pPr marL="728663" lvl="1" indent="-385763" algn="just">
              <a:lnSpc>
                <a:spcPct val="150000"/>
              </a:lnSpc>
              <a:buFont typeface="Wingdings" panose="05000000000000000000" pitchFamily="2" charset="2"/>
              <a:buChar char="Ø"/>
            </a:pPr>
            <a:r>
              <a:rPr lang="en-IN" dirty="0">
                <a:latin typeface="Cambria" pitchFamily="18" charset="0"/>
              </a:rPr>
              <a:t>Server allots buffer size = 800 (Assumption)</a:t>
            </a:r>
          </a:p>
          <a:p>
            <a:pPr marL="728663" lvl="1" indent="-385763" algn="just">
              <a:lnSpc>
                <a:spcPct val="150000"/>
              </a:lnSpc>
              <a:buFont typeface="Wingdings" panose="05000000000000000000" pitchFamily="2" charset="2"/>
              <a:buChar char="Ø"/>
            </a:pPr>
            <a:r>
              <a:rPr lang="en-IN" dirty="0">
                <a:latin typeface="Cambria" pitchFamily="18" charset="0"/>
              </a:rPr>
              <a:t>Server allots Window size (</a:t>
            </a:r>
            <a:r>
              <a:rPr lang="en-IN" dirty="0" err="1">
                <a:latin typeface="Cambria" pitchFamily="18" charset="0"/>
              </a:rPr>
              <a:t>rwnd</a:t>
            </a:r>
            <a:r>
              <a:rPr lang="en-IN" dirty="0">
                <a:latin typeface="Cambria" pitchFamily="18" charset="0"/>
              </a:rPr>
              <a:t>) = 800</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2</a:t>
            </a:r>
          </a:p>
          <a:p>
            <a:pPr marL="728663" lvl="1" indent="-385763" algn="just">
              <a:lnSpc>
                <a:spcPct val="150000"/>
              </a:lnSpc>
              <a:buFont typeface="Wingdings" panose="05000000000000000000" pitchFamily="2" charset="2"/>
              <a:buChar char="Ø"/>
            </a:pPr>
            <a:r>
              <a:rPr lang="en-IN" dirty="0">
                <a:latin typeface="Cambria" pitchFamily="18" charset="0"/>
              </a:rPr>
              <a:t>(ACK + SYN) segment from Server to Client</a:t>
            </a:r>
          </a:p>
          <a:p>
            <a:pPr marL="728663" lvl="1" indent="-385763" algn="just">
              <a:lnSpc>
                <a:spcPct val="150000"/>
              </a:lnSpc>
              <a:buFont typeface="Wingdings" panose="05000000000000000000" pitchFamily="2" charset="2"/>
              <a:buChar char="Ø"/>
            </a:pPr>
            <a:r>
              <a:rPr lang="en-IN" dirty="0">
                <a:latin typeface="Cambria" pitchFamily="18" charset="0"/>
              </a:rPr>
              <a:t>Set ACK no = 101 &amp; Buffer Size = 800 bytes</a:t>
            </a:r>
          </a:p>
        </p:txBody>
      </p:sp>
    </p:spTree>
    <p:extLst>
      <p:ext uri="{BB962C8B-B14F-4D97-AF65-F5344CB8AC3E}">
        <p14:creationId xmlns:p14="http://schemas.microsoft.com/office/powerpoint/2010/main" val="40937547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A496696-38DD-4F7E-85E0-045673827514}"/>
              </a:ext>
            </a:extLst>
          </p:cNvPr>
          <p:cNvSpPr txBox="1"/>
          <p:nvPr/>
        </p:nvSpPr>
        <p:spPr>
          <a:xfrm>
            <a:off x="197514"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b="1" i="1" dirty="0">
                <a:solidFill>
                  <a:srgbClr val="FFFFFF"/>
                </a:solidFill>
                <a:latin typeface="Cambria" panose="02040503050406030204" pitchFamily="18" charset="0"/>
                <a:ea typeface="Cambria" panose="02040503050406030204" pitchFamily="18" charset="0"/>
                <a:cs typeface="+mj-cs"/>
              </a:rPr>
              <a:t>Flow Control – A Scenario</a:t>
            </a:r>
          </a:p>
        </p:txBody>
      </p:sp>
      <p:pic>
        <p:nvPicPr>
          <p:cNvPr id="2" name="Picture 1">
            <a:extLst>
              <a:ext uri="{FF2B5EF4-FFF2-40B4-BE49-F238E27FC236}">
                <a16:creationId xmlns:a16="http://schemas.microsoft.com/office/drawing/2014/main" id="{E9C73AE6-E249-4816-8E1E-19345E60FEF8}"/>
              </a:ext>
            </a:extLst>
          </p:cNvPr>
          <p:cNvPicPr>
            <a:picLocks noChangeAspect="1"/>
          </p:cNvPicPr>
          <p:nvPr/>
        </p:nvPicPr>
        <p:blipFill>
          <a:blip r:embed="rId3"/>
          <a:stretch>
            <a:fillRect/>
          </a:stretch>
        </p:blipFill>
        <p:spPr>
          <a:xfrm>
            <a:off x="2843808" y="997700"/>
            <a:ext cx="5508612" cy="4679136"/>
          </a:xfrm>
          <a:prstGeom prst="rect">
            <a:avLst/>
          </a:prstGeom>
        </p:spPr>
      </p:pic>
      <p:sp>
        <p:nvSpPr>
          <p:cNvPr id="3" name="Rectangle 2">
            <a:extLst>
              <a:ext uri="{FF2B5EF4-FFF2-40B4-BE49-F238E27FC236}">
                <a16:creationId xmlns:a16="http://schemas.microsoft.com/office/drawing/2014/main" id="{C5485B92-F284-4F73-8E6B-7BCB93B1EB35}"/>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28700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Scenario – TCP Flow Control</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3</a:t>
            </a:r>
          </a:p>
          <a:p>
            <a:pPr marL="728663" lvl="1" indent="-385763" algn="just">
              <a:lnSpc>
                <a:spcPct val="150000"/>
              </a:lnSpc>
              <a:buFont typeface="Wingdings" panose="05000000000000000000" pitchFamily="2" charset="2"/>
              <a:buChar char="Ø"/>
            </a:pPr>
            <a:r>
              <a:rPr lang="en-IN" dirty="0">
                <a:latin typeface="Cambria" pitchFamily="18" charset="0"/>
              </a:rPr>
              <a:t>ACK segment sent from client to server</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4</a:t>
            </a:r>
          </a:p>
          <a:p>
            <a:pPr marL="728663" lvl="1" indent="-385763" algn="just">
              <a:lnSpc>
                <a:spcPct val="150000"/>
              </a:lnSpc>
              <a:buFont typeface="Wingdings" panose="05000000000000000000" pitchFamily="2" charset="2"/>
              <a:buChar char="Ø"/>
            </a:pPr>
            <a:r>
              <a:rPr lang="en-IN" dirty="0">
                <a:latin typeface="Cambria" pitchFamily="18" charset="0"/>
              </a:rPr>
              <a:t>Client sets window size to 800 (since </a:t>
            </a:r>
            <a:r>
              <a:rPr lang="en-IN" dirty="0" err="1">
                <a:latin typeface="Cambria" pitchFamily="18" charset="0"/>
              </a:rPr>
              <a:t>rwnd</a:t>
            </a:r>
            <a:r>
              <a:rPr lang="en-IN" dirty="0">
                <a:latin typeface="Cambria" pitchFamily="18" charset="0"/>
              </a:rPr>
              <a:t> from server is 800)</a:t>
            </a:r>
          </a:p>
          <a:p>
            <a:pPr marL="728663" lvl="1" indent="-385763" algn="just">
              <a:lnSpc>
                <a:spcPct val="150000"/>
              </a:lnSpc>
              <a:buFont typeface="Wingdings" panose="05000000000000000000" pitchFamily="2" charset="2"/>
              <a:buChar char="Ø"/>
            </a:pPr>
            <a:r>
              <a:rPr lang="en-IN" dirty="0">
                <a:latin typeface="Cambria" pitchFamily="18" charset="0"/>
              </a:rPr>
              <a:t>Client process pushes 200 bytes of data to TCP client</a:t>
            </a:r>
          </a:p>
          <a:p>
            <a:pPr marL="728663" lvl="1" indent="-385763" algn="just">
              <a:lnSpc>
                <a:spcPct val="150000"/>
              </a:lnSpc>
              <a:buFont typeface="Wingdings" panose="05000000000000000000" pitchFamily="2" charset="2"/>
              <a:buChar char="Ø"/>
            </a:pPr>
            <a:r>
              <a:rPr lang="en-IN" dirty="0">
                <a:latin typeface="Cambria" pitchFamily="18" charset="0"/>
              </a:rPr>
              <a:t>TCP client creates data segment with bytes (101-300) and sends to Server</a:t>
            </a:r>
          </a:p>
          <a:p>
            <a:pPr marL="728663" lvl="1" indent="-385763" algn="just">
              <a:lnSpc>
                <a:spcPct val="150000"/>
              </a:lnSpc>
              <a:buFont typeface="Wingdings" panose="05000000000000000000" pitchFamily="2" charset="2"/>
              <a:buChar char="Ø"/>
            </a:pPr>
            <a:r>
              <a:rPr lang="en-IN" dirty="0">
                <a:latin typeface="Cambria" pitchFamily="18" charset="0"/>
              </a:rPr>
              <a:t>Client window adjusted</a:t>
            </a:r>
          </a:p>
          <a:p>
            <a:pPr marL="1071563" lvl="2" indent="-385763" algn="just">
              <a:lnSpc>
                <a:spcPct val="150000"/>
              </a:lnSpc>
              <a:buFont typeface="Wingdings" panose="05000000000000000000" pitchFamily="2" charset="2"/>
              <a:buChar char="Ø"/>
            </a:pPr>
            <a:r>
              <a:rPr lang="en-IN" dirty="0">
                <a:latin typeface="Cambria" pitchFamily="18" charset="0"/>
              </a:rPr>
              <a:t>Shows 200 bytes as sent but no ACK received from Server</a:t>
            </a:r>
          </a:p>
        </p:txBody>
      </p:sp>
    </p:spTree>
    <p:extLst>
      <p:ext uri="{BB962C8B-B14F-4D97-AF65-F5344CB8AC3E}">
        <p14:creationId xmlns:p14="http://schemas.microsoft.com/office/powerpoint/2010/main" val="23815856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Scenario – TCP Flow Control</a:t>
            </a:r>
          </a:p>
          <a:p>
            <a:pPr marL="1071563" lvl="2" indent="-385763" algn="just">
              <a:lnSpc>
                <a:spcPct val="150000"/>
              </a:lnSpc>
              <a:buFont typeface="Wingdings" panose="05000000000000000000" pitchFamily="2" charset="2"/>
              <a:buChar char="Ø"/>
            </a:pPr>
            <a:r>
              <a:rPr lang="en-IN" dirty="0">
                <a:latin typeface="Cambria" pitchFamily="18" charset="0"/>
              </a:rPr>
              <a:t>Shows 200 bytes as sent but no ACK received from Server</a:t>
            </a:r>
          </a:p>
          <a:p>
            <a:pPr marL="728663" lvl="1" indent="-385763" algn="just">
              <a:lnSpc>
                <a:spcPct val="150000"/>
              </a:lnSpc>
              <a:buFont typeface="Wingdings" panose="05000000000000000000" pitchFamily="2" charset="2"/>
              <a:buChar char="Ø"/>
            </a:pPr>
            <a:r>
              <a:rPr lang="en-IN" dirty="0">
                <a:latin typeface="Cambria" pitchFamily="18" charset="0"/>
              </a:rPr>
              <a:t>Server stores 200 bytes in buffer &amp; closes receive window</a:t>
            </a:r>
          </a:p>
          <a:p>
            <a:pPr marL="728663" lvl="1" indent="-385763" algn="just">
              <a:lnSpc>
                <a:spcPct val="150000"/>
              </a:lnSpc>
              <a:buFont typeface="Wingdings" panose="05000000000000000000" pitchFamily="2" charset="2"/>
              <a:buChar char="Ø"/>
            </a:pPr>
            <a:r>
              <a:rPr lang="en-IN" dirty="0">
                <a:latin typeface="Cambria" pitchFamily="18" charset="0"/>
              </a:rPr>
              <a:t>Server indicates the next expected byte as 301</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5</a:t>
            </a:r>
          </a:p>
          <a:p>
            <a:pPr marL="728663" lvl="1" indent="-385763" algn="just">
              <a:lnSpc>
                <a:spcPct val="150000"/>
              </a:lnSpc>
              <a:buFont typeface="Wingdings" panose="05000000000000000000" pitchFamily="2" charset="2"/>
              <a:buChar char="Ø"/>
            </a:pPr>
            <a:r>
              <a:rPr lang="en-IN" dirty="0">
                <a:latin typeface="Cambria" pitchFamily="18" charset="0"/>
              </a:rPr>
              <a:t>Server acknowledges receipt of 200 bytes from client &amp; reduces </a:t>
            </a:r>
            <a:r>
              <a:rPr lang="en-IN" dirty="0" err="1">
                <a:latin typeface="Cambria" pitchFamily="18" charset="0"/>
              </a:rPr>
              <a:t>rwnd</a:t>
            </a:r>
            <a:r>
              <a:rPr lang="en-IN" dirty="0">
                <a:latin typeface="Cambria" pitchFamily="18" charset="0"/>
              </a:rPr>
              <a:t> to 600</a:t>
            </a:r>
          </a:p>
          <a:p>
            <a:pPr marL="728663" lvl="1" indent="-385763" algn="just">
              <a:lnSpc>
                <a:spcPct val="150000"/>
              </a:lnSpc>
              <a:buFont typeface="Wingdings" panose="05000000000000000000" pitchFamily="2" charset="2"/>
              <a:buChar char="Ø"/>
            </a:pPr>
            <a:r>
              <a:rPr lang="en-IN" dirty="0">
                <a:latin typeface="Cambria" pitchFamily="18" charset="0"/>
              </a:rPr>
              <a:t>Client receives acknowledgement and resizes window size to 600</a:t>
            </a:r>
          </a:p>
          <a:p>
            <a:pPr marL="728663" lvl="1" indent="-385763" algn="just">
              <a:lnSpc>
                <a:spcPct val="150000"/>
              </a:lnSpc>
              <a:buFont typeface="Wingdings" panose="05000000000000000000" pitchFamily="2" charset="2"/>
              <a:buChar char="Ø"/>
            </a:pPr>
            <a:r>
              <a:rPr lang="en-IN" dirty="0">
                <a:latin typeface="Cambria" pitchFamily="18" charset="0"/>
              </a:rPr>
              <a:t>Client closes the window (101-300) from left to right</a:t>
            </a:r>
          </a:p>
          <a:p>
            <a:pPr marL="728663" lvl="1" indent="-385763" algn="just">
              <a:lnSpc>
                <a:spcPct val="150000"/>
              </a:lnSpc>
              <a:buFont typeface="Wingdings" panose="05000000000000000000" pitchFamily="2" charset="2"/>
              <a:buChar char="Ø"/>
            </a:pPr>
            <a:r>
              <a:rPr lang="en-IN" dirty="0">
                <a:latin typeface="Cambria" pitchFamily="18" charset="0"/>
              </a:rPr>
              <a:t>Client indicates the next byte to send as 301</a:t>
            </a:r>
          </a:p>
        </p:txBody>
      </p:sp>
    </p:spTree>
    <p:extLst>
      <p:ext uri="{BB962C8B-B14F-4D97-AF65-F5344CB8AC3E}">
        <p14:creationId xmlns:p14="http://schemas.microsoft.com/office/powerpoint/2010/main" val="188496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0086A89-7856-4A54-8D1A-729522CA601B}" type="slidenum">
              <a:rPr lang="en-US" altLang="zh-TW" b="0"/>
              <a:pPr/>
              <a:t>18</a:t>
            </a:fld>
            <a:endParaRPr lang="en-US" altLang="zh-TW" b="0"/>
          </a:p>
        </p:txBody>
      </p:sp>
      <p:sp>
        <p:nvSpPr>
          <p:cNvPr id="53252" name="Text Box 2"/>
          <p:cNvSpPr txBox="1">
            <a:spLocks noChangeArrowheads="1"/>
          </p:cNvSpPr>
          <p:nvPr/>
        </p:nvSpPr>
        <p:spPr bwMode="auto">
          <a:xfrm>
            <a:off x="683568" y="3194052"/>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1.8    </a:t>
            </a:r>
            <a:r>
              <a:rPr lang="en-US" altLang="en-US" i="1" dirty="0">
                <a:latin typeface="Times New Roman" panose="02020603050405020304" pitchFamily="18" charset="0"/>
              </a:rPr>
              <a:t>Fragmentation example</a:t>
            </a:r>
          </a:p>
        </p:txBody>
      </p:sp>
      <p:pic>
        <p:nvPicPr>
          <p:cNvPr id="6359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84" y="4493420"/>
            <a:ext cx="3363913"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91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709" y="3694907"/>
            <a:ext cx="4752975"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91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1709" y="4761707"/>
            <a:ext cx="497205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921"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09" y="4914107"/>
            <a:ext cx="4981575"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1902" y="1125538"/>
            <a:ext cx="8580196" cy="1938992"/>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Fragmentation offset:</a:t>
            </a:r>
            <a:r>
              <a:rPr lang="en-US" sz="2400" dirty="0">
                <a:latin typeface="Times New Roman" panose="02020603050405020304" pitchFamily="18" charset="0"/>
                <a:cs typeface="Times New Roman" panose="02020603050405020304" pitchFamily="18" charset="0"/>
              </a:rPr>
              <a:t> This 13-bit field shows the relative position of this fragment with respect to the whole datagram. It is the offset of the data in the original datagram measured in units of 8 bytes.</a:t>
            </a:r>
          </a:p>
          <a:p>
            <a:pPr algn="just"/>
            <a:r>
              <a:rPr lang="en-US" sz="2400" dirty="0">
                <a:latin typeface="Times New Roman" panose="02020603050405020304" pitchFamily="18" charset="0"/>
                <a:cs typeface="Times New Roman" panose="02020603050405020304" pitchFamily="18" charset="0"/>
              </a:rPr>
              <a:t>Figure 1.8 shows a datagram with a data size of 4000 bytes fragmented into three fragments. </a:t>
            </a:r>
            <a:endParaRPr lang="en-IN" sz="2400" dirty="0">
              <a:latin typeface="Times New Roman" panose="02020603050405020304" pitchFamily="18" charset="0"/>
              <a:cs typeface="Times New Roman" panose="02020603050405020304" pitchFamily="18" charset="0"/>
            </a:endParaRPr>
          </a:p>
        </p:txBody>
      </p:sp>
      <p:sp>
        <p:nvSpPr>
          <p:cNvPr id="18" name="Text Box 2"/>
          <p:cNvSpPr txBox="1">
            <a:spLocks noChangeArrowheads="1"/>
          </p:cNvSpPr>
          <p:nvPr/>
        </p:nvSpPr>
        <p:spPr bwMode="auto">
          <a:xfrm>
            <a:off x="215516" y="389342"/>
            <a:ext cx="7308812" cy="584775"/>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IN" sz="3200" dirty="0">
                <a:latin typeface="Times New Roman" panose="02020603050405020304" pitchFamily="18" charset="0"/>
                <a:cs typeface="Times New Roman" panose="02020603050405020304" pitchFamily="18" charset="0"/>
              </a:rPr>
              <a:t>IP Fragmentation Cont.</a:t>
            </a:r>
          </a:p>
        </p:txBody>
      </p:sp>
    </p:spTree>
    <p:extLst>
      <p:ext uri="{BB962C8B-B14F-4D97-AF65-F5344CB8AC3E}">
        <p14:creationId xmlns:p14="http://schemas.microsoft.com/office/powerpoint/2010/main" val="1511086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59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35918"/>
                                        </p:tgtEl>
                                        <p:attrNameLst>
                                          <p:attrName>style.visibility</p:attrName>
                                        </p:attrNameLst>
                                      </p:cBhvr>
                                      <p:to>
                                        <p:strVal val="visible"/>
                                      </p:to>
                                    </p:set>
                                    <p:animEffect transition="in" filter="wipe(left)">
                                      <p:cBhvr>
                                        <p:cTn id="11" dur="1000"/>
                                        <p:tgtEl>
                                          <p:spTgt spid="6359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35919"/>
                                        </p:tgtEl>
                                        <p:attrNameLst>
                                          <p:attrName>style.visibility</p:attrName>
                                        </p:attrNameLst>
                                      </p:cBhvr>
                                      <p:to>
                                        <p:strVal val="visible"/>
                                      </p:to>
                                    </p:set>
                                    <p:animEffect transition="in" filter="wipe(left)">
                                      <p:cBhvr>
                                        <p:cTn id="16" dur="1000"/>
                                        <p:tgtEl>
                                          <p:spTgt spid="6359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35921"/>
                                        </p:tgtEl>
                                        <p:attrNameLst>
                                          <p:attrName>style.visibility</p:attrName>
                                        </p:attrNameLst>
                                      </p:cBhvr>
                                      <p:to>
                                        <p:strVal val="visible"/>
                                      </p:to>
                                    </p:set>
                                    <p:animEffect transition="in" filter="wipe(left)">
                                      <p:cBhvr>
                                        <p:cTn id="21" dur="1000"/>
                                        <p:tgtEl>
                                          <p:spTgt spid="635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Scenario – TCP Flow Control</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6</a:t>
            </a:r>
          </a:p>
          <a:p>
            <a:pPr marL="728663" lvl="1" indent="-385763" algn="just">
              <a:lnSpc>
                <a:spcPct val="150000"/>
              </a:lnSpc>
              <a:buFont typeface="Wingdings" panose="05000000000000000000" pitchFamily="2" charset="2"/>
              <a:buChar char="Ø"/>
            </a:pPr>
            <a:r>
              <a:rPr lang="en-IN" dirty="0">
                <a:latin typeface="Cambria" pitchFamily="18" charset="0"/>
              </a:rPr>
              <a:t>Client pushes 300 more bytes to the server (Seq. No = 301 &amp; Data = 300 bytes)</a:t>
            </a:r>
          </a:p>
          <a:p>
            <a:pPr marL="728663" lvl="1" indent="-385763" algn="just">
              <a:lnSpc>
                <a:spcPct val="150000"/>
              </a:lnSpc>
              <a:buFont typeface="Wingdings" panose="05000000000000000000" pitchFamily="2" charset="2"/>
              <a:buChar char="Ø"/>
            </a:pPr>
            <a:r>
              <a:rPr lang="en-IN" dirty="0">
                <a:latin typeface="Cambria" pitchFamily="18" charset="0"/>
              </a:rPr>
              <a:t>Server stores 300 bytes in buffer</a:t>
            </a:r>
          </a:p>
          <a:p>
            <a:pPr marL="728663" lvl="1" indent="-385763" algn="just">
              <a:lnSpc>
                <a:spcPct val="150000"/>
              </a:lnSpc>
              <a:buFont typeface="Wingdings" panose="05000000000000000000" pitchFamily="2" charset="2"/>
              <a:buChar char="Ø"/>
            </a:pPr>
            <a:r>
              <a:rPr lang="en-IN" dirty="0">
                <a:latin typeface="Cambria" pitchFamily="18" charset="0"/>
              </a:rPr>
              <a:t>100 bytes of data are pulled by the Client process</a:t>
            </a:r>
          </a:p>
          <a:p>
            <a:pPr marL="728663" lvl="1" indent="-385763" algn="just">
              <a:lnSpc>
                <a:spcPct val="150000"/>
              </a:lnSpc>
              <a:buFont typeface="Wingdings" panose="05000000000000000000" pitchFamily="2" charset="2"/>
              <a:buChar char="Ø"/>
            </a:pPr>
            <a:r>
              <a:rPr lang="en-IN" dirty="0">
                <a:latin typeface="Cambria" pitchFamily="18" charset="0"/>
              </a:rPr>
              <a:t>So, Window size is reduced by 100 bytes to the left &amp; opened by 100 bytes to the right</a:t>
            </a:r>
          </a:p>
          <a:p>
            <a:pPr marL="728663" lvl="1" indent="-385763" algn="just">
              <a:lnSpc>
                <a:spcPct val="150000"/>
              </a:lnSpc>
              <a:buFont typeface="Wingdings" panose="05000000000000000000" pitchFamily="2" charset="2"/>
              <a:buChar char="Ø"/>
            </a:pPr>
            <a:r>
              <a:rPr lang="en-IN" dirty="0">
                <a:latin typeface="Cambria" pitchFamily="18" charset="0"/>
              </a:rPr>
              <a:t>Overall, TCP client window size is reduced by 200 bytes</a:t>
            </a:r>
          </a:p>
          <a:p>
            <a:pPr marL="728663" lvl="1" indent="-385763" algn="just">
              <a:lnSpc>
                <a:spcPct val="150000"/>
              </a:lnSpc>
              <a:buFont typeface="Wingdings" panose="05000000000000000000" pitchFamily="2" charset="2"/>
              <a:buChar char="Ø"/>
            </a:pPr>
            <a:r>
              <a:rPr lang="en-IN" dirty="0">
                <a:latin typeface="Cambria" pitchFamily="18" charset="0"/>
              </a:rPr>
              <a:t>Now, Receiver window size (</a:t>
            </a:r>
            <a:r>
              <a:rPr lang="en-IN" dirty="0" err="1">
                <a:latin typeface="Cambria" pitchFamily="18" charset="0"/>
              </a:rPr>
              <a:t>rwnd</a:t>
            </a:r>
            <a:r>
              <a:rPr lang="en-IN" dirty="0">
                <a:latin typeface="Cambria" pitchFamily="18" charset="0"/>
              </a:rPr>
              <a:t>)  = 400</a:t>
            </a:r>
          </a:p>
        </p:txBody>
      </p:sp>
    </p:spTree>
    <p:extLst>
      <p:ext uri="{BB962C8B-B14F-4D97-AF65-F5344CB8AC3E}">
        <p14:creationId xmlns:p14="http://schemas.microsoft.com/office/powerpoint/2010/main" val="36793549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3416320"/>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Scenario – TCP Flow Control</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Segment 7</a:t>
            </a:r>
          </a:p>
          <a:p>
            <a:pPr marL="728663" lvl="1" indent="-385763" algn="just">
              <a:lnSpc>
                <a:spcPct val="150000"/>
              </a:lnSpc>
              <a:buFont typeface="Wingdings" panose="05000000000000000000" pitchFamily="2" charset="2"/>
              <a:buChar char="Ø"/>
            </a:pPr>
            <a:r>
              <a:rPr lang="en-IN" dirty="0">
                <a:latin typeface="Cambria" pitchFamily="18" charset="0"/>
              </a:rPr>
              <a:t>TCP Server acknowledges receipt of 300 bytes and sets window size (</a:t>
            </a:r>
            <a:r>
              <a:rPr lang="en-IN" dirty="0" err="1">
                <a:latin typeface="Cambria" pitchFamily="18" charset="0"/>
              </a:rPr>
              <a:t>rwnd</a:t>
            </a:r>
            <a:r>
              <a:rPr lang="en-IN" dirty="0">
                <a:latin typeface="Cambria" pitchFamily="18" charset="0"/>
              </a:rPr>
              <a:t>) = 400 &amp; TCP Client reduces window size to 400</a:t>
            </a:r>
          </a:p>
          <a:p>
            <a:pPr marL="728663" lvl="1" indent="-385763" algn="just">
              <a:lnSpc>
                <a:spcPct val="150000"/>
              </a:lnSpc>
              <a:buFont typeface="Wingdings" panose="05000000000000000000" pitchFamily="2" charset="2"/>
              <a:buChar char="Ø"/>
            </a:pPr>
            <a:r>
              <a:rPr lang="en-IN" dirty="0">
                <a:latin typeface="Cambria" pitchFamily="18" charset="0"/>
              </a:rPr>
              <a:t>Sender windows closes by 300 bytes from the left and opens by 100 bytes to the right</a:t>
            </a:r>
          </a:p>
          <a:p>
            <a:pPr marL="385763" indent="-385763" algn="just">
              <a:lnSpc>
                <a:spcPct val="150000"/>
              </a:lnSpc>
              <a:buFont typeface="Wingdings" panose="05000000000000000000" pitchFamily="2" charset="2"/>
              <a:buChar char="Ø"/>
            </a:pPr>
            <a:r>
              <a:rPr lang="en-IN" dirty="0">
                <a:latin typeface="Cambria" pitchFamily="18" charset="0"/>
              </a:rPr>
              <a:t>This process continues until all the data segments are sent from server to client and connection gets closed</a:t>
            </a:r>
          </a:p>
        </p:txBody>
      </p:sp>
    </p:spTree>
    <p:extLst>
      <p:ext uri="{BB962C8B-B14F-4D97-AF65-F5344CB8AC3E}">
        <p14:creationId xmlns:p14="http://schemas.microsoft.com/office/powerpoint/2010/main" val="9362401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Shrinking of Windows</a:t>
            </a:r>
          </a:p>
          <a:p>
            <a:pPr marL="728663" lvl="1" indent="-385763" algn="just">
              <a:lnSpc>
                <a:spcPct val="150000"/>
              </a:lnSpc>
              <a:buFont typeface="Wingdings" panose="05000000000000000000" pitchFamily="2" charset="2"/>
              <a:buChar char="Ø"/>
            </a:pPr>
            <a:r>
              <a:rPr lang="en-IN" dirty="0">
                <a:latin typeface="Cambria" pitchFamily="18" charset="0"/>
              </a:rPr>
              <a:t>Shrinking : Decreasing window size i.e., right wall moves towards the left</a:t>
            </a:r>
          </a:p>
          <a:p>
            <a:pPr marL="728663" lvl="1" indent="-385763" algn="just">
              <a:lnSpc>
                <a:spcPct val="150000"/>
              </a:lnSpc>
              <a:buFont typeface="Wingdings" panose="05000000000000000000" pitchFamily="2" charset="2"/>
              <a:buChar char="Ø"/>
            </a:pPr>
            <a:r>
              <a:rPr lang="en-IN" dirty="0">
                <a:latin typeface="Cambria" pitchFamily="18" charset="0"/>
              </a:rPr>
              <a:t>Sender window may shrink based on </a:t>
            </a:r>
            <a:r>
              <a:rPr lang="en-IN" dirty="0" err="1">
                <a:latin typeface="Cambria" pitchFamily="18" charset="0"/>
              </a:rPr>
              <a:t>rwnd</a:t>
            </a:r>
            <a:r>
              <a:rPr lang="en-IN" dirty="0">
                <a:latin typeface="Cambria" pitchFamily="18" charset="0"/>
              </a:rPr>
              <a:t> value defined by receiver</a:t>
            </a:r>
          </a:p>
          <a:p>
            <a:pPr marL="728663" lvl="1" indent="-385763" algn="just">
              <a:lnSpc>
                <a:spcPct val="150000"/>
              </a:lnSpc>
              <a:buFont typeface="Wingdings" panose="05000000000000000000" pitchFamily="2" charset="2"/>
              <a:buChar char="Ø"/>
            </a:pPr>
            <a:r>
              <a:rPr lang="en-IN" dirty="0">
                <a:latin typeface="Cambria" pitchFamily="18" charset="0"/>
              </a:rPr>
              <a:t>Receiver window cannot shrink</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Illustration</a:t>
            </a:r>
          </a:p>
          <a:p>
            <a:pPr marL="1071563" lvl="2" indent="-385763" algn="just">
              <a:lnSpc>
                <a:spcPct val="150000"/>
              </a:lnSpc>
              <a:buFont typeface="Wingdings" panose="05000000000000000000" pitchFamily="2" charset="2"/>
              <a:buChar char="Ø"/>
            </a:pPr>
            <a:r>
              <a:rPr lang="en-IN" dirty="0" err="1">
                <a:latin typeface="Cambria" pitchFamily="18" charset="0"/>
              </a:rPr>
              <a:t>Upto</a:t>
            </a:r>
            <a:r>
              <a:rPr lang="en-IN" dirty="0">
                <a:latin typeface="Cambria" pitchFamily="18" charset="0"/>
              </a:rPr>
              <a:t> 205 bytes of data received and acknowledged by sender</a:t>
            </a:r>
          </a:p>
          <a:p>
            <a:pPr marL="1071563" lvl="2" indent="-385763" algn="just">
              <a:lnSpc>
                <a:spcPct val="150000"/>
              </a:lnSpc>
              <a:buFont typeface="Wingdings" panose="05000000000000000000" pitchFamily="2" charset="2"/>
              <a:buChar char="Ø"/>
            </a:pPr>
            <a:r>
              <a:rPr lang="en-IN" dirty="0">
                <a:latin typeface="Cambria" pitchFamily="18" charset="0"/>
              </a:rPr>
              <a:t>Last advertised </a:t>
            </a:r>
            <a:r>
              <a:rPr lang="en-IN" dirty="0" err="1">
                <a:latin typeface="Cambria" pitchFamily="18" charset="0"/>
              </a:rPr>
              <a:t>rwnd</a:t>
            </a:r>
            <a:r>
              <a:rPr lang="en-IN" dirty="0">
                <a:latin typeface="Cambria" pitchFamily="18" charset="0"/>
              </a:rPr>
              <a:t> = 12 (Window size) &amp; last advertised ACK No = 206</a:t>
            </a:r>
          </a:p>
          <a:p>
            <a:pPr marL="1414463" lvl="3" indent="-385763" algn="just">
              <a:lnSpc>
                <a:spcPct val="150000"/>
              </a:lnSpc>
              <a:buFont typeface="Wingdings" panose="05000000000000000000" pitchFamily="2" charset="2"/>
              <a:buChar char="Ø"/>
            </a:pPr>
            <a:r>
              <a:rPr lang="en-IN" dirty="0">
                <a:latin typeface="Cambria" pitchFamily="18" charset="0"/>
              </a:rPr>
              <a:t>Data can be sent from byte 206 to byte 217 (Since </a:t>
            </a:r>
            <a:r>
              <a:rPr lang="en-IN" dirty="0" err="1">
                <a:latin typeface="Cambria" pitchFamily="18" charset="0"/>
              </a:rPr>
              <a:t>rwnd</a:t>
            </a:r>
            <a:r>
              <a:rPr lang="en-IN" dirty="0">
                <a:latin typeface="Cambria" pitchFamily="18" charset="0"/>
              </a:rPr>
              <a:t> = 12)</a:t>
            </a:r>
          </a:p>
          <a:p>
            <a:pPr marL="1071563" lvl="2" indent="-385763" algn="just">
              <a:lnSpc>
                <a:spcPct val="150000"/>
              </a:lnSpc>
              <a:buFont typeface="Wingdings" panose="05000000000000000000" pitchFamily="2" charset="2"/>
              <a:buChar char="Ø"/>
            </a:pPr>
            <a:r>
              <a:rPr lang="en-IN" dirty="0">
                <a:latin typeface="Cambria" pitchFamily="18" charset="0"/>
              </a:rPr>
              <a:t>New advertised </a:t>
            </a:r>
            <a:r>
              <a:rPr lang="en-IN" dirty="0" err="1">
                <a:latin typeface="Cambria" pitchFamily="18" charset="0"/>
              </a:rPr>
              <a:t>rwnd</a:t>
            </a:r>
            <a:r>
              <a:rPr lang="en-IN" dirty="0">
                <a:latin typeface="Cambria" pitchFamily="18" charset="0"/>
              </a:rPr>
              <a:t> = 12 (Window size) &amp; new advertised ACK No = 210</a:t>
            </a:r>
          </a:p>
        </p:txBody>
      </p:sp>
    </p:spTree>
    <p:extLst>
      <p:ext uri="{BB962C8B-B14F-4D97-AF65-F5344CB8AC3E}">
        <p14:creationId xmlns:p14="http://schemas.microsoft.com/office/powerpoint/2010/main" val="10417156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5A96B46-1D50-4537-BCB7-504E7A2C9371}"/>
              </a:ext>
            </a:extLst>
          </p:cNvPr>
          <p:cNvSpPr txBox="1"/>
          <p:nvPr/>
        </p:nvSpPr>
        <p:spPr>
          <a:xfrm>
            <a:off x="417399" y="1339850"/>
            <a:ext cx="8408194" cy="558627"/>
          </a:xfrm>
          <a:prstGeom prst="rect">
            <a:avLst/>
          </a:prstGeom>
        </p:spPr>
        <p:txBody>
          <a:bodyPr vert="horz" lIns="68580" tIns="34290" rIns="68580" bIns="34290" rtlCol="0" anchor="ctr">
            <a:normAutofit fontScale="92500"/>
          </a:bodyPr>
          <a:lstStyle/>
          <a:p>
            <a:pPr algn="ctr" defTabSz="685800">
              <a:lnSpc>
                <a:spcPct val="90000"/>
              </a:lnSpc>
              <a:spcBef>
                <a:spcPct val="0"/>
              </a:spcBef>
              <a:spcAft>
                <a:spcPts val="450"/>
              </a:spcAft>
            </a:pPr>
            <a:r>
              <a:rPr lang="en-US" sz="2400" b="1" i="1" dirty="0">
                <a:solidFill>
                  <a:schemeClr val="bg1"/>
                </a:solidFill>
                <a:latin typeface="Cambria" panose="02040503050406030204" pitchFamily="18" charset="0"/>
                <a:ea typeface="Cambria" panose="02040503050406030204" pitchFamily="18" charset="0"/>
                <a:cs typeface="+mj-cs"/>
              </a:rPr>
              <a:t>The window after the new advertisement; Window has shrunk</a:t>
            </a:r>
          </a:p>
        </p:txBody>
      </p:sp>
      <p:pic>
        <p:nvPicPr>
          <p:cNvPr id="3" name="Picture 2">
            <a:extLst>
              <a:ext uri="{FF2B5EF4-FFF2-40B4-BE49-F238E27FC236}">
                <a16:creationId xmlns:a16="http://schemas.microsoft.com/office/drawing/2014/main" id="{333A563C-5D2C-4C91-9439-BAE8A4ADDDFC}"/>
              </a:ext>
            </a:extLst>
          </p:cNvPr>
          <p:cNvPicPr>
            <a:picLocks noChangeAspect="1"/>
          </p:cNvPicPr>
          <p:nvPr/>
        </p:nvPicPr>
        <p:blipFill>
          <a:blip r:embed="rId3"/>
          <a:stretch>
            <a:fillRect/>
          </a:stretch>
        </p:blipFill>
        <p:spPr>
          <a:xfrm>
            <a:off x="1061610" y="1967182"/>
            <a:ext cx="6861009" cy="3550968"/>
          </a:xfrm>
          <a:prstGeom prst="rect">
            <a:avLst/>
          </a:prstGeom>
        </p:spPr>
      </p:pic>
      <p:sp>
        <p:nvSpPr>
          <p:cNvPr id="2" name="Rectangle 1">
            <a:extLst>
              <a:ext uri="{FF2B5EF4-FFF2-40B4-BE49-F238E27FC236}">
                <a16:creationId xmlns:a16="http://schemas.microsoft.com/office/drawing/2014/main" id="{F28E7FD0-4B76-4266-899E-FD7F1FCD3522}"/>
              </a:ext>
            </a:extLst>
          </p:cNvPr>
          <p:cNvSpPr/>
          <p:nvPr/>
        </p:nvSpPr>
        <p:spPr>
          <a:xfrm>
            <a:off x="35496" y="5749431"/>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54410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1754326"/>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Shrinking of Windows </a:t>
            </a:r>
            <a:r>
              <a:rPr lang="en-IN" b="1" i="1" dirty="0" err="1">
                <a:solidFill>
                  <a:srgbClr val="7030A0"/>
                </a:solidFill>
                <a:latin typeface="Cambria" pitchFamily="18" charset="0"/>
              </a:rPr>
              <a:t>Contd</a:t>
            </a:r>
            <a:r>
              <a:rPr lang="en-IN" b="1" i="1" dirty="0">
                <a:solidFill>
                  <a:srgbClr val="7030A0"/>
                </a:solidFill>
                <a:latin typeface="Cambria" pitchFamily="18" charset="0"/>
              </a:rPr>
              <a:t>…</a:t>
            </a:r>
          </a:p>
          <a:p>
            <a:pPr marL="728663" lvl="1" indent="-385763" algn="just">
              <a:lnSpc>
                <a:spcPct val="150000"/>
              </a:lnSpc>
              <a:buFont typeface="Wingdings" panose="05000000000000000000" pitchFamily="2" charset="2"/>
              <a:buChar char="Ø"/>
            </a:pPr>
            <a:r>
              <a:rPr lang="en-IN" dirty="0">
                <a:latin typeface="Cambria" pitchFamily="18" charset="0"/>
              </a:rPr>
              <a:t>Shrinking of window has occurred from byte 217 to byte 213 (Window had moved from right to left</a:t>
            </a:r>
          </a:p>
          <a:p>
            <a:pPr marL="728663" lvl="1" indent="-385763" algn="just">
              <a:lnSpc>
                <a:spcPct val="150000"/>
              </a:lnSpc>
              <a:buFont typeface="Wingdings" panose="05000000000000000000" pitchFamily="2" charset="2"/>
              <a:buChar char="Ø"/>
            </a:pPr>
            <a:r>
              <a:rPr lang="en-IN" dirty="0">
                <a:latin typeface="Cambria" pitchFamily="18" charset="0"/>
              </a:rPr>
              <a:t>Shrinking can be prevented by the relation given below:</a:t>
            </a:r>
          </a:p>
        </p:txBody>
      </p:sp>
      <p:sp>
        <p:nvSpPr>
          <p:cNvPr id="2" name="TextBox 1">
            <a:extLst>
              <a:ext uri="{FF2B5EF4-FFF2-40B4-BE49-F238E27FC236}">
                <a16:creationId xmlns:a16="http://schemas.microsoft.com/office/drawing/2014/main" id="{771F2273-826F-453C-BF79-7A833CFAE3FF}"/>
              </a:ext>
            </a:extLst>
          </p:cNvPr>
          <p:cNvSpPr txBox="1"/>
          <p:nvPr/>
        </p:nvSpPr>
        <p:spPr>
          <a:xfrm>
            <a:off x="1175019" y="4000853"/>
            <a:ext cx="6761275" cy="369332"/>
          </a:xfrm>
          <a:prstGeom prst="rect">
            <a:avLst/>
          </a:prstGeom>
          <a:solidFill>
            <a:schemeClr val="bg1"/>
          </a:solidFill>
          <a:ln>
            <a:solidFill>
              <a:schemeClr val="accent1"/>
            </a:solidFill>
          </a:ln>
        </p:spPr>
        <p:txBody>
          <a:bodyPr wrap="none" rtlCol="0">
            <a:spAutoFit/>
          </a:bodyPr>
          <a:lstStyle/>
          <a:p>
            <a:r>
              <a:rPr lang="en-IN" b="1" i="1" dirty="0">
                <a:solidFill>
                  <a:srgbClr val="C00000"/>
                </a:solidFill>
                <a:latin typeface="Cambria" panose="02040503050406030204" pitchFamily="18" charset="0"/>
                <a:ea typeface="Cambria" panose="02040503050406030204" pitchFamily="18" charset="0"/>
              </a:rPr>
              <a:t>New ACK number + new </a:t>
            </a:r>
            <a:r>
              <a:rPr lang="en-IN" b="1" i="1" dirty="0" err="1">
                <a:solidFill>
                  <a:srgbClr val="C00000"/>
                </a:solidFill>
                <a:latin typeface="Cambria" panose="02040503050406030204" pitchFamily="18" charset="0"/>
                <a:ea typeface="Cambria" panose="02040503050406030204" pitchFamily="18" charset="0"/>
              </a:rPr>
              <a:t>rwnd</a:t>
            </a:r>
            <a:r>
              <a:rPr lang="en-IN" b="1" i="1" dirty="0">
                <a:solidFill>
                  <a:srgbClr val="C00000"/>
                </a:solidFill>
                <a:latin typeface="Cambria" panose="02040503050406030204" pitchFamily="18" charset="0"/>
                <a:ea typeface="Cambria" panose="02040503050406030204" pitchFamily="18" charset="0"/>
              </a:rPr>
              <a:t> &gt; = </a:t>
            </a:r>
            <a:r>
              <a:rPr lang="en-IN" b="1" i="1" dirty="0" err="1">
                <a:solidFill>
                  <a:srgbClr val="C00000"/>
                </a:solidFill>
                <a:latin typeface="Cambria" panose="02040503050406030204" pitchFamily="18" charset="0"/>
                <a:ea typeface="Cambria" panose="02040503050406030204" pitchFamily="18" charset="0"/>
              </a:rPr>
              <a:t>Lask</a:t>
            </a:r>
            <a:r>
              <a:rPr lang="en-IN" b="1" i="1" dirty="0">
                <a:solidFill>
                  <a:srgbClr val="C00000"/>
                </a:solidFill>
                <a:latin typeface="Cambria" panose="02040503050406030204" pitchFamily="18" charset="0"/>
                <a:ea typeface="Cambria" panose="02040503050406030204" pitchFamily="18" charset="0"/>
              </a:rPr>
              <a:t> ACK Number + Last </a:t>
            </a:r>
            <a:r>
              <a:rPr lang="en-IN" b="1" i="1" dirty="0" err="1">
                <a:solidFill>
                  <a:srgbClr val="C00000"/>
                </a:solidFill>
                <a:latin typeface="Cambria" panose="02040503050406030204" pitchFamily="18" charset="0"/>
                <a:ea typeface="Cambria" panose="02040503050406030204" pitchFamily="18" charset="0"/>
              </a:rPr>
              <a:t>rwnd</a:t>
            </a:r>
            <a:endParaRPr lang="en-IN" b="1" i="1" dirty="0">
              <a:solidFill>
                <a:srgbClr val="C00000"/>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C4A9F955-231A-4288-8E7B-41BC2793F38A}"/>
              </a:ext>
            </a:extLst>
          </p:cNvPr>
          <p:cNvSpPr txBox="1"/>
          <p:nvPr/>
        </p:nvSpPr>
        <p:spPr>
          <a:xfrm>
            <a:off x="182992" y="4486921"/>
            <a:ext cx="8786874" cy="923330"/>
          </a:xfrm>
          <a:prstGeom prst="rect">
            <a:avLst/>
          </a:prstGeom>
          <a:noFill/>
        </p:spPr>
        <p:txBody>
          <a:bodyPr wrap="square" rtlCol="0">
            <a:spAutoFit/>
          </a:bodyPr>
          <a:lstStyle/>
          <a:p>
            <a:pPr marL="728663" lvl="1" indent="-385763" algn="just">
              <a:lnSpc>
                <a:spcPct val="150000"/>
              </a:lnSpc>
              <a:buFont typeface="Wingdings" panose="05000000000000000000" pitchFamily="2" charset="2"/>
              <a:buChar char="Ø"/>
            </a:pPr>
            <a:r>
              <a:rPr lang="en-IN" dirty="0">
                <a:latin typeface="Cambria" pitchFamily="18" charset="0"/>
              </a:rPr>
              <a:t>To prevent shrinking,</a:t>
            </a:r>
          </a:p>
          <a:p>
            <a:pPr marL="1071563" lvl="2" indent="-385763" algn="just">
              <a:lnSpc>
                <a:spcPct val="150000"/>
              </a:lnSpc>
              <a:buFont typeface="Wingdings" panose="05000000000000000000" pitchFamily="2" charset="2"/>
              <a:buChar char="Ø"/>
            </a:pPr>
            <a:r>
              <a:rPr lang="en-IN" dirty="0">
                <a:latin typeface="Cambria" pitchFamily="18" charset="0"/>
              </a:rPr>
              <a:t>Wait until enough buffer locations are available in its window</a:t>
            </a:r>
          </a:p>
        </p:txBody>
      </p:sp>
    </p:spTree>
    <p:extLst>
      <p:ext uri="{BB962C8B-B14F-4D97-AF65-F5344CB8AC3E}">
        <p14:creationId xmlns:p14="http://schemas.microsoft.com/office/powerpoint/2010/main" val="1621553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3416320"/>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Silly Window Syndrome</a:t>
            </a:r>
          </a:p>
          <a:p>
            <a:pPr marL="728663" lvl="1" indent="-385763" algn="just">
              <a:lnSpc>
                <a:spcPct val="150000"/>
              </a:lnSpc>
              <a:buFont typeface="Wingdings" panose="05000000000000000000" pitchFamily="2" charset="2"/>
              <a:buChar char="Ø"/>
            </a:pPr>
            <a:r>
              <a:rPr lang="en-IN" dirty="0">
                <a:latin typeface="Cambria" pitchFamily="18" charset="0"/>
              </a:rPr>
              <a:t>Occurs when either the sending process creates data slowly (or) the receiving process consumes data slowly (or) both</a:t>
            </a:r>
          </a:p>
          <a:p>
            <a:pPr marL="728663" lvl="1" indent="-385763" algn="just">
              <a:lnSpc>
                <a:spcPct val="150000"/>
              </a:lnSpc>
              <a:buFont typeface="Wingdings" panose="05000000000000000000" pitchFamily="2" charset="2"/>
              <a:buChar char="Ø"/>
            </a:pPr>
            <a:r>
              <a:rPr lang="en-IN" dirty="0">
                <a:latin typeface="Cambria" pitchFamily="18" charset="0"/>
              </a:rPr>
              <a:t>Silly window syndrome sends / receives data in small segments thus resulting in poor efficiency</a:t>
            </a:r>
          </a:p>
          <a:p>
            <a:pPr marL="728663" lvl="1" indent="-385763" algn="just">
              <a:lnSpc>
                <a:spcPct val="150000"/>
              </a:lnSpc>
              <a:buFont typeface="Wingdings" panose="05000000000000000000" pitchFamily="2" charset="2"/>
              <a:buChar char="Ø"/>
            </a:pPr>
            <a:r>
              <a:rPr lang="en-IN" b="1" i="1" dirty="0">
                <a:solidFill>
                  <a:srgbClr val="C00000"/>
                </a:solidFill>
                <a:latin typeface="Cambria" pitchFamily="18" charset="0"/>
              </a:rPr>
              <a:t>Example</a:t>
            </a:r>
          </a:p>
          <a:p>
            <a:pPr marL="1071563" lvl="2" indent="-385763" algn="just">
              <a:lnSpc>
                <a:spcPct val="150000"/>
              </a:lnSpc>
              <a:buFont typeface="Wingdings" panose="05000000000000000000" pitchFamily="2" charset="2"/>
              <a:buChar char="Ø"/>
            </a:pPr>
            <a:r>
              <a:rPr lang="en-IN" dirty="0">
                <a:latin typeface="Cambria" pitchFamily="18" charset="0"/>
              </a:rPr>
              <a:t>A 42 byte TCP datagram is needed to send Segment with 2 bytes of data</a:t>
            </a:r>
          </a:p>
          <a:p>
            <a:pPr marL="1071563" lvl="2" indent="-385763" algn="just">
              <a:lnSpc>
                <a:spcPct val="150000"/>
              </a:lnSpc>
              <a:buFont typeface="Wingdings" panose="05000000000000000000" pitchFamily="2" charset="2"/>
              <a:buChar char="Ø"/>
            </a:pPr>
            <a:r>
              <a:rPr lang="en-IN" dirty="0">
                <a:latin typeface="Cambria" pitchFamily="18" charset="0"/>
              </a:rPr>
              <a:t>Overhead : 42 / 2 ⇒ Network capacity used inefficiently</a:t>
            </a:r>
          </a:p>
        </p:txBody>
      </p:sp>
    </p:spTree>
    <p:extLst>
      <p:ext uri="{BB962C8B-B14F-4D97-AF65-F5344CB8AC3E}">
        <p14:creationId xmlns:p14="http://schemas.microsoft.com/office/powerpoint/2010/main" val="10554955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Silly Window Syndrome Created by Sender</a:t>
            </a:r>
          </a:p>
          <a:p>
            <a:pPr marL="728663" lvl="1" indent="-385763" algn="just">
              <a:lnSpc>
                <a:spcPct val="150000"/>
              </a:lnSpc>
              <a:buFont typeface="Wingdings" panose="05000000000000000000" pitchFamily="2" charset="2"/>
              <a:buChar char="Ø"/>
            </a:pPr>
            <a:r>
              <a:rPr lang="en-IN" dirty="0">
                <a:latin typeface="Cambria" pitchFamily="18" charset="0"/>
              </a:rPr>
              <a:t>Sending TCP creates syndrome since sending application program creates data slowly i.e., 1 byte at an instance</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Suggestions</a:t>
            </a:r>
          </a:p>
          <a:p>
            <a:pPr marL="1071563" lvl="2" indent="-385763" algn="just">
              <a:lnSpc>
                <a:spcPct val="150000"/>
              </a:lnSpc>
              <a:buFont typeface="Wingdings" panose="05000000000000000000" pitchFamily="2" charset="2"/>
              <a:buChar char="Ø"/>
            </a:pPr>
            <a:r>
              <a:rPr lang="en-IN" dirty="0">
                <a:latin typeface="Cambria" pitchFamily="18" charset="0"/>
              </a:rPr>
              <a:t>Prevent sending TCP from transmitting data byte by byte</a:t>
            </a:r>
          </a:p>
          <a:p>
            <a:pPr marL="1071563" lvl="2" indent="-385763" algn="just">
              <a:lnSpc>
                <a:spcPct val="150000"/>
              </a:lnSpc>
              <a:buFont typeface="Wingdings" panose="05000000000000000000" pitchFamily="2" charset="2"/>
              <a:buChar char="Ø"/>
            </a:pPr>
            <a:r>
              <a:rPr lang="en-IN" dirty="0">
                <a:latin typeface="Cambria" pitchFamily="18" charset="0"/>
              </a:rPr>
              <a:t>Sending TCP made to wait &amp; collect data to send data in larger block</a:t>
            </a:r>
          </a:p>
          <a:p>
            <a:pPr marL="1071563" lvl="2" indent="-385763" algn="just">
              <a:lnSpc>
                <a:spcPct val="150000"/>
              </a:lnSpc>
              <a:buFont typeface="Wingdings" panose="05000000000000000000" pitchFamily="2" charset="2"/>
              <a:buChar char="Ø"/>
            </a:pPr>
            <a:r>
              <a:rPr lang="en-IN" b="1" i="1" dirty="0">
                <a:solidFill>
                  <a:srgbClr val="C00000"/>
                </a:solidFill>
                <a:latin typeface="Cambria" pitchFamily="18" charset="0"/>
              </a:rPr>
              <a:t>Disadvantage: </a:t>
            </a:r>
            <a:r>
              <a:rPr lang="en-IN" dirty="0">
                <a:latin typeface="Cambria" pitchFamily="18" charset="0"/>
              </a:rPr>
              <a:t>Waiting too long delays the process</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Solution</a:t>
            </a:r>
          </a:p>
          <a:p>
            <a:pPr marL="1071563" lvl="2" indent="-385763" algn="just">
              <a:lnSpc>
                <a:spcPct val="150000"/>
              </a:lnSpc>
              <a:buFont typeface="Wingdings" panose="05000000000000000000" pitchFamily="2" charset="2"/>
              <a:buChar char="Ø"/>
            </a:pPr>
            <a:r>
              <a:rPr lang="en-IN" dirty="0">
                <a:latin typeface="Cambria" pitchFamily="18" charset="0"/>
              </a:rPr>
              <a:t>Nagle’s Algorithm</a:t>
            </a:r>
          </a:p>
        </p:txBody>
      </p:sp>
    </p:spTree>
    <p:extLst>
      <p:ext uri="{BB962C8B-B14F-4D97-AF65-F5344CB8AC3E}">
        <p14:creationId xmlns:p14="http://schemas.microsoft.com/office/powerpoint/2010/main" val="7748225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Nagle’s Algorithm for Silly Window Syndrome Created by Sender</a:t>
            </a:r>
          </a:p>
          <a:p>
            <a:pPr marL="728663" lvl="1" indent="-385763" algn="just">
              <a:lnSpc>
                <a:spcPct val="150000"/>
              </a:lnSpc>
              <a:buFont typeface="+mj-lt"/>
              <a:buAutoNum type="romanLcPeriod"/>
            </a:pPr>
            <a:r>
              <a:rPr lang="en-IN" dirty="0">
                <a:latin typeface="Cambria" pitchFamily="18" charset="0"/>
              </a:rPr>
              <a:t>First segment of data sent by sending TCP irrespective of the size of segment</a:t>
            </a:r>
          </a:p>
          <a:p>
            <a:pPr marL="728663" lvl="1" indent="-385763" algn="just">
              <a:lnSpc>
                <a:spcPct val="150000"/>
              </a:lnSpc>
              <a:buFont typeface="+mj-lt"/>
              <a:buAutoNum type="romanLcPeriod"/>
            </a:pPr>
            <a:r>
              <a:rPr lang="en-IN" dirty="0">
                <a:latin typeface="Cambria" pitchFamily="18" charset="0"/>
              </a:rPr>
              <a:t>Data is accumulated in buffer by sending TCP until acknowledgment is received from receiving TCP (or) enough data accumulated to send a segment</a:t>
            </a:r>
          </a:p>
          <a:p>
            <a:pPr marL="728663" lvl="1" indent="-385763" algn="just">
              <a:lnSpc>
                <a:spcPct val="150000"/>
              </a:lnSpc>
              <a:buFont typeface="+mj-lt"/>
              <a:buAutoNum type="romanLcPeriod"/>
            </a:pPr>
            <a:r>
              <a:rPr lang="en-IN" dirty="0">
                <a:latin typeface="Cambria" pitchFamily="18" charset="0"/>
              </a:rPr>
              <a:t>Repeat step 2 until transmission completes</a:t>
            </a:r>
          </a:p>
          <a:p>
            <a:pPr marL="385763" indent="-385763" algn="just">
              <a:lnSpc>
                <a:spcPct val="150000"/>
              </a:lnSpc>
              <a:buFont typeface="Wingdings" panose="05000000000000000000" pitchFamily="2" charset="2"/>
              <a:buChar char="Ø"/>
            </a:pPr>
            <a:r>
              <a:rPr lang="en-IN" dirty="0">
                <a:latin typeface="Cambria" pitchFamily="18" charset="0"/>
              </a:rPr>
              <a:t>Nagle’s algorithm works based on speed of application program and the network speed</a:t>
            </a:r>
          </a:p>
          <a:p>
            <a:pPr marL="728663" lvl="1" indent="-385763" algn="just">
              <a:lnSpc>
                <a:spcPct val="150000"/>
              </a:lnSpc>
              <a:buFont typeface="Wingdings" panose="05000000000000000000" pitchFamily="2" charset="2"/>
              <a:buChar char="Ø"/>
            </a:pPr>
            <a:r>
              <a:rPr lang="en-IN" dirty="0">
                <a:latin typeface="Cambria" pitchFamily="18" charset="0"/>
              </a:rPr>
              <a:t>Faster the application program larger the segment size</a:t>
            </a:r>
          </a:p>
          <a:p>
            <a:pPr marL="385763" indent="-385763" algn="just">
              <a:lnSpc>
                <a:spcPct val="150000"/>
              </a:lnSpc>
              <a:buFont typeface="Wingdings" panose="05000000000000000000" pitchFamily="2" charset="2"/>
              <a:buChar char="Ø"/>
            </a:pPr>
            <a:r>
              <a:rPr lang="en-IN" b="1" i="1" dirty="0">
                <a:solidFill>
                  <a:srgbClr val="0070C0"/>
                </a:solidFill>
                <a:latin typeface="Cambria" pitchFamily="18" charset="0"/>
              </a:rPr>
              <a:t>Advantage:</a:t>
            </a:r>
            <a:r>
              <a:rPr lang="en-IN" dirty="0">
                <a:latin typeface="Cambria" pitchFamily="18" charset="0"/>
              </a:rPr>
              <a:t>  Simple to implement</a:t>
            </a:r>
          </a:p>
        </p:txBody>
      </p:sp>
    </p:spTree>
    <p:extLst>
      <p:ext uri="{BB962C8B-B14F-4D97-AF65-F5344CB8AC3E}">
        <p14:creationId xmlns:p14="http://schemas.microsoft.com/office/powerpoint/2010/main" val="33379046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061610" y="1523976"/>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 y="1862826"/>
            <a:ext cx="8352420" cy="4247317"/>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Silly Window Syndrome Created by Receiver</a:t>
            </a:r>
          </a:p>
          <a:p>
            <a:pPr marL="728663" lvl="1" indent="-385763" algn="just">
              <a:lnSpc>
                <a:spcPct val="150000"/>
              </a:lnSpc>
              <a:buFont typeface="Wingdings" panose="05000000000000000000" pitchFamily="2" charset="2"/>
              <a:buChar char="Ø"/>
            </a:pPr>
            <a:r>
              <a:rPr lang="en-IN" dirty="0">
                <a:latin typeface="Cambria" pitchFamily="18" charset="0"/>
              </a:rPr>
              <a:t>Syndrome created when serving application consumes slowly</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Example</a:t>
            </a:r>
          </a:p>
          <a:p>
            <a:pPr marL="1071563" lvl="2" indent="-385763" algn="just">
              <a:lnSpc>
                <a:spcPct val="150000"/>
              </a:lnSpc>
              <a:buFont typeface="Wingdings" panose="05000000000000000000" pitchFamily="2" charset="2"/>
              <a:buChar char="Ø"/>
            </a:pPr>
            <a:r>
              <a:rPr lang="en-IN" dirty="0">
                <a:latin typeface="Cambria" pitchFamily="18" charset="0"/>
              </a:rPr>
              <a:t>1 KB data blocks created by sending application</a:t>
            </a:r>
          </a:p>
          <a:p>
            <a:pPr marL="1071563" lvl="2" indent="-385763" algn="just">
              <a:lnSpc>
                <a:spcPct val="150000"/>
              </a:lnSpc>
              <a:buFont typeface="Wingdings" panose="05000000000000000000" pitchFamily="2" charset="2"/>
              <a:buChar char="Ø"/>
            </a:pPr>
            <a:r>
              <a:rPr lang="en-IN" dirty="0">
                <a:latin typeface="Cambria" pitchFamily="18" charset="0"/>
              </a:rPr>
              <a:t>1 byte of consumed at a time by receiving application</a:t>
            </a:r>
          </a:p>
          <a:p>
            <a:pPr marL="1071563" lvl="2" indent="-385763" algn="just">
              <a:lnSpc>
                <a:spcPct val="150000"/>
              </a:lnSpc>
              <a:buFont typeface="Wingdings" panose="05000000000000000000" pitchFamily="2" charset="2"/>
              <a:buChar char="Ø"/>
            </a:pPr>
            <a:r>
              <a:rPr lang="en-IN" dirty="0">
                <a:latin typeface="Cambria" pitchFamily="18" charset="0"/>
              </a:rPr>
              <a:t>Once sending window buffer is full, window size (</a:t>
            </a:r>
            <a:r>
              <a:rPr lang="en-IN" dirty="0" err="1">
                <a:latin typeface="Cambria" pitchFamily="18" charset="0"/>
              </a:rPr>
              <a:t>rwnd</a:t>
            </a:r>
            <a:r>
              <a:rPr lang="en-IN" dirty="0">
                <a:latin typeface="Cambria" pitchFamily="18" charset="0"/>
              </a:rPr>
              <a:t>) becomes 0</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Solution 1: </a:t>
            </a:r>
            <a:r>
              <a:rPr lang="en-IN" dirty="0" err="1">
                <a:latin typeface="Cambria" pitchFamily="18" charset="0"/>
              </a:rPr>
              <a:t>Clarks’s</a:t>
            </a:r>
            <a:r>
              <a:rPr lang="en-IN" dirty="0">
                <a:latin typeface="Cambria" pitchFamily="18" charset="0"/>
              </a:rPr>
              <a:t> Solution</a:t>
            </a:r>
          </a:p>
          <a:p>
            <a:pPr marL="1071563" lvl="2" indent="-385763" algn="just">
              <a:lnSpc>
                <a:spcPct val="150000"/>
              </a:lnSpc>
              <a:buFont typeface="Wingdings" panose="05000000000000000000" pitchFamily="2" charset="2"/>
              <a:buChar char="Ø"/>
            </a:pPr>
            <a:r>
              <a:rPr lang="en-IN" dirty="0">
                <a:latin typeface="Cambria" pitchFamily="18" charset="0"/>
              </a:rPr>
              <a:t>Send ACK as data segment arrives</a:t>
            </a:r>
          </a:p>
          <a:p>
            <a:pPr marL="1071563" lvl="2" indent="-385763" algn="just">
              <a:lnSpc>
                <a:spcPct val="150000"/>
              </a:lnSpc>
              <a:buFont typeface="Wingdings" panose="05000000000000000000" pitchFamily="2" charset="2"/>
              <a:buChar char="Ø"/>
            </a:pPr>
            <a:r>
              <a:rPr lang="en-IN" dirty="0">
                <a:latin typeface="Cambria" pitchFamily="18" charset="0"/>
              </a:rPr>
              <a:t>Set </a:t>
            </a:r>
            <a:r>
              <a:rPr lang="en-IN" dirty="0" err="1">
                <a:latin typeface="Cambria" pitchFamily="18" charset="0"/>
              </a:rPr>
              <a:t>rwnd</a:t>
            </a:r>
            <a:r>
              <a:rPr lang="en-IN" dirty="0">
                <a:latin typeface="Cambria" pitchFamily="18" charset="0"/>
              </a:rPr>
              <a:t> = 0 </a:t>
            </a:r>
            <a:r>
              <a:rPr lang="en-IN" dirty="0" err="1">
                <a:latin typeface="Cambria" pitchFamily="18" charset="0"/>
              </a:rPr>
              <a:t>iff</a:t>
            </a:r>
            <a:r>
              <a:rPr lang="en-IN" dirty="0">
                <a:latin typeface="Cambria" pitchFamily="18" charset="0"/>
              </a:rPr>
              <a:t> receive buffer is half empty (or) accommodate max size of segment</a:t>
            </a:r>
          </a:p>
        </p:txBody>
      </p:sp>
    </p:spTree>
    <p:extLst>
      <p:ext uri="{BB962C8B-B14F-4D97-AF65-F5344CB8AC3E}">
        <p14:creationId xmlns:p14="http://schemas.microsoft.com/office/powerpoint/2010/main" val="25072803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Flow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3000821"/>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Silly Window Syndrome Created by Receiver </a:t>
            </a:r>
            <a:r>
              <a:rPr lang="en-IN" b="1" i="1" dirty="0" err="1">
                <a:solidFill>
                  <a:srgbClr val="7030A0"/>
                </a:solidFill>
                <a:latin typeface="Cambria" pitchFamily="18" charset="0"/>
              </a:rPr>
              <a:t>Contd</a:t>
            </a:r>
            <a:r>
              <a:rPr lang="en-IN" b="1" i="1" dirty="0">
                <a:solidFill>
                  <a:srgbClr val="7030A0"/>
                </a:solidFill>
                <a:latin typeface="Cambria" pitchFamily="18" charset="0"/>
              </a:rPr>
              <a:t>…</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Solution 2:  </a:t>
            </a:r>
            <a:r>
              <a:rPr lang="en-IN" dirty="0">
                <a:latin typeface="Cambria" pitchFamily="18" charset="0"/>
              </a:rPr>
              <a:t>Delayed Acknowledgment</a:t>
            </a:r>
          </a:p>
          <a:p>
            <a:pPr marL="1071563" lvl="2" indent="-385763" algn="just">
              <a:lnSpc>
                <a:spcPct val="150000"/>
              </a:lnSpc>
              <a:buFont typeface="Wingdings" panose="05000000000000000000" pitchFamily="2" charset="2"/>
              <a:buChar char="Ø"/>
            </a:pPr>
            <a:r>
              <a:rPr lang="en-IN" dirty="0">
                <a:latin typeface="Cambria" pitchFamily="18" charset="0"/>
              </a:rPr>
              <a:t>Acknowledgement is withheld when segment arrives</a:t>
            </a:r>
          </a:p>
          <a:p>
            <a:pPr marL="1071563" lvl="2" indent="-385763" algn="just">
              <a:lnSpc>
                <a:spcPct val="150000"/>
              </a:lnSpc>
              <a:buFont typeface="Wingdings" panose="05000000000000000000" pitchFamily="2" charset="2"/>
              <a:buChar char="Ø"/>
            </a:pPr>
            <a:r>
              <a:rPr lang="en-IN" dirty="0">
                <a:latin typeface="Cambria" pitchFamily="18" charset="0"/>
              </a:rPr>
              <a:t>Receiver waits for space in incoming buffer before acknowledging</a:t>
            </a:r>
          </a:p>
          <a:p>
            <a:pPr marL="1071563" lvl="2" indent="-385763" algn="just">
              <a:lnSpc>
                <a:spcPct val="150000"/>
              </a:lnSpc>
              <a:buFont typeface="Wingdings" panose="05000000000000000000" pitchFamily="2" charset="2"/>
              <a:buChar char="Ø"/>
            </a:pPr>
            <a:r>
              <a:rPr lang="en-IN" dirty="0">
                <a:latin typeface="Cambria" pitchFamily="18" charset="0"/>
              </a:rPr>
              <a:t>Delayed ACK prevents sending TCP from sliding</a:t>
            </a:r>
          </a:p>
          <a:p>
            <a:pPr marL="1071563" lvl="2" indent="-385763" algn="just">
              <a:lnSpc>
                <a:spcPct val="150000"/>
              </a:lnSpc>
              <a:buFont typeface="Wingdings" panose="05000000000000000000" pitchFamily="2" charset="2"/>
              <a:buChar char="Ø"/>
            </a:pPr>
            <a:r>
              <a:rPr lang="en-IN" dirty="0">
                <a:latin typeface="Cambria" pitchFamily="18" charset="0"/>
              </a:rPr>
              <a:t>Delayed ACK reduces network traffic</a:t>
            </a:r>
          </a:p>
          <a:p>
            <a:pPr marL="1071563" lvl="2" indent="-385763" algn="just">
              <a:lnSpc>
                <a:spcPct val="150000"/>
              </a:lnSpc>
              <a:buFont typeface="Wingdings" panose="05000000000000000000" pitchFamily="2" charset="2"/>
              <a:buChar char="Ø"/>
            </a:pPr>
            <a:r>
              <a:rPr lang="en-IN" dirty="0">
                <a:latin typeface="Cambria" pitchFamily="18" charset="0"/>
              </a:rPr>
              <a:t>Note: ACK not to be delayed by more than 500 </a:t>
            </a:r>
            <a:r>
              <a:rPr lang="en-IN" dirty="0" err="1">
                <a:latin typeface="Cambria" pitchFamily="18" charset="0"/>
              </a:rPr>
              <a:t>ms</a:t>
            </a:r>
            <a:endParaRPr lang="en-IN" dirty="0">
              <a:latin typeface="Cambria" pitchFamily="18" charset="0"/>
            </a:endParaRPr>
          </a:p>
        </p:txBody>
      </p:sp>
    </p:spTree>
    <p:extLst>
      <p:ext uri="{BB962C8B-B14F-4D97-AF65-F5344CB8AC3E}">
        <p14:creationId xmlns:p14="http://schemas.microsoft.com/office/powerpoint/2010/main" val="87903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FAF15F-A15C-4598-BD75-B8E40EE31CAC}" type="slidenum">
              <a:rPr lang="en-US" altLang="zh-TW" b="0"/>
              <a:pPr/>
              <a:t>19</a:t>
            </a:fld>
            <a:endParaRPr lang="en-US" altLang="zh-TW" b="0"/>
          </a:p>
        </p:txBody>
      </p:sp>
      <p:sp>
        <p:nvSpPr>
          <p:cNvPr id="55300" name="Text Box 2"/>
          <p:cNvSpPr txBox="1">
            <a:spLocks noChangeArrowheads="1"/>
          </p:cNvSpPr>
          <p:nvPr/>
        </p:nvSpPr>
        <p:spPr bwMode="auto">
          <a:xfrm>
            <a:off x="60116" y="6276843"/>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1.9    </a:t>
            </a:r>
            <a:r>
              <a:rPr lang="en-US" altLang="en-US" i="1" dirty="0">
                <a:latin typeface="Times New Roman" panose="02020603050405020304" pitchFamily="18" charset="0"/>
              </a:rPr>
              <a:t>Detailed fragmentation example</a:t>
            </a:r>
          </a:p>
        </p:txBody>
      </p:sp>
      <p:pic>
        <p:nvPicPr>
          <p:cNvPr id="6379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08" y="3340374"/>
            <a:ext cx="2101850" cy="15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6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595961"/>
            <a:ext cx="2724150"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4053161"/>
            <a:ext cx="2743200"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0021" y="2903811"/>
            <a:ext cx="2770187"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75"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0021" y="4080149"/>
            <a:ext cx="2770187" cy="134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7977"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2148161"/>
            <a:ext cx="2770188" cy="188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1520" y="903877"/>
            <a:ext cx="8640960" cy="120032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Notice the value of the identification field is the same in all fragments. Notice the value of the flags field with the more bit set for all fragments except the last.</a:t>
            </a:r>
            <a:endParaRPr lang="en-IN" sz="2400" dirty="0">
              <a:latin typeface="Times New Roman" panose="02020603050405020304" pitchFamily="18" charset="0"/>
              <a:cs typeface="Times New Roman" panose="02020603050405020304" pitchFamily="18" charset="0"/>
            </a:endParaRPr>
          </a:p>
        </p:txBody>
      </p:sp>
      <p:sp>
        <p:nvSpPr>
          <p:cNvPr id="20" name="Text Box 2"/>
          <p:cNvSpPr txBox="1">
            <a:spLocks noChangeArrowheads="1"/>
          </p:cNvSpPr>
          <p:nvPr/>
        </p:nvSpPr>
        <p:spPr bwMode="auto">
          <a:xfrm>
            <a:off x="251520" y="275147"/>
            <a:ext cx="7308812" cy="584775"/>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IN" sz="3200" dirty="0">
                <a:latin typeface="Times New Roman" panose="02020603050405020304" pitchFamily="18" charset="0"/>
                <a:cs typeface="Times New Roman" panose="02020603050405020304" pitchFamily="18" charset="0"/>
              </a:rPr>
              <a:t>IP Fragmentation Cont.</a:t>
            </a:r>
          </a:p>
        </p:txBody>
      </p:sp>
    </p:spTree>
    <p:extLst>
      <p:ext uri="{BB962C8B-B14F-4D97-AF65-F5344CB8AC3E}">
        <p14:creationId xmlns:p14="http://schemas.microsoft.com/office/powerpoint/2010/main" val="2353989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79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37977"/>
                                        </p:tgtEl>
                                        <p:attrNameLst>
                                          <p:attrName>style.visibility</p:attrName>
                                        </p:attrNameLst>
                                      </p:cBhvr>
                                      <p:to>
                                        <p:strVal val="visible"/>
                                      </p:to>
                                    </p:set>
                                    <p:animEffect transition="in" filter="wipe(left)">
                                      <p:cBhvr>
                                        <p:cTn id="11" dur="1000"/>
                                        <p:tgtEl>
                                          <p:spTgt spid="6379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37966"/>
                                        </p:tgtEl>
                                        <p:attrNameLst>
                                          <p:attrName>style.visibility</p:attrName>
                                        </p:attrNameLst>
                                      </p:cBhvr>
                                      <p:to>
                                        <p:strVal val="visible"/>
                                      </p:to>
                                    </p:set>
                                    <p:animEffect transition="in" filter="wipe(left)">
                                      <p:cBhvr>
                                        <p:cTn id="16" dur="1000"/>
                                        <p:tgtEl>
                                          <p:spTgt spid="6379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37972"/>
                                        </p:tgtEl>
                                        <p:attrNameLst>
                                          <p:attrName>style.visibility</p:attrName>
                                        </p:attrNameLst>
                                      </p:cBhvr>
                                      <p:to>
                                        <p:strVal val="visible"/>
                                      </p:to>
                                    </p:set>
                                    <p:animEffect transition="in" filter="wipe(left)">
                                      <p:cBhvr>
                                        <p:cTn id="21" dur="1000"/>
                                        <p:tgtEl>
                                          <p:spTgt spid="6379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37973"/>
                                        </p:tgtEl>
                                        <p:attrNameLst>
                                          <p:attrName>style.visibility</p:attrName>
                                        </p:attrNameLst>
                                      </p:cBhvr>
                                      <p:to>
                                        <p:strVal val="visible"/>
                                      </p:to>
                                    </p:set>
                                    <p:animEffect transition="in" filter="wipe(left)">
                                      <p:cBhvr>
                                        <p:cTn id="26" dur="1000"/>
                                        <p:tgtEl>
                                          <p:spTgt spid="6379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37975"/>
                                        </p:tgtEl>
                                        <p:attrNameLst>
                                          <p:attrName>style.visibility</p:attrName>
                                        </p:attrNameLst>
                                      </p:cBhvr>
                                      <p:to>
                                        <p:strVal val="visible"/>
                                      </p:to>
                                    </p:set>
                                    <p:animEffect transition="in" filter="wipe(left)">
                                      <p:cBhvr>
                                        <p:cTn id="31" dur="1000"/>
                                        <p:tgtEl>
                                          <p:spTgt spid="637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8655EBC-A45D-435E-AAA3-FB3E938C9542}"/>
              </a:ext>
            </a:extLst>
          </p:cNvPr>
          <p:cNvSpPr txBox="1"/>
          <p:nvPr/>
        </p:nvSpPr>
        <p:spPr>
          <a:xfrm>
            <a:off x="5385022" y="3389342"/>
            <a:ext cx="3386360" cy="1146924"/>
          </a:xfrm>
          <a:prstGeom prst="rect">
            <a:avLst/>
          </a:prstGeom>
        </p:spPr>
        <p:txBody>
          <a:bodyPr vert="horz" lIns="68580" tIns="34290" rIns="68580" bIns="34290" rtlCol="0" anchor="b">
            <a:normAutofit/>
          </a:bodyPr>
          <a:lstStyle/>
          <a:p>
            <a:pPr algn="r" defTabSz="685800">
              <a:lnSpc>
                <a:spcPct val="90000"/>
              </a:lnSpc>
              <a:spcBef>
                <a:spcPct val="0"/>
              </a:spcBef>
              <a:spcAft>
                <a:spcPts val="450"/>
              </a:spcAft>
            </a:pPr>
            <a:r>
              <a:rPr lang="en-US" sz="3300" b="1" i="1" dirty="0">
                <a:latin typeface="Cambria" panose="02040503050406030204" pitchFamily="18" charset="0"/>
                <a:ea typeface="Cambria" panose="02040503050406030204" pitchFamily="18" charset="0"/>
                <a:cs typeface="+mj-cs"/>
              </a:rPr>
              <a:t>TCP Error Control</a:t>
            </a:r>
          </a:p>
        </p:txBody>
      </p:sp>
      <p:pic>
        <p:nvPicPr>
          <p:cNvPr id="48" name="Picture 35">
            <a:extLst>
              <a:ext uri="{FF2B5EF4-FFF2-40B4-BE49-F238E27FC236}">
                <a16:creationId xmlns:a16="http://schemas.microsoft.com/office/drawing/2014/main" id="{6EBB4B54-94D7-4022-80ED-467260C6B793}"/>
              </a:ext>
            </a:extLst>
          </p:cNvPr>
          <p:cNvPicPr>
            <a:picLocks noChangeAspect="1"/>
          </p:cNvPicPr>
          <p:nvPr/>
        </p:nvPicPr>
        <p:blipFill rotWithShape="1">
          <a:blip r:embed="rId3"/>
          <a:srcRect l="5276" r="12610" b="-1"/>
          <a:stretch/>
        </p:blipFill>
        <p:spPr>
          <a:xfrm>
            <a:off x="-1644" y="857257"/>
            <a:ext cx="6327255" cy="5143493"/>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16739449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dirty="0">
                <a:latin typeface="Cambria" pitchFamily="18" charset="0"/>
              </a:rPr>
              <a:t>TCP – Reliable Transport layer Protocol</a:t>
            </a:r>
          </a:p>
          <a:p>
            <a:pPr marL="385763" indent="-385763" algn="just">
              <a:lnSpc>
                <a:spcPct val="150000"/>
              </a:lnSpc>
              <a:buFont typeface="Wingdings" panose="05000000000000000000" pitchFamily="2" charset="2"/>
              <a:buChar char="Ø"/>
            </a:pPr>
            <a:r>
              <a:rPr lang="en-IN" dirty="0">
                <a:latin typeface="Cambria" pitchFamily="18" charset="0"/>
              </a:rPr>
              <a:t>Entire data stream to be delivered without error / loss / duplication</a:t>
            </a:r>
          </a:p>
          <a:p>
            <a:pPr marL="385763" indent="-385763" algn="just">
              <a:lnSpc>
                <a:spcPct val="150000"/>
              </a:lnSpc>
              <a:buFont typeface="Wingdings" panose="05000000000000000000" pitchFamily="2" charset="2"/>
              <a:buChar char="Ø"/>
            </a:pPr>
            <a:r>
              <a:rPr lang="en-IN" dirty="0">
                <a:latin typeface="Cambria" pitchFamily="18" charset="0"/>
              </a:rPr>
              <a:t>Reliability is provided by TCP using Error Control</a:t>
            </a:r>
          </a:p>
          <a:p>
            <a:pPr marL="385763" indent="-385763" algn="just">
              <a:lnSpc>
                <a:spcPct val="150000"/>
              </a:lnSpc>
              <a:buFont typeface="Wingdings" panose="05000000000000000000" pitchFamily="2" charset="2"/>
              <a:buChar char="Ø"/>
            </a:pPr>
            <a:r>
              <a:rPr lang="en-IN" dirty="0">
                <a:latin typeface="Cambria" pitchFamily="18" charset="0"/>
              </a:rPr>
              <a:t>Error Control includes:</a:t>
            </a:r>
          </a:p>
          <a:p>
            <a:pPr marL="728663" lvl="1" indent="-385763" algn="just">
              <a:lnSpc>
                <a:spcPct val="150000"/>
              </a:lnSpc>
              <a:buFont typeface="Wingdings" panose="05000000000000000000" pitchFamily="2" charset="2"/>
              <a:buChar char="Ø"/>
            </a:pPr>
            <a:r>
              <a:rPr lang="en-IN" dirty="0">
                <a:latin typeface="Cambria" pitchFamily="18" charset="0"/>
              </a:rPr>
              <a:t>Finding and resending corrupted segments</a:t>
            </a:r>
          </a:p>
          <a:p>
            <a:pPr marL="728663" lvl="1" indent="-385763" algn="just">
              <a:lnSpc>
                <a:spcPct val="150000"/>
              </a:lnSpc>
              <a:buFont typeface="Wingdings" panose="05000000000000000000" pitchFamily="2" charset="2"/>
              <a:buChar char="Ø"/>
            </a:pPr>
            <a:r>
              <a:rPr lang="en-IN" dirty="0">
                <a:latin typeface="Cambria" pitchFamily="18" charset="0"/>
              </a:rPr>
              <a:t>Resending lost segments</a:t>
            </a:r>
          </a:p>
          <a:p>
            <a:pPr marL="728663" lvl="1" indent="-385763" algn="just">
              <a:lnSpc>
                <a:spcPct val="150000"/>
              </a:lnSpc>
              <a:buFont typeface="Wingdings" panose="05000000000000000000" pitchFamily="2" charset="2"/>
              <a:buChar char="Ø"/>
            </a:pPr>
            <a:r>
              <a:rPr lang="en-IN" dirty="0">
                <a:latin typeface="Cambria" pitchFamily="18" charset="0"/>
              </a:rPr>
              <a:t>Storing out-of-order segments till missed segments arrive</a:t>
            </a:r>
          </a:p>
          <a:p>
            <a:pPr marL="728663" lvl="1" indent="-385763" algn="just">
              <a:lnSpc>
                <a:spcPct val="150000"/>
              </a:lnSpc>
              <a:buFont typeface="Wingdings" panose="05000000000000000000" pitchFamily="2" charset="2"/>
              <a:buChar char="Ø"/>
            </a:pPr>
            <a:r>
              <a:rPr lang="en-IN" dirty="0">
                <a:latin typeface="Cambria" pitchFamily="18" charset="0"/>
              </a:rPr>
              <a:t>Discarding duplicate segments</a:t>
            </a:r>
          </a:p>
          <a:p>
            <a:pPr marL="385763" indent="-385763" algn="just">
              <a:lnSpc>
                <a:spcPct val="150000"/>
              </a:lnSpc>
              <a:buFont typeface="Wingdings" panose="05000000000000000000" pitchFamily="2" charset="2"/>
              <a:buChar char="Ø"/>
            </a:pPr>
            <a:r>
              <a:rPr lang="en-IN" dirty="0">
                <a:latin typeface="Cambria" pitchFamily="18" charset="0"/>
              </a:rPr>
              <a:t>Error control achieved by: Checksum, Acknowledgement and Time-out</a:t>
            </a:r>
          </a:p>
        </p:txBody>
      </p:sp>
    </p:spTree>
    <p:extLst>
      <p:ext uri="{BB962C8B-B14F-4D97-AF65-F5344CB8AC3E}">
        <p14:creationId xmlns:p14="http://schemas.microsoft.com/office/powerpoint/2010/main" val="32695467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2169825"/>
          </a:xfrm>
          <a:prstGeom prst="rect">
            <a:avLst/>
          </a:prstGeom>
          <a:noFill/>
        </p:spPr>
        <p:txBody>
          <a:bodyPr wrap="square" rtlCol="0">
            <a:spAutoFit/>
          </a:bodyPr>
          <a:lstStyle/>
          <a:p>
            <a:pPr marL="385763" indent="-385763" algn="just">
              <a:lnSpc>
                <a:spcPct val="150000"/>
              </a:lnSpc>
              <a:buFont typeface="+mj-lt"/>
              <a:buAutoNum type="alphaLcParenR"/>
            </a:pPr>
            <a:r>
              <a:rPr lang="en-IN" b="1" i="1" dirty="0">
                <a:solidFill>
                  <a:schemeClr val="accent6">
                    <a:lumMod val="75000"/>
                  </a:schemeClr>
                </a:solidFill>
                <a:latin typeface="Cambria" pitchFamily="18" charset="0"/>
              </a:rPr>
              <a:t>Checksum</a:t>
            </a:r>
          </a:p>
          <a:p>
            <a:pPr marL="385763" indent="-385763" algn="just">
              <a:lnSpc>
                <a:spcPct val="150000"/>
              </a:lnSpc>
              <a:buFont typeface="Wingdings" panose="05000000000000000000" pitchFamily="2" charset="2"/>
              <a:buChar char="Ø"/>
            </a:pPr>
            <a:r>
              <a:rPr lang="en-IN" dirty="0">
                <a:latin typeface="Cambria" pitchFamily="18" charset="0"/>
              </a:rPr>
              <a:t>TCP uses 16-bit mandatory checksum field</a:t>
            </a:r>
          </a:p>
          <a:p>
            <a:pPr marL="385763" indent="-385763" algn="just">
              <a:lnSpc>
                <a:spcPct val="150000"/>
              </a:lnSpc>
              <a:buFont typeface="Wingdings" panose="05000000000000000000" pitchFamily="2" charset="2"/>
              <a:buChar char="Ø"/>
            </a:pPr>
            <a:r>
              <a:rPr lang="en-IN" dirty="0">
                <a:latin typeface="Cambria" pitchFamily="18" charset="0"/>
              </a:rPr>
              <a:t>Checksum field associated with each segment</a:t>
            </a:r>
          </a:p>
          <a:p>
            <a:pPr marL="728663" lvl="1" indent="-385763" algn="just">
              <a:lnSpc>
                <a:spcPct val="150000"/>
              </a:lnSpc>
              <a:buFont typeface="Wingdings" panose="05000000000000000000" pitchFamily="2" charset="2"/>
              <a:buChar char="Ø"/>
            </a:pPr>
            <a:r>
              <a:rPr lang="en-IN" dirty="0">
                <a:latin typeface="Cambria" pitchFamily="18" charset="0"/>
              </a:rPr>
              <a:t>Checks for corrupted segment</a:t>
            </a:r>
          </a:p>
          <a:p>
            <a:pPr marL="385763" indent="-385763" algn="just">
              <a:lnSpc>
                <a:spcPct val="150000"/>
              </a:lnSpc>
              <a:buFont typeface="Wingdings" panose="05000000000000000000" pitchFamily="2" charset="2"/>
              <a:buChar char="Ø"/>
            </a:pPr>
            <a:r>
              <a:rPr lang="en-IN" dirty="0">
                <a:latin typeface="Cambria" pitchFamily="18" charset="0"/>
              </a:rPr>
              <a:t>Invalid Checksum: Segment discarded by receiving TCP &amp; considered lost</a:t>
            </a:r>
          </a:p>
        </p:txBody>
      </p:sp>
    </p:spTree>
    <p:extLst>
      <p:ext uri="{BB962C8B-B14F-4D97-AF65-F5344CB8AC3E}">
        <p14:creationId xmlns:p14="http://schemas.microsoft.com/office/powerpoint/2010/main" val="37188430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Acknowledgement</a:t>
            </a:r>
          </a:p>
          <a:p>
            <a:pPr marL="385763" indent="-385763" algn="just">
              <a:lnSpc>
                <a:spcPct val="150000"/>
              </a:lnSpc>
              <a:buFont typeface="Wingdings" panose="05000000000000000000" pitchFamily="2" charset="2"/>
              <a:buChar char="Ø"/>
            </a:pPr>
            <a:r>
              <a:rPr lang="en-IN" dirty="0">
                <a:latin typeface="Cambria" pitchFamily="18" charset="0"/>
              </a:rPr>
              <a:t>Acknowledgement segments (ACK) carry no data &amp; confirms data segment receipt</a:t>
            </a:r>
          </a:p>
          <a:p>
            <a:pPr marL="385763" indent="-385763" algn="just">
              <a:lnSpc>
                <a:spcPct val="150000"/>
              </a:lnSpc>
              <a:buFont typeface="Wingdings" panose="05000000000000000000" pitchFamily="2" charset="2"/>
              <a:buChar char="Ø"/>
            </a:pPr>
            <a:r>
              <a:rPr lang="en-IN" dirty="0">
                <a:latin typeface="Cambria" pitchFamily="18" charset="0"/>
              </a:rPr>
              <a:t>Types : Cumulative and Selective Acknowledgment</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Cumulative Acknowledgment (ACK)</a:t>
            </a:r>
          </a:p>
          <a:p>
            <a:pPr marL="728663" lvl="1" indent="-385763" algn="just">
              <a:lnSpc>
                <a:spcPct val="150000"/>
              </a:lnSpc>
              <a:buFont typeface="Wingdings" panose="05000000000000000000" pitchFamily="2" charset="2"/>
              <a:buChar char="Ø"/>
            </a:pPr>
            <a:r>
              <a:rPr lang="en-IN" dirty="0">
                <a:latin typeface="Cambria" pitchFamily="18" charset="0"/>
              </a:rPr>
              <a:t>32-bit ACK field used</a:t>
            </a:r>
          </a:p>
          <a:p>
            <a:pPr marL="728663" lvl="1" indent="-385763" algn="just">
              <a:lnSpc>
                <a:spcPct val="150000"/>
              </a:lnSpc>
              <a:buFont typeface="Wingdings" panose="05000000000000000000" pitchFamily="2" charset="2"/>
              <a:buChar char="Ø"/>
            </a:pPr>
            <a:r>
              <a:rPr lang="en-IN" dirty="0">
                <a:latin typeface="Cambria" pitchFamily="18" charset="0"/>
              </a:rPr>
              <a:t>Acknowledges segments cumulatively (sets ACK flag to 1)</a:t>
            </a:r>
          </a:p>
          <a:p>
            <a:pPr marL="728663" lvl="1" indent="-385763" algn="just">
              <a:lnSpc>
                <a:spcPct val="150000"/>
              </a:lnSpc>
              <a:buFont typeface="Wingdings" panose="05000000000000000000" pitchFamily="2" charset="2"/>
              <a:buChar char="Ø"/>
            </a:pPr>
            <a:r>
              <a:rPr lang="en-IN" dirty="0">
                <a:latin typeface="Cambria" pitchFamily="18" charset="0"/>
              </a:rPr>
              <a:t>No feedback provided for discarded, lost or duplicate segments</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Selective Acknowledgement (SACK)</a:t>
            </a:r>
          </a:p>
          <a:p>
            <a:pPr marL="728663" lvl="1" indent="-385763" algn="just">
              <a:lnSpc>
                <a:spcPct val="150000"/>
              </a:lnSpc>
              <a:buFont typeface="Wingdings" panose="05000000000000000000" pitchFamily="2" charset="2"/>
              <a:buChar char="Ø"/>
            </a:pPr>
            <a:r>
              <a:rPr lang="en-IN" dirty="0">
                <a:latin typeface="Cambria" pitchFamily="18" charset="0"/>
              </a:rPr>
              <a:t>Reports out of order &amp; duplicate segments</a:t>
            </a:r>
          </a:p>
        </p:txBody>
      </p:sp>
    </p:spTree>
    <p:extLst>
      <p:ext uri="{BB962C8B-B14F-4D97-AF65-F5344CB8AC3E}">
        <p14:creationId xmlns:p14="http://schemas.microsoft.com/office/powerpoint/2010/main" val="24472947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Acknowledgement </a:t>
            </a:r>
            <a:r>
              <a:rPr lang="en-IN" b="1" i="1" dirty="0" err="1">
                <a:solidFill>
                  <a:schemeClr val="accent6">
                    <a:lumMod val="75000"/>
                  </a:schemeClr>
                </a:solidFill>
                <a:latin typeface="Cambria" pitchFamily="18" charset="0"/>
              </a:rPr>
              <a:t>Contd</a:t>
            </a:r>
            <a:r>
              <a:rPr lang="en-IN" b="1" i="1" dirty="0">
                <a:solidFill>
                  <a:schemeClr val="accent6">
                    <a:lumMod val="75000"/>
                  </a:schemeClr>
                </a:solidFill>
                <a:latin typeface="Cambria" pitchFamily="18" charset="0"/>
              </a:rPr>
              <a:t>…</a:t>
            </a:r>
          </a:p>
          <a:p>
            <a:pPr marL="728663" lvl="1" indent="-385763" algn="just">
              <a:lnSpc>
                <a:spcPct val="150000"/>
              </a:lnSpc>
              <a:buFont typeface="Wingdings" panose="05000000000000000000" pitchFamily="2" charset="2"/>
              <a:buChar char="Ø"/>
            </a:pPr>
            <a:r>
              <a:rPr lang="en-IN" dirty="0">
                <a:latin typeface="Cambria" pitchFamily="18" charset="0"/>
              </a:rPr>
              <a:t>No provision for SACK in TCP header</a:t>
            </a:r>
          </a:p>
          <a:p>
            <a:pPr marL="728663" lvl="1" indent="-385763" algn="just">
              <a:lnSpc>
                <a:spcPct val="150000"/>
              </a:lnSpc>
              <a:buFont typeface="Wingdings" panose="05000000000000000000" pitchFamily="2" charset="2"/>
              <a:buChar char="Ø"/>
            </a:pPr>
            <a:r>
              <a:rPr lang="en-IN" dirty="0">
                <a:latin typeface="Cambria" pitchFamily="18" charset="0"/>
              </a:rPr>
              <a:t>SACK included as part of options field in the TCP header</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Rules for Generating Acknowledgments</a:t>
            </a:r>
          </a:p>
          <a:p>
            <a:pPr marL="728663" lvl="1" indent="-385763" algn="just">
              <a:lnSpc>
                <a:spcPct val="150000"/>
              </a:lnSpc>
              <a:buFont typeface="+mj-lt"/>
              <a:buAutoNum type="arabicParenR"/>
            </a:pPr>
            <a:r>
              <a:rPr lang="en-IN" dirty="0">
                <a:latin typeface="Cambria" pitchFamily="18" charset="0"/>
              </a:rPr>
              <a:t>When data is sent from sender to receiver, ACK provides the next Seq. No expected to be received</a:t>
            </a:r>
          </a:p>
          <a:p>
            <a:pPr marL="1071563" lvl="2" indent="-385763" algn="just">
              <a:lnSpc>
                <a:spcPct val="150000"/>
              </a:lnSpc>
              <a:buFont typeface="Wingdings" panose="05000000000000000000" pitchFamily="2" charset="2"/>
              <a:buChar char="Ø"/>
            </a:pPr>
            <a:r>
              <a:rPr lang="en-IN" dirty="0">
                <a:latin typeface="Cambria" pitchFamily="18" charset="0"/>
              </a:rPr>
              <a:t>This results in less traffic and less segments between sender and receiver</a:t>
            </a:r>
          </a:p>
          <a:p>
            <a:pPr marL="728663" lvl="1" indent="-385763" algn="just">
              <a:lnSpc>
                <a:spcPct val="150000"/>
              </a:lnSpc>
              <a:buFont typeface="+mj-lt"/>
              <a:buAutoNum type="arabicParenR"/>
            </a:pPr>
            <a:r>
              <a:rPr lang="en-IN" dirty="0">
                <a:latin typeface="Cambria" pitchFamily="18" charset="0"/>
              </a:rPr>
              <a:t>In case of one in-order segment remaining, receiver needs to delay sending ACK segment. Network traffic is thus reduced.</a:t>
            </a:r>
          </a:p>
        </p:txBody>
      </p:sp>
    </p:spTree>
    <p:extLst>
      <p:ext uri="{BB962C8B-B14F-4D97-AF65-F5344CB8AC3E}">
        <p14:creationId xmlns:p14="http://schemas.microsoft.com/office/powerpoint/2010/main" val="3831519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Acknowledgement </a:t>
            </a:r>
            <a:r>
              <a:rPr lang="en-IN" b="1" i="1" dirty="0" err="1">
                <a:solidFill>
                  <a:schemeClr val="accent6">
                    <a:lumMod val="75000"/>
                  </a:schemeClr>
                </a:solidFill>
                <a:latin typeface="Cambria" pitchFamily="18" charset="0"/>
              </a:rPr>
              <a:t>Contd</a:t>
            </a:r>
            <a:r>
              <a:rPr lang="en-IN" b="1" i="1" dirty="0">
                <a:solidFill>
                  <a:schemeClr val="accent6">
                    <a:lumMod val="75000"/>
                  </a:schemeClr>
                </a:solidFill>
                <a:latin typeface="Cambria" pitchFamily="18" charset="0"/>
              </a:rPr>
              <a:t>…</a:t>
            </a:r>
          </a:p>
          <a:p>
            <a:pPr marL="728663" lvl="1" indent="-385763" algn="just">
              <a:lnSpc>
                <a:spcPct val="150000"/>
              </a:lnSpc>
              <a:buFont typeface="+mj-lt"/>
              <a:buAutoNum type="arabicParenR" startAt="3"/>
            </a:pPr>
            <a:r>
              <a:rPr lang="en-IN" dirty="0">
                <a:latin typeface="Cambria" pitchFamily="18" charset="0"/>
              </a:rPr>
              <a:t>At no point of time there should be more than two in-order segments unacknowledged. (avoid unnecessary retransmission)</a:t>
            </a:r>
          </a:p>
          <a:p>
            <a:pPr marL="728663" lvl="1" indent="-385763" algn="just">
              <a:lnSpc>
                <a:spcPct val="150000"/>
              </a:lnSpc>
              <a:buFont typeface="+mj-lt"/>
              <a:buAutoNum type="arabicParenR" startAt="3"/>
            </a:pPr>
            <a:r>
              <a:rPr lang="en-IN" dirty="0">
                <a:latin typeface="Cambria" pitchFamily="18" charset="0"/>
              </a:rPr>
              <a:t>Receiver acknowledges (ACK) an higher out-of-order sequence number immediately leading to fast retransmission of next segment</a:t>
            </a:r>
          </a:p>
          <a:p>
            <a:pPr marL="728663" lvl="1" indent="-385763" algn="just">
              <a:lnSpc>
                <a:spcPct val="150000"/>
              </a:lnSpc>
              <a:buFont typeface="+mj-lt"/>
              <a:buAutoNum type="arabicParenR" startAt="3"/>
            </a:pPr>
            <a:r>
              <a:rPr lang="en-IN" dirty="0">
                <a:latin typeface="Cambria" pitchFamily="18" charset="0"/>
              </a:rPr>
              <a:t>Receiver sends ACK when a missing segment arrives. Segments reported as missing are thus informed to the receiver</a:t>
            </a:r>
          </a:p>
          <a:p>
            <a:pPr marL="728663" lvl="1" indent="-385763" algn="just">
              <a:lnSpc>
                <a:spcPct val="150000"/>
              </a:lnSpc>
              <a:buFont typeface="+mj-lt"/>
              <a:buAutoNum type="arabicParenR" startAt="3"/>
            </a:pPr>
            <a:r>
              <a:rPr lang="en-IN" dirty="0">
                <a:latin typeface="Cambria" pitchFamily="18" charset="0"/>
              </a:rPr>
              <a:t>Receiver discards duplicate segment &amp; sends ACK indicating the next in-order segment. Lost ACK segment problems are thus solved.</a:t>
            </a:r>
          </a:p>
        </p:txBody>
      </p:sp>
    </p:spTree>
    <p:extLst>
      <p:ext uri="{BB962C8B-B14F-4D97-AF65-F5344CB8AC3E}">
        <p14:creationId xmlns:p14="http://schemas.microsoft.com/office/powerpoint/2010/main" val="28125276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3"/>
            </a:pPr>
            <a:r>
              <a:rPr lang="en-IN" b="1" i="1" dirty="0">
                <a:solidFill>
                  <a:schemeClr val="accent6">
                    <a:lumMod val="75000"/>
                  </a:schemeClr>
                </a:solidFill>
                <a:latin typeface="Cambria" pitchFamily="18" charset="0"/>
              </a:rPr>
              <a:t>Retransmission of Segments</a:t>
            </a:r>
          </a:p>
          <a:p>
            <a:pPr marL="385763" indent="-385763" algn="just">
              <a:lnSpc>
                <a:spcPct val="150000"/>
              </a:lnSpc>
              <a:buFont typeface="Wingdings" panose="05000000000000000000" pitchFamily="2" charset="2"/>
              <a:buChar char="Ø"/>
            </a:pPr>
            <a:r>
              <a:rPr lang="en-IN" dirty="0">
                <a:latin typeface="Cambria" pitchFamily="18" charset="0"/>
              </a:rPr>
              <a:t>When retransmission occurs?</a:t>
            </a:r>
          </a:p>
          <a:p>
            <a:pPr marL="728663" lvl="1" indent="-385763" algn="just">
              <a:lnSpc>
                <a:spcPct val="150000"/>
              </a:lnSpc>
              <a:buFont typeface="Wingdings" panose="05000000000000000000" pitchFamily="2" charset="2"/>
              <a:buChar char="Ø"/>
            </a:pPr>
            <a:r>
              <a:rPr lang="en-IN" dirty="0">
                <a:latin typeface="Cambria" pitchFamily="18" charset="0"/>
              </a:rPr>
              <a:t>Expiry of retransmission timer (or)</a:t>
            </a:r>
          </a:p>
          <a:p>
            <a:pPr marL="728663" lvl="1" indent="-385763" algn="just">
              <a:lnSpc>
                <a:spcPct val="150000"/>
              </a:lnSpc>
              <a:buFont typeface="Wingdings" panose="05000000000000000000" pitchFamily="2" charset="2"/>
              <a:buChar char="Ø"/>
            </a:pPr>
            <a:r>
              <a:rPr lang="en-IN" dirty="0">
                <a:latin typeface="Cambria" pitchFamily="18" charset="0"/>
              </a:rPr>
              <a:t>Sender receives more than 2 duplicate  ACK’s for 1</a:t>
            </a:r>
            <a:r>
              <a:rPr lang="en-IN" baseline="30000" dirty="0">
                <a:latin typeface="Cambria" pitchFamily="18" charset="0"/>
              </a:rPr>
              <a:t>st</a:t>
            </a:r>
            <a:r>
              <a:rPr lang="en-IN" dirty="0">
                <a:latin typeface="Cambria" pitchFamily="18" charset="0"/>
              </a:rPr>
              <a:t> segment</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Retransmission after RTO</a:t>
            </a:r>
          </a:p>
          <a:p>
            <a:pPr marL="728663" lvl="1" indent="-385763" algn="just">
              <a:lnSpc>
                <a:spcPct val="150000"/>
              </a:lnSpc>
              <a:buFont typeface="Wingdings" panose="05000000000000000000" pitchFamily="2" charset="2"/>
              <a:buChar char="Ø"/>
            </a:pPr>
            <a:r>
              <a:rPr lang="en-IN" dirty="0">
                <a:latin typeface="Cambria" pitchFamily="18" charset="0"/>
              </a:rPr>
              <a:t>One retransmission time-out (RTO) maintained by sending TCP for each connection</a:t>
            </a:r>
          </a:p>
          <a:p>
            <a:pPr marL="728663" lvl="1" indent="-385763" algn="just">
              <a:lnSpc>
                <a:spcPct val="150000"/>
              </a:lnSpc>
              <a:buFont typeface="Wingdings" panose="05000000000000000000" pitchFamily="2" charset="2"/>
              <a:buChar char="Ø"/>
            </a:pPr>
            <a:r>
              <a:rPr lang="en-IN" dirty="0">
                <a:latin typeface="Cambria" pitchFamily="18" charset="0"/>
              </a:rPr>
              <a:t>In  case of time-out, timer is restarted by TCP &amp; first segment of Queue is sent</a:t>
            </a:r>
          </a:p>
          <a:p>
            <a:pPr marL="728663" lvl="1" indent="-385763" algn="just">
              <a:lnSpc>
                <a:spcPct val="150000"/>
              </a:lnSpc>
              <a:buFont typeface="Wingdings" panose="05000000000000000000" pitchFamily="2" charset="2"/>
              <a:buChar char="Ø"/>
            </a:pPr>
            <a:r>
              <a:rPr lang="en-IN" dirty="0">
                <a:latin typeface="Cambria" pitchFamily="18" charset="0"/>
              </a:rPr>
              <a:t>This version of TCP is called </a:t>
            </a:r>
            <a:r>
              <a:rPr lang="en-IN" b="1" i="1" dirty="0">
                <a:solidFill>
                  <a:srgbClr val="0070C0"/>
                </a:solidFill>
                <a:latin typeface="Cambria" pitchFamily="18" charset="0"/>
              </a:rPr>
              <a:t>Tahoe</a:t>
            </a:r>
          </a:p>
        </p:txBody>
      </p:sp>
    </p:spTree>
    <p:extLst>
      <p:ext uri="{BB962C8B-B14F-4D97-AF65-F5344CB8AC3E}">
        <p14:creationId xmlns:p14="http://schemas.microsoft.com/office/powerpoint/2010/main" val="4913519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3000821"/>
          </a:xfrm>
          <a:prstGeom prst="rect">
            <a:avLst/>
          </a:prstGeom>
          <a:noFill/>
        </p:spPr>
        <p:txBody>
          <a:bodyPr wrap="square" rtlCol="0">
            <a:spAutoFit/>
          </a:bodyPr>
          <a:lstStyle/>
          <a:p>
            <a:pPr marL="385763" indent="-385763" algn="just">
              <a:lnSpc>
                <a:spcPct val="150000"/>
              </a:lnSpc>
              <a:buFont typeface="+mj-lt"/>
              <a:buAutoNum type="alphaLcParenR" startAt="3"/>
            </a:pPr>
            <a:r>
              <a:rPr lang="en-IN" b="1" i="1" dirty="0">
                <a:solidFill>
                  <a:schemeClr val="accent6">
                    <a:lumMod val="75000"/>
                  </a:schemeClr>
                </a:solidFill>
                <a:latin typeface="Cambria" pitchFamily="18" charset="0"/>
              </a:rPr>
              <a:t>Retransmission of Segments </a:t>
            </a:r>
            <a:r>
              <a:rPr lang="en-IN" b="1" i="1" dirty="0" err="1">
                <a:solidFill>
                  <a:schemeClr val="accent6">
                    <a:lumMod val="75000"/>
                  </a:schemeClr>
                </a:solidFill>
                <a:latin typeface="Cambria" pitchFamily="18" charset="0"/>
              </a:rPr>
              <a:t>Contd</a:t>
            </a:r>
            <a:r>
              <a:rPr lang="en-IN" b="1" i="1" dirty="0">
                <a:solidFill>
                  <a:schemeClr val="accent6">
                    <a:lumMod val="75000"/>
                  </a:schemeClr>
                </a:solidFill>
                <a:latin typeface="Cambria" pitchFamily="18" charset="0"/>
              </a:rPr>
              <a:t>…</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Retransmission after 3 Duplicate Segments </a:t>
            </a:r>
          </a:p>
          <a:p>
            <a:pPr marL="728663" lvl="1" indent="-385763" algn="just">
              <a:lnSpc>
                <a:spcPct val="150000"/>
              </a:lnSpc>
              <a:buFont typeface="Wingdings" panose="05000000000000000000" pitchFamily="2" charset="2"/>
              <a:buChar char="Ø"/>
            </a:pPr>
            <a:r>
              <a:rPr lang="en-IN" dirty="0">
                <a:latin typeface="Cambria" pitchFamily="18" charset="0"/>
              </a:rPr>
              <a:t>Also called as Fast Retransmission &amp; followed by most implementations</a:t>
            </a:r>
          </a:p>
          <a:p>
            <a:pPr marL="728663" lvl="1" indent="-385763" algn="just">
              <a:lnSpc>
                <a:spcPct val="150000"/>
              </a:lnSpc>
              <a:buFont typeface="Wingdings" panose="05000000000000000000" pitchFamily="2" charset="2"/>
              <a:buChar char="Ø"/>
            </a:pPr>
            <a:r>
              <a:rPr lang="en-IN" dirty="0">
                <a:latin typeface="Cambria" pitchFamily="18" charset="0"/>
              </a:rPr>
              <a:t>TCP version called as </a:t>
            </a:r>
            <a:r>
              <a:rPr lang="en-IN" b="1" i="1" dirty="0">
                <a:solidFill>
                  <a:srgbClr val="0070C0"/>
                </a:solidFill>
                <a:latin typeface="Cambria" pitchFamily="18" charset="0"/>
              </a:rPr>
              <a:t>Reno</a:t>
            </a:r>
          </a:p>
          <a:p>
            <a:pPr marL="728663" lvl="1" indent="-385763" algn="just">
              <a:lnSpc>
                <a:spcPct val="150000"/>
              </a:lnSpc>
              <a:buFont typeface="Wingdings" panose="05000000000000000000" pitchFamily="2" charset="2"/>
              <a:buChar char="Ø"/>
            </a:pPr>
            <a:r>
              <a:rPr lang="en-IN" dirty="0">
                <a:latin typeface="Cambria" pitchFamily="18" charset="0"/>
              </a:rPr>
              <a:t>If 3 identical duplicate ACK’s along with the original ACK are received for a segment, the next segment is retransmitted</a:t>
            </a:r>
          </a:p>
          <a:p>
            <a:pPr marL="728663" lvl="1" indent="-385763" algn="just">
              <a:lnSpc>
                <a:spcPct val="150000"/>
              </a:lnSpc>
              <a:buFont typeface="Wingdings" panose="05000000000000000000" pitchFamily="2" charset="2"/>
              <a:buChar char="Ø"/>
            </a:pPr>
            <a:r>
              <a:rPr lang="en-IN" dirty="0">
                <a:latin typeface="Cambria" pitchFamily="18" charset="0"/>
              </a:rPr>
              <a:t>Note: Retransmission does not wait for time-out in this case</a:t>
            </a:r>
          </a:p>
        </p:txBody>
      </p:sp>
    </p:spTree>
    <p:extLst>
      <p:ext uri="{BB962C8B-B14F-4D97-AF65-F5344CB8AC3E}">
        <p14:creationId xmlns:p14="http://schemas.microsoft.com/office/powerpoint/2010/main" val="33573611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2169825"/>
          </a:xfrm>
          <a:prstGeom prst="rect">
            <a:avLst/>
          </a:prstGeom>
          <a:noFill/>
        </p:spPr>
        <p:txBody>
          <a:bodyPr wrap="square" rtlCol="0">
            <a:spAutoFit/>
          </a:bodyPr>
          <a:lstStyle/>
          <a:p>
            <a:pPr marL="385763" indent="-385763" algn="just">
              <a:lnSpc>
                <a:spcPct val="150000"/>
              </a:lnSpc>
              <a:buFont typeface="+mj-lt"/>
              <a:buAutoNum type="alphaLcParenR" startAt="4"/>
            </a:pPr>
            <a:r>
              <a:rPr lang="en-IN" b="1" i="1" dirty="0">
                <a:solidFill>
                  <a:schemeClr val="accent6">
                    <a:lumMod val="75000"/>
                  </a:schemeClr>
                </a:solidFill>
                <a:latin typeface="Cambria" pitchFamily="18" charset="0"/>
              </a:rPr>
              <a:t>Out-of-Order Segments</a:t>
            </a:r>
          </a:p>
          <a:p>
            <a:pPr marL="385763" indent="-385763" algn="just">
              <a:lnSpc>
                <a:spcPct val="150000"/>
              </a:lnSpc>
              <a:buFont typeface="Wingdings" panose="05000000000000000000" pitchFamily="2" charset="2"/>
              <a:buChar char="Ø"/>
            </a:pPr>
            <a:r>
              <a:rPr lang="en-IN" dirty="0">
                <a:latin typeface="Cambria" pitchFamily="18" charset="0"/>
              </a:rPr>
              <a:t>Out-of-Order segments are not discarded by TCP</a:t>
            </a:r>
          </a:p>
          <a:p>
            <a:pPr marL="385763" indent="-385763" algn="just">
              <a:lnSpc>
                <a:spcPct val="150000"/>
              </a:lnSpc>
              <a:buFont typeface="Wingdings" panose="05000000000000000000" pitchFamily="2" charset="2"/>
              <a:buChar char="Ø"/>
            </a:pPr>
            <a:r>
              <a:rPr lang="en-IN" dirty="0">
                <a:latin typeface="Cambria" pitchFamily="18" charset="0"/>
              </a:rPr>
              <a:t>TCP flags such segments as out-of-order and store them temporarily until missing segments arrive</a:t>
            </a:r>
          </a:p>
          <a:p>
            <a:pPr marL="385763" indent="-385763" algn="just">
              <a:lnSpc>
                <a:spcPct val="150000"/>
              </a:lnSpc>
              <a:buFont typeface="Wingdings" panose="05000000000000000000" pitchFamily="2" charset="2"/>
              <a:buChar char="Ø"/>
            </a:pPr>
            <a:r>
              <a:rPr lang="en-IN" dirty="0">
                <a:latin typeface="Cambria" pitchFamily="18" charset="0"/>
              </a:rPr>
              <a:t>TCP makes sure that data segments are delivered in sequence to the process </a:t>
            </a:r>
          </a:p>
        </p:txBody>
      </p:sp>
    </p:spTree>
    <p:extLst>
      <p:ext uri="{BB962C8B-B14F-4D97-AF65-F5344CB8AC3E}">
        <p14:creationId xmlns:p14="http://schemas.microsoft.com/office/powerpoint/2010/main" val="27074358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Error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5"/>
            </a:pPr>
            <a:r>
              <a:rPr lang="en-IN" b="1" i="1" dirty="0">
                <a:solidFill>
                  <a:schemeClr val="accent6">
                    <a:lumMod val="75000"/>
                  </a:schemeClr>
                </a:solidFill>
                <a:latin typeface="Cambria" pitchFamily="18" charset="0"/>
              </a:rPr>
              <a:t>FSM for Data Transfer in TCP</a:t>
            </a:r>
          </a:p>
          <a:p>
            <a:pPr marL="385763" indent="-385763" algn="just">
              <a:lnSpc>
                <a:spcPct val="150000"/>
              </a:lnSpc>
              <a:buFont typeface="Wingdings" panose="05000000000000000000" pitchFamily="2" charset="2"/>
              <a:buChar char="Ø"/>
            </a:pPr>
            <a:r>
              <a:rPr lang="en-IN" dirty="0">
                <a:latin typeface="Cambria" pitchFamily="18" charset="0"/>
              </a:rPr>
              <a:t>FSM – Finite State Machine</a:t>
            </a:r>
          </a:p>
          <a:p>
            <a:pPr marL="385763" indent="-385763" algn="just">
              <a:lnSpc>
                <a:spcPct val="150000"/>
              </a:lnSpc>
              <a:buFont typeface="Wingdings" panose="05000000000000000000" pitchFamily="2" charset="2"/>
              <a:buChar char="Ø"/>
            </a:pPr>
            <a:r>
              <a:rPr lang="en-IN" dirty="0">
                <a:latin typeface="Cambria" pitchFamily="18" charset="0"/>
              </a:rPr>
              <a:t>Similar to Selective repeat and Go Back-N protocol</a:t>
            </a:r>
          </a:p>
          <a:p>
            <a:pPr marL="385763" indent="-385763" algn="just">
              <a:lnSpc>
                <a:spcPct val="150000"/>
              </a:lnSpc>
              <a:buFont typeface="Wingdings" panose="05000000000000000000" pitchFamily="2" charset="2"/>
              <a:buChar char="Ø"/>
            </a:pPr>
            <a:r>
              <a:rPr lang="en-IN" b="1" i="1" dirty="0">
                <a:solidFill>
                  <a:srgbClr val="7030A0"/>
                </a:solidFill>
                <a:latin typeface="Cambria" pitchFamily="18" charset="0"/>
              </a:rPr>
              <a:t>Sender-side &amp; Receiver Side FSM</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Assumption :</a:t>
            </a:r>
            <a:r>
              <a:rPr lang="en-IN" dirty="0">
                <a:latin typeface="Cambria" pitchFamily="18" charset="0"/>
              </a:rPr>
              <a:t> Unidirectional communication</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Ignored Parameters: </a:t>
            </a:r>
            <a:r>
              <a:rPr lang="en-IN" dirty="0">
                <a:latin typeface="Cambria" pitchFamily="18" charset="0"/>
              </a:rPr>
              <a:t>Selective ACK and Congestion Control</a:t>
            </a:r>
          </a:p>
          <a:p>
            <a:pPr marL="728663" lvl="1" indent="-385763" algn="just">
              <a:lnSpc>
                <a:spcPct val="150000"/>
              </a:lnSpc>
              <a:buFont typeface="Wingdings" panose="05000000000000000000" pitchFamily="2" charset="2"/>
              <a:buChar char="Ø"/>
            </a:pPr>
            <a:r>
              <a:rPr lang="en-IN" dirty="0">
                <a:latin typeface="Cambria" pitchFamily="18" charset="0"/>
              </a:rPr>
              <a:t>Nagle’s algorithm / Windows shutdown not included in FSM</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Advantage: </a:t>
            </a:r>
            <a:r>
              <a:rPr lang="en-IN" dirty="0">
                <a:latin typeface="Cambria" pitchFamily="18" charset="0"/>
              </a:rPr>
              <a:t>Fast transmission policy using 3 duplicate ACK segments</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Bi-directional FSM : </a:t>
            </a:r>
            <a:r>
              <a:rPr lang="en-IN" dirty="0">
                <a:latin typeface="Cambria" pitchFamily="18" charset="0"/>
              </a:rPr>
              <a:t>Complex and more practical</a:t>
            </a:r>
          </a:p>
        </p:txBody>
      </p:sp>
    </p:spTree>
    <p:extLst>
      <p:ext uri="{BB962C8B-B14F-4D97-AF65-F5344CB8AC3E}">
        <p14:creationId xmlns:p14="http://schemas.microsoft.com/office/powerpoint/2010/main" val="1513303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05C0269-F1F4-4B76-92D6-BDB1DE9C3F19}"/>
              </a:ext>
            </a:extLst>
          </p:cNvPr>
          <p:cNvSpPr>
            <a:spLocks noGrp="1" noChangeArrowheads="1"/>
          </p:cNvSpPr>
          <p:nvPr>
            <p:ph type="title"/>
          </p:nvPr>
        </p:nvSpPr>
        <p:spPr>
          <a:xfrm>
            <a:off x="179512" y="248989"/>
            <a:ext cx="7886700" cy="864096"/>
          </a:xfrm>
        </p:spPr>
        <p:txBody>
          <a:bodyPr>
            <a:normAutofit/>
          </a:bodyPr>
          <a:lstStyle/>
          <a:p>
            <a:r>
              <a:rPr lang="en-IN" altLang="en-US"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Course Outcome</a:t>
            </a:r>
          </a:p>
        </p:txBody>
      </p:sp>
      <p:sp>
        <p:nvSpPr>
          <p:cNvPr id="3" name="Content Placeholder 2">
            <a:extLst>
              <a:ext uri="{FF2B5EF4-FFF2-40B4-BE49-F238E27FC236}">
                <a16:creationId xmlns:a16="http://schemas.microsoft.com/office/drawing/2014/main" id="{1D52C101-6AB2-4FA9-8F52-4E5C03375300}"/>
              </a:ext>
            </a:extLst>
          </p:cNvPr>
          <p:cNvSpPr>
            <a:spLocks noGrp="1"/>
          </p:cNvSpPr>
          <p:nvPr>
            <p:ph idx="1"/>
          </p:nvPr>
        </p:nvSpPr>
        <p:spPr>
          <a:xfrm>
            <a:off x="628650" y="1129108"/>
            <a:ext cx="7886700" cy="5108203"/>
          </a:xfrm>
        </p:spPr>
        <p:txBody>
          <a:bodyPr>
            <a:normAutofit/>
          </a:bodyPr>
          <a:lstStyle/>
          <a:p>
            <a:pPr marL="0" indent="0" algn="just">
              <a:buNone/>
              <a:defRPr/>
            </a:pPr>
            <a:endParaRPr lang="en-GB" sz="2800" dirty="0">
              <a:latin typeface="Times New Roman" panose="02020603050405020304" pitchFamily="18" charset="0"/>
              <a:cs typeface="Times New Roman" panose="02020603050405020304" pitchFamily="18" charset="0"/>
            </a:endParaRPr>
          </a:p>
          <a:p>
            <a:pPr marL="0" indent="0" algn="just">
              <a:buNone/>
              <a:defRPr/>
            </a:pPr>
            <a:r>
              <a:rPr lang="en-GB" sz="2800" dirty="0">
                <a:latin typeface="Times New Roman" panose="02020603050405020304" pitchFamily="18" charset="0"/>
                <a:cs typeface="Times New Roman" panose="02020603050405020304" pitchFamily="18" charset="0"/>
              </a:rPr>
              <a:t>The purpose of learning this unit is to: </a:t>
            </a:r>
          </a:p>
          <a:p>
            <a:pPr algn="just">
              <a:defRPr/>
            </a:pPr>
            <a:r>
              <a:rPr lang="en-GB" sz="2800" b="1" i="1" dirty="0">
                <a:latin typeface="Times New Roman" panose="02020603050405020304" pitchFamily="18" charset="0"/>
                <a:cs typeface="Times New Roman" panose="02020603050405020304" pitchFamily="18" charset="0"/>
              </a:rPr>
              <a:t>CLR-1 : </a:t>
            </a:r>
            <a:r>
              <a:rPr lang="en-US" sz="2800" b="1" i="1" dirty="0">
                <a:latin typeface="Times New Roman" panose="02020603050405020304" pitchFamily="18" charset="0"/>
                <a:cs typeface="Times New Roman" panose="02020603050405020304" pitchFamily="18" charset="0"/>
              </a:rPr>
              <a:t>Describe the importance of various Internet protocols like ARP, RARP, ICMP, Multicasting and multi routing, SCTP.</a:t>
            </a:r>
            <a:endParaRPr lang="en-GB" sz="2800" b="1" i="1" dirty="0">
              <a:latin typeface="Times New Roman" panose="02020603050405020304" pitchFamily="18" charset="0"/>
              <a:cs typeface="Times New Roman" panose="02020603050405020304" pitchFamily="18" charset="0"/>
            </a:endParaRPr>
          </a:p>
          <a:p>
            <a:pPr marL="0" indent="0" algn="just">
              <a:buNone/>
              <a:defRPr/>
            </a:pPr>
            <a:endParaRPr lang="en-GB" sz="2800" b="1" i="1" dirty="0">
              <a:latin typeface="Times New Roman" panose="02020603050405020304" pitchFamily="18" charset="0"/>
              <a:cs typeface="Times New Roman" panose="02020603050405020304" pitchFamily="18" charset="0"/>
            </a:endParaRPr>
          </a:p>
          <a:p>
            <a:pPr marL="0" indent="0" algn="just">
              <a:buNone/>
              <a:defRPr/>
            </a:pPr>
            <a:endParaRPr lang="en-GB" sz="2800" b="1" i="1" dirty="0">
              <a:latin typeface="Times New Roman" panose="02020603050405020304" pitchFamily="18" charset="0"/>
              <a:cs typeface="Times New Roman" panose="02020603050405020304" pitchFamily="18" charset="0"/>
            </a:endParaRPr>
          </a:p>
          <a:p>
            <a:pPr marL="0" indent="0" algn="just">
              <a:buNone/>
              <a:defRPr/>
            </a:pPr>
            <a:r>
              <a:rPr lang="en-GB" sz="2800" dirty="0">
                <a:latin typeface="Times New Roman" panose="02020603050405020304" pitchFamily="18" charset="0"/>
                <a:cs typeface="Times New Roman" panose="02020603050405020304" pitchFamily="18" charset="0"/>
              </a:rPr>
              <a:t>At the end of this unit, learners will be able to:</a:t>
            </a:r>
          </a:p>
          <a:p>
            <a:pPr algn="just">
              <a:defRPr/>
            </a:pPr>
            <a:r>
              <a:rPr lang="en-GB" sz="2800" b="1" i="1" dirty="0">
                <a:latin typeface="Times New Roman" panose="02020603050405020304" pitchFamily="18" charset="0"/>
                <a:cs typeface="Times New Roman" panose="02020603050405020304" pitchFamily="18" charset="0"/>
              </a:rPr>
              <a:t>CLO-1 : </a:t>
            </a:r>
            <a:r>
              <a:rPr lang="en-US" sz="2800" b="1" i="1" dirty="0">
                <a:latin typeface="Times New Roman" panose="02020603050405020304" pitchFamily="18" charset="0"/>
                <a:cs typeface="Times New Roman" panose="02020603050405020304" pitchFamily="18" charset="0"/>
              </a:rPr>
              <a:t>Identify the basics of different types of network and transport layer protocols.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52A3971-945A-4E31-AB29-E5288F1A7639}" type="slidenum">
              <a:rPr lang="en-US" altLang="zh-TW" b="0"/>
              <a:pPr/>
              <a:t>20</a:t>
            </a:fld>
            <a:endParaRPr lang="en-US" altLang="zh-TW" b="0"/>
          </a:p>
        </p:txBody>
      </p:sp>
      <p:sp>
        <p:nvSpPr>
          <p:cNvPr id="57348" name="Text Box 2"/>
          <p:cNvSpPr txBox="1">
            <a:spLocks noChangeArrowheads="1"/>
          </p:cNvSpPr>
          <p:nvPr/>
        </p:nvSpPr>
        <p:spPr bwMode="auto">
          <a:xfrm>
            <a:off x="152400" y="779804"/>
            <a:ext cx="8839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1.5</a:t>
            </a:r>
          </a:p>
          <a:p>
            <a:pPr algn="just"/>
            <a:r>
              <a:rPr lang="en-US" altLang="zh-TW" sz="2000" dirty="0">
                <a:latin typeface="Times New Roman" panose="02020603050405020304" pitchFamily="18" charset="0"/>
                <a:ea typeface="新細明體" charset="-120"/>
                <a:cs typeface="Times New Roman" panose="02020603050405020304" pitchFamily="18" charset="0"/>
              </a:rPr>
              <a:t>A packet has arrived with an M bit value of 0. Is this the first fragment, the last fragment, or a middle fragment? Do we know if the packet was fragmented?</a:t>
            </a:r>
          </a:p>
          <a:p>
            <a:pPr algn="just"/>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If the M bit is 0, it means that there are no more fragments; the fragment is the last one. However, we cannot say if the original packet was fragmented or not. A </a:t>
            </a:r>
            <a:r>
              <a:rPr lang="en-US" altLang="zh-TW" sz="2000" b="0" dirty="0" err="1">
                <a:latin typeface="Times New Roman" panose="02020603050405020304" pitchFamily="18" charset="0"/>
                <a:ea typeface="新細明體" charset="-120"/>
                <a:cs typeface="Times New Roman" panose="02020603050405020304" pitchFamily="18" charset="0"/>
              </a:rPr>
              <a:t>nonfragmented</a:t>
            </a:r>
            <a:r>
              <a:rPr lang="en-US" altLang="zh-TW" sz="2000" b="0" dirty="0">
                <a:latin typeface="Times New Roman" panose="02020603050405020304" pitchFamily="18" charset="0"/>
                <a:ea typeface="新細明體" charset="-120"/>
                <a:cs typeface="Times New Roman" panose="02020603050405020304" pitchFamily="18" charset="0"/>
              </a:rPr>
              <a:t> packet is considered the last fragment.</a:t>
            </a:r>
          </a:p>
        </p:txBody>
      </p:sp>
      <p:sp>
        <p:nvSpPr>
          <p:cNvPr id="8" name="Text Box 2"/>
          <p:cNvSpPr txBox="1">
            <a:spLocks noChangeArrowheads="1"/>
          </p:cNvSpPr>
          <p:nvPr/>
        </p:nvSpPr>
        <p:spPr bwMode="auto">
          <a:xfrm>
            <a:off x="152400" y="3284984"/>
            <a:ext cx="8839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1.6</a:t>
            </a:r>
          </a:p>
          <a:p>
            <a:pPr algn="just"/>
            <a:r>
              <a:rPr lang="en-US" altLang="zh-TW" sz="2000" dirty="0">
                <a:latin typeface="Times New Roman" panose="02020603050405020304" pitchFamily="18" charset="0"/>
                <a:ea typeface="新細明體" charset="-120"/>
                <a:cs typeface="Times New Roman" panose="02020603050405020304" pitchFamily="18" charset="0"/>
              </a:rPr>
              <a:t>A packet has arrived with an M bit value of 1. Is this the first fragment, the last fragment, or a middle fragment? Do we know if the packet was fragmented?</a:t>
            </a:r>
          </a:p>
          <a:p>
            <a:pPr algn="just"/>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If the M bit is 1, it means that there is at least one more fragment. This fragment can be the first one or a middle one, but not the last one. We don’t know if it is the first one or a middle one; we need more information (the value of the fragmentation offset). See also the next example.</a:t>
            </a:r>
          </a:p>
        </p:txBody>
      </p:sp>
    </p:spTree>
    <p:extLst>
      <p:ext uri="{BB962C8B-B14F-4D97-AF65-F5344CB8AC3E}">
        <p14:creationId xmlns:p14="http://schemas.microsoft.com/office/powerpoint/2010/main" val="74413611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0BB754-AD8A-439F-AB95-532E42BBCE96}"/>
              </a:ext>
            </a:extLst>
          </p:cNvPr>
          <p:cNvSpPr txBox="1"/>
          <p:nvPr/>
        </p:nvSpPr>
        <p:spPr>
          <a:xfrm>
            <a:off x="143508"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dirty="0">
                <a:solidFill>
                  <a:srgbClr val="FFFFFF"/>
                </a:solidFill>
                <a:latin typeface="Cambria" panose="02040503050406030204" pitchFamily="18" charset="0"/>
                <a:ea typeface="Cambria" panose="02040503050406030204" pitchFamily="18" charset="0"/>
                <a:cs typeface="+mj-cs"/>
              </a:rPr>
              <a:t>Simplified FSM for TCP Sender Side</a:t>
            </a:r>
          </a:p>
        </p:txBody>
      </p:sp>
      <p:pic>
        <p:nvPicPr>
          <p:cNvPr id="3" name="Picture 2">
            <a:extLst>
              <a:ext uri="{FF2B5EF4-FFF2-40B4-BE49-F238E27FC236}">
                <a16:creationId xmlns:a16="http://schemas.microsoft.com/office/drawing/2014/main" id="{88A9A6F1-D556-42F8-B9BB-D42D0581995D}"/>
              </a:ext>
            </a:extLst>
          </p:cNvPr>
          <p:cNvPicPr>
            <a:picLocks noChangeAspect="1"/>
          </p:cNvPicPr>
          <p:nvPr/>
        </p:nvPicPr>
        <p:blipFill>
          <a:blip r:embed="rId3"/>
          <a:stretch>
            <a:fillRect/>
          </a:stretch>
        </p:blipFill>
        <p:spPr>
          <a:xfrm>
            <a:off x="2357755" y="1484784"/>
            <a:ext cx="6701108" cy="3834426"/>
          </a:xfrm>
          <a:prstGeom prst="rect">
            <a:avLst/>
          </a:prstGeom>
        </p:spPr>
      </p:pic>
      <p:sp>
        <p:nvSpPr>
          <p:cNvPr id="2" name="Rectangle 1">
            <a:extLst>
              <a:ext uri="{FF2B5EF4-FFF2-40B4-BE49-F238E27FC236}">
                <a16:creationId xmlns:a16="http://schemas.microsoft.com/office/drawing/2014/main" id="{58C702B0-3B21-4F6A-BE4A-2A6CB0F1E8F0}"/>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18947459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0BB754-AD8A-439F-AB95-532E42BBCE96}"/>
              </a:ext>
            </a:extLst>
          </p:cNvPr>
          <p:cNvSpPr txBox="1"/>
          <p:nvPr/>
        </p:nvSpPr>
        <p:spPr>
          <a:xfrm>
            <a:off x="143508"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dirty="0">
                <a:solidFill>
                  <a:srgbClr val="FFFFFF"/>
                </a:solidFill>
                <a:latin typeface="Cambria" panose="02040503050406030204" pitchFamily="18" charset="0"/>
                <a:ea typeface="Cambria" panose="02040503050406030204" pitchFamily="18" charset="0"/>
                <a:cs typeface="+mj-cs"/>
              </a:rPr>
              <a:t>Simplified FSM for TCP Receiver Side</a:t>
            </a:r>
          </a:p>
        </p:txBody>
      </p:sp>
      <p:pic>
        <p:nvPicPr>
          <p:cNvPr id="5" name="Picture 4">
            <a:extLst>
              <a:ext uri="{FF2B5EF4-FFF2-40B4-BE49-F238E27FC236}">
                <a16:creationId xmlns:a16="http://schemas.microsoft.com/office/drawing/2014/main" id="{C78D9A5F-21AD-4ED1-9811-91AB6E8DB842}"/>
              </a:ext>
            </a:extLst>
          </p:cNvPr>
          <p:cNvPicPr>
            <a:picLocks noChangeAspect="1"/>
          </p:cNvPicPr>
          <p:nvPr/>
        </p:nvPicPr>
        <p:blipFill>
          <a:blip r:embed="rId3"/>
          <a:stretch>
            <a:fillRect/>
          </a:stretch>
        </p:blipFill>
        <p:spPr>
          <a:xfrm>
            <a:off x="2411760" y="1188070"/>
            <a:ext cx="6614846" cy="4509182"/>
          </a:xfrm>
          <a:prstGeom prst="rect">
            <a:avLst/>
          </a:prstGeom>
        </p:spPr>
      </p:pic>
      <p:sp>
        <p:nvSpPr>
          <p:cNvPr id="2" name="Rectangle 1">
            <a:extLst>
              <a:ext uri="{FF2B5EF4-FFF2-40B4-BE49-F238E27FC236}">
                <a16:creationId xmlns:a16="http://schemas.microsoft.com/office/drawing/2014/main" id="{D49C4F0B-C85A-4200-9B8F-25E9C61477EF}"/>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16890446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78655EBC-A45D-435E-AAA3-FB3E938C9542}"/>
              </a:ext>
            </a:extLst>
          </p:cNvPr>
          <p:cNvSpPr txBox="1"/>
          <p:nvPr/>
        </p:nvSpPr>
        <p:spPr>
          <a:xfrm>
            <a:off x="4939412" y="4058124"/>
            <a:ext cx="3604497" cy="1051086"/>
          </a:xfrm>
          <a:prstGeom prst="rect">
            <a:avLst/>
          </a:prstGeom>
        </p:spPr>
        <p:txBody>
          <a:bodyPr vert="horz" lIns="68580" tIns="34290" rIns="68580" bIns="34290" rtlCol="0" anchor="t">
            <a:normAutofit/>
          </a:bodyPr>
          <a:lstStyle/>
          <a:p>
            <a:pPr defTabSz="685800">
              <a:lnSpc>
                <a:spcPct val="90000"/>
              </a:lnSpc>
              <a:spcBef>
                <a:spcPct val="0"/>
              </a:spcBef>
              <a:spcAft>
                <a:spcPts val="450"/>
              </a:spcAft>
            </a:pPr>
            <a:r>
              <a:rPr lang="en-US" sz="3300" b="1" i="1" dirty="0">
                <a:solidFill>
                  <a:srgbClr val="000000"/>
                </a:solidFill>
                <a:latin typeface="Cambria" panose="02040503050406030204" pitchFamily="18" charset="0"/>
                <a:ea typeface="Cambria" panose="02040503050406030204" pitchFamily="18" charset="0"/>
                <a:cs typeface="+mj-cs"/>
              </a:rPr>
              <a:t>TCP Congestion Control</a:t>
            </a:r>
          </a:p>
        </p:txBody>
      </p:sp>
      <p:pic>
        <p:nvPicPr>
          <p:cNvPr id="48" name="Picture 35">
            <a:extLst>
              <a:ext uri="{FF2B5EF4-FFF2-40B4-BE49-F238E27FC236}">
                <a16:creationId xmlns:a16="http://schemas.microsoft.com/office/drawing/2014/main" id="{6EBB4B54-94D7-4022-80ED-467260C6B793}"/>
              </a:ext>
            </a:extLst>
          </p:cNvPr>
          <p:cNvPicPr>
            <a:picLocks noChangeAspect="1"/>
          </p:cNvPicPr>
          <p:nvPr/>
        </p:nvPicPr>
        <p:blipFill rotWithShape="1">
          <a:blip r:embed="rId3">
            <a:alphaModFix/>
          </a:blip>
          <a:srcRect l="17329" r="24665" b="1"/>
          <a:stretch/>
        </p:blipFill>
        <p:spPr>
          <a:xfrm>
            <a:off x="1" y="1434778"/>
            <a:ext cx="3974012" cy="4573079"/>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20794592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542456"/>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3000821"/>
          </a:xfrm>
          <a:prstGeom prst="rect">
            <a:avLst/>
          </a:prstGeom>
          <a:noFill/>
        </p:spPr>
        <p:txBody>
          <a:bodyPr wrap="square" rtlCol="0">
            <a:spAutoFit/>
          </a:bodyPr>
          <a:lstStyle/>
          <a:p>
            <a:pPr marL="385763" indent="-385763" algn="just">
              <a:lnSpc>
                <a:spcPct val="150000"/>
              </a:lnSpc>
              <a:buFont typeface="Wingdings" panose="05000000000000000000" pitchFamily="2" charset="2"/>
              <a:buChar char="Ø"/>
            </a:pPr>
            <a:r>
              <a:rPr lang="en-IN" dirty="0">
                <a:latin typeface="Cambria" pitchFamily="18" charset="0"/>
              </a:rPr>
              <a:t>Congestion window and congestion policy handles TCP congestion</a:t>
            </a:r>
          </a:p>
          <a:p>
            <a:pPr marL="385763" indent="-385763" algn="just">
              <a:lnSpc>
                <a:spcPct val="150000"/>
              </a:lnSpc>
              <a:buFont typeface="+mj-lt"/>
              <a:buAutoNum type="alphaLcParenR"/>
            </a:pPr>
            <a:r>
              <a:rPr lang="en-IN" b="1" i="1" dirty="0">
                <a:solidFill>
                  <a:schemeClr val="accent6">
                    <a:lumMod val="75000"/>
                  </a:schemeClr>
                </a:solidFill>
                <a:latin typeface="Cambria" pitchFamily="18" charset="0"/>
              </a:rPr>
              <a:t>Congestion Window</a:t>
            </a:r>
          </a:p>
          <a:p>
            <a:pPr marL="728663" lvl="1" indent="-385763" algn="just">
              <a:lnSpc>
                <a:spcPct val="150000"/>
              </a:lnSpc>
              <a:buFont typeface="Wingdings" panose="05000000000000000000" pitchFamily="2" charset="2"/>
              <a:buChar char="Ø"/>
            </a:pPr>
            <a:r>
              <a:rPr lang="en-IN" dirty="0">
                <a:latin typeface="Cambria" pitchFamily="18" charset="0"/>
              </a:rPr>
              <a:t>Client window size (</a:t>
            </a:r>
            <a:r>
              <a:rPr lang="en-IN" dirty="0" err="1">
                <a:latin typeface="Cambria" pitchFamily="18" charset="0"/>
              </a:rPr>
              <a:t>rwnd</a:t>
            </a:r>
            <a:r>
              <a:rPr lang="en-IN" dirty="0">
                <a:latin typeface="Cambria" pitchFamily="18" charset="0"/>
              </a:rPr>
              <a:t>) decided by the available buffer space of Server</a:t>
            </a:r>
          </a:p>
          <a:p>
            <a:pPr marL="728663" lvl="1" indent="-385763" algn="just">
              <a:lnSpc>
                <a:spcPct val="150000"/>
              </a:lnSpc>
              <a:buFont typeface="Wingdings" panose="05000000000000000000" pitchFamily="2" charset="2"/>
              <a:buChar char="Ø"/>
            </a:pPr>
            <a:r>
              <a:rPr lang="en-IN" dirty="0">
                <a:latin typeface="Cambria" pitchFamily="18" charset="0"/>
              </a:rPr>
              <a:t>Ignored entity in deciding window size : Network Congestion</a:t>
            </a:r>
          </a:p>
          <a:p>
            <a:pPr marL="728663" lvl="1" indent="-385763" algn="just">
              <a:lnSpc>
                <a:spcPct val="150000"/>
              </a:lnSpc>
              <a:buFont typeface="Wingdings" panose="05000000000000000000" pitchFamily="2" charset="2"/>
              <a:buChar char="Ø"/>
            </a:pPr>
            <a:r>
              <a:rPr lang="en-IN" dirty="0">
                <a:latin typeface="Cambria" pitchFamily="18" charset="0"/>
              </a:rPr>
              <a:t>Sender window size determined by,</a:t>
            </a:r>
          </a:p>
          <a:p>
            <a:pPr marL="1071563" lvl="2" indent="-385763" algn="just">
              <a:lnSpc>
                <a:spcPct val="150000"/>
              </a:lnSpc>
              <a:buFont typeface="Wingdings" panose="05000000000000000000" pitchFamily="2" charset="2"/>
              <a:buChar char="Ø"/>
            </a:pPr>
            <a:r>
              <a:rPr lang="en-IN" dirty="0" err="1">
                <a:latin typeface="Cambria" pitchFamily="18" charset="0"/>
              </a:rPr>
              <a:t>rwnd</a:t>
            </a:r>
            <a:r>
              <a:rPr lang="en-IN" dirty="0">
                <a:latin typeface="Cambria" pitchFamily="18" charset="0"/>
              </a:rPr>
              <a:t> (receiver advertised window size) &amp;</a:t>
            </a:r>
          </a:p>
          <a:p>
            <a:pPr marL="1071563" lvl="2" indent="-385763" algn="just">
              <a:lnSpc>
                <a:spcPct val="150000"/>
              </a:lnSpc>
              <a:buFont typeface="Wingdings" panose="05000000000000000000" pitchFamily="2" charset="2"/>
              <a:buChar char="Ø"/>
            </a:pPr>
            <a:r>
              <a:rPr lang="en-IN" dirty="0" err="1">
                <a:latin typeface="Cambria" pitchFamily="18" charset="0"/>
              </a:rPr>
              <a:t>cwnd</a:t>
            </a:r>
            <a:r>
              <a:rPr lang="en-IN" dirty="0">
                <a:latin typeface="Cambria" pitchFamily="18" charset="0"/>
              </a:rPr>
              <a:t> (Congestion window size)</a:t>
            </a:r>
          </a:p>
        </p:txBody>
      </p:sp>
      <p:sp>
        <p:nvSpPr>
          <p:cNvPr id="2" name="TextBox 1">
            <a:extLst>
              <a:ext uri="{FF2B5EF4-FFF2-40B4-BE49-F238E27FC236}">
                <a16:creationId xmlns:a16="http://schemas.microsoft.com/office/drawing/2014/main" id="{BE36FA05-8692-49AC-A513-C4EF06B52900}"/>
              </a:ext>
            </a:extLst>
          </p:cNvPr>
          <p:cNvSpPr txBox="1"/>
          <p:nvPr/>
        </p:nvSpPr>
        <p:spPr>
          <a:xfrm>
            <a:off x="1925706" y="5265204"/>
            <a:ext cx="4752968" cy="415498"/>
          </a:xfrm>
          <a:prstGeom prst="rect">
            <a:avLst/>
          </a:prstGeom>
          <a:noFill/>
          <a:ln w="50800" cmpd="thickThin">
            <a:solidFill>
              <a:schemeClr val="accent1"/>
            </a:solidFill>
          </a:ln>
        </p:spPr>
        <p:txBody>
          <a:bodyPr wrap="none" rtlCol="0">
            <a:spAutoFit/>
          </a:bodyPr>
          <a:lstStyle/>
          <a:p>
            <a:r>
              <a:rPr lang="en-IN" sz="2100" dirty="0">
                <a:latin typeface="Cambria" pitchFamily="18" charset="0"/>
              </a:rPr>
              <a:t>Actual window size = min (</a:t>
            </a:r>
            <a:r>
              <a:rPr lang="en-IN" sz="2100" dirty="0" err="1">
                <a:latin typeface="Cambria" pitchFamily="18" charset="0"/>
              </a:rPr>
              <a:t>rwnd</a:t>
            </a:r>
            <a:r>
              <a:rPr lang="en-IN" sz="2100" dirty="0">
                <a:latin typeface="Cambria" pitchFamily="18" charset="0"/>
              </a:rPr>
              <a:t>, </a:t>
            </a:r>
            <a:r>
              <a:rPr lang="en-IN" sz="2100" dirty="0" err="1">
                <a:latin typeface="Cambria" pitchFamily="18" charset="0"/>
              </a:rPr>
              <a:t>cwnd</a:t>
            </a:r>
            <a:r>
              <a:rPr lang="en-IN" sz="2100" dirty="0">
                <a:latin typeface="Cambria" pitchFamily="18" charset="0"/>
              </a:rPr>
              <a:t>)</a:t>
            </a:r>
            <a:endParaRPr lang="en-IN" sz="2100" dirty="0"/>
          </a:p>
        </p:txBody>
      </p:sp>
    </p:spTree>
    <p:extLst>
      <p:ext uri="{BB962C8B-B14F-4D97-AF65-F5344CB8AC3E}">
        <p14:creationId xmlns:p14="http://schemas.microsoft.com/office/powerpoint/2010/main" val="38190547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416320"/>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TERMINOLOGIES &amp; ABBREVIATIONS USED</a:t>
            </a:r>
          </a:p>
          <a:p>
            <a:pPr marL="728663" lvl="1" indent="-385763" algn="just">
              <a:lnSpc>
                <a:spcPct val="150000"/>
              </a:lnSpc>
              <a:buFont typeface="Wingdings" panose="05000000000000000000" pitchFamily="2" charset="2"/>
              <a:buChar char="Ø"/>
            </a:pPr>
            <a:r>
              <a:rPr lang="en-IN" b="1" i="1" dirty="0" err="1">
                <a:solidFill>
                  <a:srgbClr val="7030A0"/>
                </a:solidFill>
                <a:latin typeface="Cambria" pitchFamily="18" charset="0"/>
              </a:rPr>
              <a:t>rwnd</a:t>
            </a:r>
            <a:r>
              <a:rPr lang="en-IN" b="1" i="1" dirty="0">
                <a:solidFill>
                  <a:srgbClr val="7030A0"/>
                </a:solidFill>
                <a:latin typeface="Cambria" pitchFamily="18" charset="0"/>
              </a:rPr>
              <a:t> –</a:t>
            </a:r>
            <a:r>
              <a:rPr lang="en-IN" dirty="0">
                <a:latin typeface="Cambria" pitchFamily="18" charset="0"/>
              </a:rPr>
              <a:t> Sender Window Size</a:t>
            </a:r>
          </a:p>
          <a:p>
            <a:pPr marL="728663" lvl="1" indent="-385763" algn="just">
              <a:lnSpc>
                <a:spcPct val="150000"/>
              </a:lnSpc>
              <a:buFont typeface="Wingdings" panose="05000000000000000000" pitchFamily="2" charset="2"/>
              <a:buChar char="Ø"/>
            </a:pPr>
            <a:r>
              <a:rPr lang="en-IN" b="1" i="1" dirty="0" err="1">
                <a:solidFill>
                  <a:srgbClr val="7030A0"/>
                </a:solidFill>
                <a:latin typeface="Cambria" pitchFamily="18" charset="0"/>
              </a:rPr>
              <a:t>cwnd</a:t>
            </a:r>
            <a:r>
              <a:rPr lang="en-IN" b="1" i="1" dirty="0">
                <a:solidFill>
                  <a:srgbClr val="7030A0"/>
                </a:solidFill>
                <a:latin typeface="Cambria" pitchFamily="18" charset="0"/>
              </a:rPr>
              <a:t> –</a:t>
            </a:r>
            <a:r>
              <a:rPr lang="en-IN" dirty="0">
                <a:latin typeface="Cambria" pitchFamily="18" charset="0"/>
              </a:rPr>
              <a:t> Congestion Window Size</a:t>
            </a:r>
          </a:p>
          <a:p>
            <a:pPr marL="728663" lvl="1" indent="-385763" algn="just">
              <a:lnSpc>
                <a:spcPct val="150000"/>
              </a:lnSpc>
              <a:buFont typeface="Wingdings" panose="05000000000000000000" pitchFamily="2" charset="2"/>
              <a:buChar char="Ø"/>
            </a:pPr>
            <a:r>
              <a:rPr lang="en-IN" b="1" i="1" dirty="0" err="1">
                <a:solidFill>
                  <a:srgbClr val="7030A0"/>
                </a:solidFill>
                <a:latin typeface="Cambria" pitchFamily="18" charset="0"/>
              </a:rPr>
              <a:t>ssthresh</a:t>
            </a:r>
            <a:r>
              <a:rPr lang="en-IN" b="1" i="1" dirty="0">
                <a:solidFill>
                  <a:srgbClr val="7030A0"/>
                </a:solidFill>
                <a:latin typeface="Cambria" pitchFamily="18" charset="0"/>
              </a:rPr>
              <a:t> –</a:t>
            </a:r>
            <a:r>
              <a:rPr lang="en-IN" dirty="0">
                <a:latin typeface="Cambria" pitchFamily="18" charset="0"/>
              </a:rPr>
              <a:t> Slow Start Threshold</a:t>
            </a:r>
          </a:p>
          <a:p>
            <a:pPr marL="728663" lvl="1" indent="-385763" algn="just">
              <a:lnSpc>
                <a:spcPct val="150000"/>
              </a:lnSpc>
              <a:buFont typeface="Wingdings" panose="05000000000000000000" pitchFamily="2" charset="2"/>
              <a:buChar char="Ø"/>
            </a:pPr>
            <a:r>
              <a:rPr lang="en-IN" b="1" i="1" dirty="0">
                <a:solidFill>
                  <a:srgbClr val="7030A0"/>
                </a:solidFill>
                <a:latin typeface="Cambria" pitchFamily="18" charset="0"/>
              </a:rPr>
              <a:t>MSS –</a:t>
            </a:r>
            <a:r>
              <a:rPr lang="en-IN" dirty="0">
                <a:latin typeface="Cambria" pitchFamily="18" charset="0"/>
              </a:rPr>
              <a:t> Maximum Segment Size</a:t>
            </a:r>
          </a:p>
          <a:p>
            <a:pPr marL="728663" lvl="1" indent="-385763" algn="just">
              <a:lnSpc>
                <a:spcPct val="150000"/>
              </a:lnSpc>
              <a:buFont typeface="Wingdings" panose="05000000000000000000" pitchFamily="2" charset="2"/>
              <a:buChar char="Ø"/>
            </a:pPr>
            <a:r>
              <a:rPr lang="en-IN" b="1" i="1" dirty="0">
                <a:solidFill>
                  <a:srgbClr val="7030A0"/>
                </a:solidFill>
                <a:latin typeface="Cambria" pitchFamily="18" charset="0"/>
              </a:rPr>
              <a:t>ACK –</a:t>
            </a:r>
            <a:r>
              <a:rPr lang="en-IN" dirty="0">
                <a:latin typeface="Cambria" pitchFamily="18" charset="0"/>
              </a:rPr>
              <a:t> Acknowledgement</a:t>
            </a:r>
          </a:p>
          <a:p>
            <a:pPr marL="728663" lvl="1" indent="-385763" algn="just">
              <a:lnSpc>
                <a:spcPct val="150000"/>
              </a:lnSpc>
              <a:buFont typeface="Wingdings" panose="05000000000000000000" pitchFamily="2" charset="2"/>
              <a:buChar char="Ø"/>
            </a:pPr>
            <a:r>
              <a:rPr lang="en-IN" b="1" i="1" dirty="0">
                <a:solidFill>
                  <a:srgbClr val="7030A0"/>
                </a:solidFill>
                <a:latin typeface="Cambria" pitchFamily="18" charset="0"/>
              </a:rPr>
              <a:t>RTT –</a:t>
            </a:r>
            <a:r>
              <a:rPr lang="en-IN" dirty="0">
                <a:latin typeface="Cambria" pitchFamily="18" charset="0"/>
              </a:rPr>
              <a:t> Round Trip Time</a:t>
            </a:r>
          </a:p>
          <a:p>
            <a:pPr marL="728663" lvl="1" indent="-385763" algn="just">
              <a:lnSpc>
                <a:spcPct val="150000"/>
              </a:lnSpc>
              <a:buFont typeface="Wingdings" panose="05000000000000000000" pitchFamily="2" charset="2"/>
              <a:buChar char="Ø"/>
            </a:pPr>
            <a:r>
              <a:rPr lang="en-IN" b="1" i="1" dirty="0">
                <a:solidFill>
                  <a:srgbClr val="7030A0"/>
                </a:solidFill>
                <a:latin typeface="Cambria" pitchFamily="18" charset="0"/>
              </a:rPr>
              <a:t>RTO –</a:t>
            </a:r>
            <a:r>
              <a:rPr lang="en-IN" dirty="0">
                <a:latin typeface="Cambria" pitchFamily="18" charset="0"/>
              </a:rPr>
              <a:t> Retransmission Time-out</a:t>
            </a:r>
          </a:p>
        </p:txBody>
      </p:sp>
    </p:spTree>
    <p:extLst>
      <p:ext uri="{BB962C8B-B14F-4D97-AF65-F5344CB8AC3E}">
        <p14:creationId xmlns:p14="http://schemas.microsoft.com/office/powerpoint/2010/main" val="7826944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Wingdings" panose="05000000000000000000" pitchFamily="2" charset="2"/>
              <a:buChar char="Ø"/>
            </a:pPr>
            <a:r>
              <a:rPr lang="en-IN" dirty="0">
                <a:latin typeface="Cambria" pitchFamily="18" charset="0"/>
              </a:rPr>
              <a:t>Three phases : Slow Start, Congestion avoidance &amp; Congestion detection</a:t>
            </a:r>
          </a:p>
          <a:p>
            <a:pPr marL="385763" indent="-385763" algn="just">
              <a:lnSpc>
                <a:spcPct val="150000"/>
              </a:lnSpc>
              <a:buFont typeface="+mj-lt"/>
              <a:buAutoNum type="romanLcPeriod"/>
            </a:pPr>
            <a:r>
              <a:rPr lang="en-IN" b="1" i="1" dirty="0">
                <a:solidFill>
                  <a:srgbClr val="7030A0"/>
                </a:solidFill>
                <a:latin typeface="Cambria" pitchFamily="18" charset="0"/>
              </a:rPr>
              <a:t>Slow Start (Exponential Increase)</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Assumption:</a:t>
            </a:r>
            <a:r>
              <a:rPr lang="en-IN" dirty="0">
                <a:latin typeface="Cambria" pitchFamily="18" charset="0"/>
              </a:rPr>
              <a:t> </a:t>
            </a:r>
            <a:r>
              <a:rPr lang="en-IN" dirty="0" err="1">
                <a:latin typeface="Cambria" pitchFamily="18" charset="0"/>
              </a:rPr>
              <a:t>rwnd</a:t>
            </a:r>
            <a:r>
              <a:rPr lang="en-IN" dirty="0">
                <a:latin typeface="Cambria" pitchFamily="18" charset="0"/>
              </a:rPr>
              <a:t>(Sender Window Size) &gt; </a:t>
            </a:r>
            <a:r>
              <a:rPr lang="en-IN" dirty="0" err="1">
                <a:latin typeface="Cambria" pitchFamily="18" charset="0"/>
              </a:rPr>
              <a:t>cwnd</a:t>
            </a:r>
            <a:r>
              <a:rPr lang="en-IN" dirty="0">
                <a:latin typeface="Cambria" pitchFamily="18" charset="0"/>
              </a:rPr>
              <a:t>(Congestion Window Size)</a:t>
            </a:r>
          </a:p>
          <a:p>
            <a:pPr marL="728663" lvl="1" indent="-385763" algn="just">
              <a:lnSpc>
                <a:spcPct val="150000"/>
              </a:lnSpc>
              <a:buFont typeface="Wingdings" panose="05000000000000000000" pitchFamily="2" charset="2"/>
              <a:buChar char="Ø"/>
            </a:pPr>
            <a:r>
              <a:rPr lang="en-IN" dirty="0" err="1">
                <a:latin typeface="Cambria" pitchFamily="18" charset="0"/>
              </a:rPr>
              <a:t>cwnd</a:t>
            </a:r>
            <a:r>
              <a:rPr lang="en-IN" dirty="0">
                <a:latin typeface="Cambria" pitchFamily="18" charset="0"/>
              </a:rPr>
              <a:t> initialized to one Maximum window size (MSS)</a:t>
            </a:r>
          </a:p>
          <a:p>
            <a:pPr marL="728663" lvl="1" indent="-385763" algn="just">
              <a:lnSpc>
                <a:spcPct val="150000"/>
              </a:lnSpc>
              <a:buFont typeface="Wingdings" panose="05000000000000000000" pitchFamily="2" charset="2"/>
              <a:buChar char="Ø"/>
            </a:pPr>
            <a:r>
              <a:rPr lang="en-IN" dirty="0">
                <a:latin typeface="Cambria" pitchFamily="18" charset="0"/>
              </a:rPr>
              <a:t>On arrival of each ACK, </a:t>
            </a:r>
            <a:r>
              <a:rPr lang="en-IN" dirty="0" err="1">
                <a:latin typeface="Cambria" pitchFamily="18" charset="0"/>
              </a:rPr>
              <a:t>cwnd</a:t>
            </a:r>
            <a:r>
              <a:rPr lang="en-IN" dirty="0">
                <a:latin typeface="Cambria" pitchFamily="18" charset="0"/>
              </a:rPr>
              <a:t> increases by 1</a:t>
            </a:r>
          </a:p>
          <a:p>
            <a:pPr marL="728663" lvl="1" indent="-385763" algn="just">
              <a:lnSpc>
                <a:spcPct val="150000"/>
              </a:lnSpc>
              <a:buFont typeface="Wingdings" panose="05000000000000000000" pitchFamily="2" charset="2"/>
              <a:buChar char="Ø"/>
            </a:pPr>
            <a:r>
              <a:rPr lang="en-IN" dirty="0">
                <a:latin typeface="Cambria" pitchFamily="18" charset="0"/>
              </a:rPr>
              <a:t>Algorithm starts slowly &amp; grows exponentially</a:t>
            </a:r>
          </a:p>
          <a:p>
            <a:pPr marL="728663" lvl="1" indent="-385763" algn="just">
              <a:lnSpc>
                <a:spcPct val="150000"/>
              </a:lnSpc>
              <a:buFont typeface="Wingdings" panose="05000000000000000000" pitchFamily="2" charset="2"/>
              <a:buChar char="Ø"/>
            </a:pPr>
            <a:r>
              <a:rPr lang="en-IN" dirty="0">
                <a:latin typeface="Cambria" pitchFamily="18" charset="0"/>
              </a:rPr>
              <a:t>Delayed ACK policy is ignored</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Note:</a:t>
            </a:r>
            <a:r>
              <a:rPr lang="en-IN" dirty="0">
                <a:latin typeface="Cambria" pitchFamily="18" charset="0"/>
              </a:rPr>
              <a:t> Consider each segment is individually acknowledged</a:t>
            </a:r>
          </a:p>
        </p:txBody>
      </p:sp>
    </p:spTree>
    <p:extLst>
      <p:ext uri="{BB962C8B-B14F-4D97-AF65-F5344CB8AC3E}">
        <p14:creationId xmlns:p14="http://schemas.microsoft.com/office/powerpoint/2010/main" val="22689324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CF8A6-327C-47A3-BBF6-24E02550DEFB}"/>
              </a:ext>
            </a:extLst>
          </p:cNvPr>
          <p:cNvPicPr>
            <a:picLocks noChangeAspect="1"/>
          </p:cNvPicPr>
          <p:nvPr/>
        </p:nvPicPr>
        <p:blipFill>
          <a:blip r:embed="rId3"/>
          <a:stretch>
            <a:fillRect/>
          </a:stretch>
        </p:blipFill>
        <p:spPr>
          <a:xfrm>
            <a:off x="1559584" y="1322766"/>
            <a:ext cx="7386902" cy="4158462"/>
          </a:xfrm>
          <a:prstGeom prst="rect">
            <a:avLst/>
          </a:prstGeom>
        </p:spPr>
      </p:pic>
      <p:sp>
        <p:nvSpPr>
          <p:cNvPr id="4" name="TextBox 3">
            <a:extLst>
              <a:ext uri="{FF2B5EF4-FFF2-40B4-BE49-F238E27FC236}">
                <a16:creationId xmlns:a16="http://schemas.microsoft.com/office/drawing/2014/main" id="{CC0BB754-AD8A-439F-AB95-532E42BBCE96}"/>
              </a:ext>
            </a:extLst>
          </p:cNvPr>
          <p:cNvSpPr txBox="1"/>
          <p:nvPr/>
        </p:nvSpPr>
        <p:spPr>
          <a:xfrm>
            <a:off x="143508"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dirty="0">
                <a:solidFill>
                  <a:srgbClr val="FFFFFF"/>
                </a:solidFill>
                <a:latin typeface="Cambria" panose="02040503050406030204" pitchFamily="18" charset="0"/>
                <a:ea typeface="Cambria" panose="02040503050406030204" pitchFamily="18" charset="0"/>
                <a:cs typeface="+mj-cs"/>
              </a:rPr>
              <a:t>Slow Start, Exponential Increase</a:t>
            </a:r>
          </a:p>
        </p:txBody>
      </p:sp>
      <p:sp>
        <p:nvSpPr>
          <p:cNvPr id="2" name="Rectangle 1">
            <a:extLst>
              <a:ext uri="{FF2B5EF4-FFF2-40B4-BE49-F238E27FC236}">
                <a16:creationId xmlns:a16="http://schemas.microsoft.com/office/drawing/2014/main" id="{2D78E02E-86ED-46D4-91F0-4102B0A16747}"/>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16663055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1338828"/>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mj-lt"/>
              <a:buAutoNum type="romanLcPeriod"/>
            </a:pPr>
            <a:r>
              <a:rPr lang="en-IN" b="1" i="1" dirty="0">
                <a:solidFill>
                  <a:srgbClr val="7030A0"/>
                </a:solidFill>
                <a:latin typeface="Cambria" pitchFamily="18" charset="0"/>
              </a:rPr>
              <a:t>Slow Start (Exponential Increase) </a:t>
            </a:r>
            <a:r>
              <a:rPr lang="en-IN" b="1" i="1" dirty="0" err="1">
                <a:solidFill>
                  <a:srgbClr val="7030A0"/>
                </a:solidFill>
                <a:latin typeface="Cambria" pitchFamily="18" charset="0"/>
              </a:rPr>
              <a:t>contd</a:t>
            </a:r>
            <a:r>
              <a:rPr lang="en-IN" b="1" i="1" dirty="0">
                <a:solidFill>
                  <a:srgbClr val="7030A0"/>
                </a:solidFill>
                <a:latin typeface="Cambria" pitchFamily="18" charset="0"/>
              </a:rPr>
              <a:t>…</a:t>
            </a:r>
          </a:p>
          <a:p>
            <a:pPr marL="728663" lvl="1" indent="-385763" algn="just">
              <a:lnSpc>
                <a:spcPct val="150000"/>
              </a:lnSpc>
              <a:buFont typeface="Wingdings" panose="05000000000000000000" pitchFamily="2" charset="2"/>
              <a:buChar char="Ø"/>
            </a:pPr>
            <a:r>
              <a:rPr lang="en-IN" dirty="0">
                <a:latin typeface="Cambria" pitchFamily="18" charset="0"/>
              </a:rPr>
              <a:t>Initial value of </a:t>
            </a:r>
            <a:r>
              <a:rPr lang="en-IN" dirty="0" err="1">
                <a:latin typeface="Cambria" pitchFamily="18" charset="0"/>
              </a:rPr>
              <a:t>cwnd</a:t>
            </a:r>
            <a:r>
              <a:rPr lang="en-IN" dirty="0">
                <a:latin typeface="Cambria" pitchFamily="18" charset="0"/>
              </a:rPr>
              <a:t> = 1 MSS</a:t>
            </a:r>
          </a:p>
        </p:txBody>
      </p:sp>
      <p:graphicFrame>
        <p:nvGraphicFramePr>
          <p:cNvPr id="2" name="Table 2">
            <a:extLst>
              <a:ext uri="{FF2B5EF4-FFF2-40B4-BE49-F238E27FC236}">
                <a16:creationId xmlns:a16="http://schemas.microsoft.com/office/drawing/2014/main" id="{4A9C56DB-4EAB-4939-9FD9-99ED6D77B62C}"/>
              </a:ext>
            </a:extLst>
          </p:cNvPr>
          <p:cNvGraphicFramePr>
            <a:graphicFrameLocks noGrp="1"/>
          </p:cNvGraphicFramePr>
          <p:nvPr/>
        </p:nvGraphicFramePr>
        <p:xfrm>
          <a:off x="683568" y="3537012"/>
          <a:ext cx="7668852" cy="2331720"/>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1352185877"/>
                    </a:ext>
                  </a:extLst>
                </a:gridCol>
                <a:gridCol w="2754306">
                  <a:extLst>
                    <a:ext uri="{9D8B030D-6E8A-4147-A177-3AD203B41FA5}">
                      <a16:colId xmlns:a16="http://schemas.microsoft.com/office/drawing/2014/main" val="1561520385"/>
                    </a:ext>
                  </a:extLst>
                </a:gridCol>
                <a:gridCol w="1566174">
                  <a:extLst>
                    <a:ext uri="{9D8B030D-6E8A-4147-A177-3AD203B41FA5}">
                      <a16:colId xmlns:a16="http://schemas.microsoft.com/office/drawing/2014/main" val="84639485"/>
                    </a:ext>
                  </a:extLst>
                </a:gridCol>
                <a:gridCol w="1620180">
                  <a:extLst>
                    <a:ext uri="{9D8B030D-6E8A-4147-A177-3AD203B41FA5}">
                      <a16:colId xmlns:a16="http://schemas.microsoft.com/office/drawing/2014/main" val="1666787817"/>
                    </a:ext>
                  </a:extLst>
                </a:gridCol>
              </a:tblGrid>
              <a:tr h="617220">
                <a:tc>
                  <a:txBody>
                    <a:bodyPr/>
                    <a:lstStyle/>
                    <a:p>
                      <a:pPr algn="ctr"/>
                      <a:r>
                        <a:rPr lang="en-IN" sz="1800" dirty="0">
                          <a:latin typeface="Cambria" panose="02040503050406030204" pitchFamily="18" charset="0"/>
                          <a:ea typeface="Cambria" panose="02040503050406030204" pitchFamily="18" charset="0"/>
                        </a:rPr>
                        <a:t>No of MSS sent</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No of Segments Acknowledged</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RTT</a:t>
                      </a:r>
                    </a:p>
                  </a:txBody>
                  <a:tcPr marL="68580" marR="68580" marT="34290" marB="34290"/>
                </a:tc>
                <a:tc>
                  <a:txBody>
                    <a:bodyPr/>
                    <a:lstStyle/>
                    <a:p>
                      <a:r>
                        <a:rPr lang="en-IN" sz="1800" dirty="0" err="1">
                          <a:latin typeface="Cambria" panose="02040503050406030204" pitchFamily="18" charset="0"/>
                          <a:ea typeface="Cambria" panose="02040503050406030204" pitchFamily="18" charset="0"/>
                        </a:rPr>
                        <a:t>cwnd</a:t>
                      </a:r>
                      <a:r>
                        <a:rPr lang="en-IN" sz="1800" dirty="0">
                          <a:latin typeface="Cambria" panose="02040503050406030204" pitchFamily="18" charset="0"/>
                          <a:ea typeface="Cambria" panose="02040503050406030204" pitchFamily="18" charset="0"/>
                        </a:rPr>
                        <a:t> in MSS</a:t>
                      </a:r>
                    </a:p>
                  </a:txBody>
                  <a:tcPr marL="68580" marR="68580" marT="34290" marB="34290"/>
                </a:tc>
                <a:extLst>
                  <a:ext uri="{0D108BD9-81ED-4DB2-BD59-A6C34878D82A}">
                    <a16:rowId xmlns:a16="http://schemas.microsoft.com/office/drawing/2014/main" val="1014160911"/>
                  </a:ext>
                </a:extLst>
              </a:tr>
              <a:tr h="342900">
                <a:tc>
                  <a:txBody>
                    <a:bodyPr/>
                    <a:lstStyle/>
                    <a:p>
                      <a:pPr algn="ctr"/>
                      <a:r>
                        <a:rPr lang="en-IN" sz="1800" dirty="0">
                          <a:latin typeface="Cambria" panose="02040503050406030204" pitchFamily="18" charset="0"/>
                          <a:ea typeface="Cambria" panose="02040503050406030204" pitchFamily="18" charset="0"/>
                        </a:rPr>
                        <a:t>Nil</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Nil</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1</a:t>
                      </a:r>
                    </a:p>
                  </a:txBody>
                  <a:tcPr marL="68580" marR="68580" marT="34290" marB="34290"/>
                </a:tc>
                <a:extLst>
                  <a:ext uri="{0D108BD9-81ED-4DB2-BD59-A6C34878D82A}">
                    <a16:rowId xmlns:a16="http://schemas.microsoft.com/office/drawing/2014/main" val="291007101"/>
                  </a:ext>
                </a:extLst>
              </a:tr>
              <a:tr h="342900">
                <a:tc>
                  <a:txBody>
                    <a:bodyPr/>
                    <a:lstStyle/>
                    <a:p>
                      <a:pPr algn="ctr"/>
                      <a:r>
                        <a:rPr lang="en-IN" sz="1800" dirty="0">
                          <a:latin typeface="Cambria" panose="02040503050406030204" pitchFamily="18" charset="0"/>
                          <a:ea typeface="Cambria" panose="02040503050406030204" pitchFamily="18" charset="0"/>
                        </a:rPr>
                        <a:t>1</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1</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1</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1 x 2 = 2 ⇒ 2</a:t>
                      </a:r>
                      <a:r>
                        <a:rPr lang="en-IN" sz="1800" baseline="30000" dirty="0">
                          <a:latin typeface="Cambria" panose="02040503050406030204" pitchFamily="18" charset="0"/>
                          <a:ea typeface="Cambria" panose="02040503050406030204" pitchFamily="18" charset="0"/>
                        </a:rPr>
                        <a:t>1</a:t>
                      </a:r>
                    </a:p>
                  </a:txBody>
                  <a:tcPr marL="68580" marR="68580" marT="34290" marB="34290"/>
                </a:tc>
                <a:extLst>
                  <a:ext uri="{0D108BD9-81ED-4DB2-BD59-A6C34878D82A}">
                    <a16:rowId xmlns:a16="http://schemas.microsoft.com/office/drawing/2014/main" val="3860821879"/>
                  </a:ext>
                </a:extLst>
              </a:tr>
              <a:tr h="342900">
                <a:tc>
                  <a:txBody>
                    <a:bodyPr/>
                    <a:lstStyle/>
                    <a:p>
                      <a:pPr algn="ctr"/>
                      <a:r>
                        <a:rPr lang="en-IN" sz="1800" dirty="0">
                          <a:latin typeface="Cambria" panose="02040503050406030204" pitchFamily="18" charset="0"/>
                          <a:ea typeface="Cambria" panose="02040503050406030204" pitchFamily="18" charset="0"/>
                        </a:rPr>
                        <a:t>2</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2</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Cambria" panose="02040503050406030204" pitchFamily="18" charset="0"/>
                          <a:ea typeface="Cambria" panose="02040503050406030204" pitchFamily="18" charset="0"/>
                        </a:rPr>
                        <a:t>2 x 2 = 4 ⇒ 2</a:t>
                      </a:r>
                      <a:r>
                        <a:rPr lang="en-IN" sz="1800" baseline="30000" dirty="0">
                          <a:latin typeface="Cambria" panose="02040503050406030204" pitchFamily="18" charset="0"/>
                          <a:ea typeface="Cambria" panose="02040503050406030204" pitchFamily="18" charset="0"/>
                        </a:rPr>
                        <a:t>2</a:t>
                      </a:r>
                      <a:endParaRPr lang="en-IN" sz="1800" dirty="0">
                        <a:latin typeface="Cambria" panose="02040503050406030204" pitchFamily="18" charset="0"/>
                        <a:ea typeface="Cambria" panose="02040503050406030204" pitchFamily="18" charset="0"/>
                      </a:endParaRPr>
                    </a:p>
                  </a:txBody>
                  <a:tcPr marL="68580" marR="68580" marT="34290" marB="34290"/>
                </a:tc>
                <a:extLst>
                  <a:ext uri="{0D108BD9-81ED-4DB2-BD59-A6C34878D82A}">
                    <a16:rowId xmlns:a16="http://schemas.microsoft.com/office/drawing/2014/main" val="4103161471"/>
                  </a:ext>
                </a:extLst>
              </a:tr>
              <a:tr h="342900">
                <a:tc>
                  <a:txBody>
                    <a:bodyPr/>
                    <a:lstStyle/>
                    <a:p>
                      <a:pPr algn="ctr"/>
                      <a:r>
                        <a:rPr lang="en-IN" sz="1800" dirty="0">
                          <a:latin typeface="Cambria" panose="02040503050406030204" pitchFamily="18" charset="0"/>
                          <a:ea typeface="Cambria" panose="02040503050406030204" pitchFamily="18" charset="0"/>
                        </a:rPr>
                        <a:t>4</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4</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3</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Cambria" panose="02040503050406030204" pitchFamily="18" charset="0"/>
                          <a:ea typeface="Cambria" panose="02040503050406030204" pitchFamily="18" charset="0"/>
                        </a:rPr>
                        <a:t>4 x 2 = 8 ⇒ 2</a:t>
                      </a:r>
                      <a:r>
                        <a:rPr lang="en-IN" sz="1800" baseline="30000" dirty="0">
                          <a:latin typeface="Cambria" panose="02040503050406030204" pitchFamily="18" charset="0"/>
                          <a:ea typeface="Cambria" panose="02040503050406030204" pitchFamily="18" charset="0"/>
                        </a:rPr>
                        <a:t>3</a:t>
                      </a:r>
                      <a:endParaRPr lang="en-IN" sz="1800" dirty="0">
                        <a:latin typeface="Cambria" panose="02040503050406030204" pitchFamily="18" charset="0"/>
                        <a:ea typeface="Cambria" panose="02040503050406030204" pitchFamily="18" charset="0"/>
                      </a:endParaRPr>
                    </a:p>
                  </a:txBody>
                  <a:tcPr marL="68580" marR="68580" marT="34290" marB="34290"/>
                </a:tc>
                <a:extLst>
                  <a:ext uri="{0D108BD9-81ED-4DB2-BD59-A6C34878D82A}">
                    <a16:rowId xmlns:a16="http://schemas.microsoft.com/office/drawing/2014/main" val="1264703675"/>
                  </a:ext>
                </a:extLst>
              </a:tr>
              <a:tr h="342900">
                <a:tc>
                  <a:txBody>
                    <a:bodyPr/>
                    <a:lstStyle/>
                    <a:p>
                      <a:pPr algn="ctr"/>
                      <a:r>
                        <a:rPr lang="en-IN" sz="1800" dirty="0">
                          <a:latin typeface="Cambria" panose="02040503050406030204" pitchFamily="18" charset="0"/>
                          <a:ea typeface="Cambria" panose="02040503050406030204" pitchFamily="18" charset="0"/>
                        </a:rPr>
                        <a:t>8</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8</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4</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Cambria" panose="02040503050406030204" pitchFamily="18" charset="0"/>
                          <a:ea typeface="Cambria" panose="02040503050406030204" pitchFamily="18" charset="0"/>
                        </a:rPr>
                        <a:t>8 x 2 = 16 ⇒ 2</a:t>
                      </a:r>
                      <a:r>
                        <a:rPr lang="en-IN" sz="1800" baseline="30000" dirty="0">
                          <a:latin typeface="Cambria" panose="02040503050406030204" pitchFamily="18" charset="0"/>
                          <a:ea typeface="Cambria" panose="02040503050406030204" pitchFamily="18" charset="0"/>
                        </a:rPr>
                        <a:t>4</a:t>
                      </a:r>
                      <a:endParaRPr lang="en-IN" sz="1800" dirty="0">
                        <a:latin typeface="Cambria" panose="02040503050406030204" pitchFamily="18" charset="0"/>
                        <a:ea typeface="Cambria" panose="02040503050406030204" pitchFamily="18" charset="0"/>
                      </a:endParaRPr>
                    </a:p>
                  </a:txBody>
                  <a:tcPr marL="68580" marR="68580" marT="34290" marB="34290"/>
                </a:tc>
                <a:extLst>
                  <a:ext uri="{0D108BD9-81ED-4DB2-BD59-A6C34878D82A}">
                    <a16:rowId xmlns:a16="http://schemas.microsoft.com/office/drawing/2014/main" val="995027137"/>
                  </a:ext>
                </a:extLst>
              </a:tr>
            </a:tbl>
          </a:graphicData>
        </a:graphic>
      </p:graphicFrame>
    </p:spTree>
    <p:extLst>
      <p:ext uri="{BB962C8B-B14F-4D97-AF65-F5344CB8AC3E}">
        <p14:creationId xmlns:p14="http://schemas.microsoft.com/office/powerpoint/2010/main" val="29216460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200350" y="2629490"/>
            <a:ext cx="8786874" cy="3416320"/>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mj-lt"/>
              <a:buAutoNum type="romanLcPeriod"/>
            </a:pPr>
            <a:r>
              <a:rPr lang="en-IN" b="1" i="1" dirty="0">
                <a:solidFill>
                  <a:srgbClr val="7030A0"/>
                </a:solidFill>
                <a:latin typeface="Cambria" pitchFamily="18" charset="0"/>
              </a:rPr>
              <a:t>Slow Start (Exponential Increase) </a:t>
            </a:r>
            <a:r>
              <a:rPr lang="en-IN" b="1" i="1" dirty="0" err="1">
                <a:solidFill>
                  <a:srgbClr val="7030A0"/>
                </a:solidFill>
                <a:latin typeface="Cambria" pitchFamily="18" charset="0"/>
              </a:rPr>
              <a:t>contd</a:t>
            </a:r>
            <a:r>
              <a:rPr lang="en-IN" b="1" i="1" dirty="0">
                <a:solidFill>
                  <a:srgbClr val="7030A0"/>
                </a:solidFill>
                <a:latin typeface="Cambria" pitchFamily="18" charset="0"/>
              </a:rPr>
              <a:t>…</a:t>
            </a:r>
          </a:p>
          <a:p>
            <a:pPr marL="385763" indent="-385763" algn="just">
              <a:lnSpc>
                <a:spcPct val="150000"/>
              </a:lnSpc>
              <a:buFont typeface="Wingdings" panose="05000000000000000000" pitchFamily="2" charset="2"/>
              <a:buChar char="Ø"/>
            </a:pPr>
            <a:r>
              <a:rPr lang="en-IN" dirty="0">
                <a:latin typeface="Cambria" pitchFamily="18" charset="0"/>
              </a:rPr>
              <a:t>For Delayed Acknowledgements</a:t>
            </a:r>
          </a:p>
          <a:p>
            <a:pPr marL="728663" lvl="1" indent="-385763" algn="just">
              <a:lnSpc>
                <a:spcPct val="150000"/>
              </a:lnSpc>
              <a:buFont typeface="Wingdings" panose="05000000000000000000" pitchFamily="2" charset="2"/>
              <a:buChar char="Ø"/>
            </a:pPr>
            <a:r>
              <a:rPr lang="en-IN" dirty="0">
                <a:latin typeface="Cambria" pitchFamily="18" charset="0"/>
              </a:rPr>
              <a:t>If multiple segments are acknowledged accumulatively, </a:t>
            </a:r>
            <a:r>
              <a:rPr lang="en-IN" dirty="0" err="1">
                <a:latin typeface="Cambria" pitchFamily="18" charset="0"/>
              </a:rPr>
              <a:t>cwnd</a:t>
            </a:r>
            <a:r>
              <a:rPr lang="en-IN" dirty="0">
                <a:latin typeface="Cambria" pitchFamily="18" charset="0"/>
              </a:rPr>
              <a:t> increases by 1</a:t>
            </a:r>
          </a:p>
          <a:p>
            <a:pPr marL="728663" lvl="1" indent="-385763" algn="just">
              <a:lnSpc>
                <a:spcPct val="150000"/>
              </a:lnSpc>
              <a:buFont typeface="Wingdings" panose="05000000000000000000" pitchFamily="2" charset="2"/>
              <a:buChar char="Ø"/>
            </a:pPr>
            <a:r>
              <a:rPr lang="en-IN" b="1" i="1" dirty="0">
                <a:solidFill>
                  <a:srgbClr val="0070C0"/>
                </a:solidFill>
                <a:latin typeface="Cambria" pitchFamily="18" charset="0"/>
              </a:rPr>
              <a:t>Example: </a:t>
            </a:r>
            <a:r>
              <a:rPr lang="en-IN" dirty="0">
                <a:latin typeface="Cambria" pitchFamily="18" charset="0"/>
              </a:rPr>
              <a:t>if ACK = 4 then </a:t>
            </a:r>
            <a:r>
              <a:rPr lang="en-IN" dirty="0" err="1">
                <a:latin typeface="Cambria" pitchFamily="18" charset="0"/>
              </a:rPr>
              <a:t>cwnd</a:t>
            </a:r>
            <a:r>
              <a:rPr lang="en-IN" dirty="0">
                <a:latin typeface="Cambria" pitchFamily="18" charset="0"/>
              </a:rPr>
              <a:t> = 5</a:t>
            </a:r>
          </a:p>
          <a:p>
            <a:pPr marL="728663" lvl="1" indent="-385763" algn="just">
              <a:lnSpc>
                <a:spcPct val="150000"/>
              </a:lnSpc>
              <a:buFont typeface="Wingdings" panose="05000000000000000000" pitchFamily="2" charset="2"/>
              <a:buChar char="Ø"/>
            </a:pPr>
            <a:r>
              <a:rPr lang="en-IN" dirty="0">
                <a:latin typeface="Cambria" pitchFamily="18" charset="0"/>
              </a:rPr>
              <a:t>Growth is exponential but not to the power of 2</a:t>
            </a:r>
          </a:p>
          <a:p>
            <a:pPr marL="728663" lvl="1" indent="-385763" algn="just">
              <a:lnSpc>
                <a:spcPct val="150000"/>
              </a:lnSpc>
              <a:buFont typeface="Wingdings" panose="05000000000000000000" pitchFamily="2" charset="2"/>
              <a:buChar char="Ø"/>
            </a:pPr>
            <a:r>
              <a:rPr lang="en-IN" dirty="0">
                <a:latin typeface="Cambria" pitchFamily="18" charset="0"/>
              </a:rPr>
              <a:t>Slow start stops with a threshold value </a:t>
            </a:r>
            <a:r>
              <a:rPr lang="en-IN" b="1" i="1" dirty="0" err="1">
                <a:latin typeface="Cambria" pitchFamily="18" charset="0"/>
              </a:rPr>
              <a:t>ssthresh</a:t>
            </a:r>
            <a:endParaRPr lang="en-IN" b="1" i="1" dirty="0">
              <a:latin typeface="Cambria" pitchFamily="18" charset="0"/>
            </a:endParaRPr>
          </a:p>
          <a:p>
            <a:pPr marL="1071563" lvl="2" indent="-385763" algn="just">
              <a:lnSpc>
                <a:spcPct val="150000"/>
              </a:lnSpc>
              <a:buFont typeface="Wingdings" panose="05000000000000000000" pitchFamily="2" charset="2"/>
              <a:buChar char="Ø"/>
            </a:pPr>
            <a:r>
              <a:rPr lang="en-IN" dirty="0">
                <a:latin typeface="Cambria" pitchFamily="18" charset="0"/>
              </a:rPr>
              <a:t>It stops when </a:t>
            </a:r>
            <a:r>
              <a:rPr lang="en-IN" b="1" i="1" dirty="0">
                <a:latin typeface="Cambria" pitchFamily="18" charset="0"/>
              </a:rPr>
              <a:t>window size = = </a:t>
            </a:r>
            <a:r>
              <a:rPr lang="en-IN" b="1" i="1" dirty="0" err="1">
                <a:latin typeface="Cambria" pitchFamily="18" charset="0"/>
              </a:rPr>
              <a:t>ssthresh</a:t>
            </a:r>
            <a:endParaRPr lang="en-IN" b="1" i="1" dirty="0">
              <a:latin typeface="Cambria" pitchFamily="18" charset="0"/>
            </a:endParaRPr>
          </a:p>
        </p:txBody>
      </p:sp>
    </p:spTree>
    <p:extLst>
      <p:ext uri="{BB962C8B-B14F-4D97-AF65-F5344CB8AC3E}">
        <p14:creationId xmlns:p14="http://schemas.microsoft.com/office/powerpoint/2010/main" val="5893309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2585323"/>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mj-lt"/>
              <a:buAutoNum type="romanLcPeriod" startAt="2"/>
            </a:pPr>
            <a:r>
              <a:rPr lang="en-IN" b="1" i="1" dirty="0">
                <a:solidFill>
                  <a:srgbClr val="7030A0"/>
                </a:solidFill>
                <a:latin typeface="Cambria" pitchFamily="18" charset="0"/>
              </a:rPr>
              <a:t>Congestion Avoidance : Additive Increase</a:t>
            </a:r>
          </a:p>
          <a:p>
            <a:pPr marL="385763" indent="-385763" algn="just">
              <a:lnSpc>
                <a:spcPct val="150000"/>
              </a:lnSpc>
              <a:buFont typeface="Wingdings" panose="05000000000000000000" pitchFamily="2" charset="2"/>
              <a:buChar char="Ø"/>
            </a:pPr>
            <a:r>
              <a:rPr lang="en-IN" dirty="0">
                <a:latin typeface="Cambria" pitchFamily="18" charset="0"/>
              </a:rPr>
              <a:t>Slow start increases congestion window size (</a:t>
            </a:r>
            <a:r>
              <a:rPr lang="en-IN" dirty="0" err="1">
                <a:latin typeface="Cambria" pitchFamily="18" charset="0"/>
              </a:rPr>
              <a:t>cwnd</a:t>
            </a:r>
            <a:r>
              <a:rPr lang="en-IN" dirty="0">
                <a:latin typeface="Cambria" pitchFamily="18" charset="0"/>
              </a:rPr>
              <a:t>) exponentially</a:t>
            </a:r>
          </a:p>
          <a:p>
            <a:pPr marL="385763" indent="-385763" algn="just">
              <a:lnSpc>
                <a:spcPct val="150000"/>
              </a:lnSpc>
              <a:buFont typeface="Wingdings" panose="05000000000000000000" pitchFamily="2" charset="2"/>
              <a:buChar char="Ø"/>
            </a:pPr>
            <a:r>
              <a:rPr lang="en-IN" dirty="0">
                <a:latin typeface="Cambria" pitchFamily="18" charset="0"/>
              </a:rPr>
              <a:t>Congestion avoidance increases </a:t>
            </a:r>
            <a:r>
              <a:rPr lang="en-IN" dirty="0" err="1">
                <a:latin typeface="Cambria" pitchFamily="18" charset="0"/>
              </a:rPr>
              <a:t>cwnd</a:t>
            </a:r>
            <a:r>
              <a:rPr lang="en-IN" dirty="0">
                <a:latin typeface="Cambria" pitchFamily="18" charset="0"/>
              </a:rPr>
              <a:t> additively</a:t>
            </a:r>
          </a:p>
          <a:p>
            <a:pPr marL="385763" indent="-385763" algn="just">
              <a:lnSpc>
                <a:spcPct val="150000"/>
              </a:lnSpc>
              <a:buFont typeface="Wingdings" panose="05000000000000000000" pitchFamily="2" charset="2"/>
              <a:buChar char="Ø"/>
            </a:pPr>
            <a:r>
              <a:rPr lang="en-IN" dirty="0">
                <a:latin typeface="Cambria" pitchFamily="18" charset="0"/>
              </a:rPr>
              <a:t>Additive phase begins when slow start reaches </a:t>
            </a:r>
            <a:r>
              <a:rPr lang="en-IN" dirty="0" err="1">
                <a:latin typeface="Cambria" pitchFamily="18" charset="0"/>
              </a:rPr>
              <a:t>ssthresh</a:t>
            </a:r>
            <a:r>
              <a:rPr lang="en-IN" dirty="0">
                <a:latin typeface="Cambria" pitchFamily="18" charset="0"/>
              </a:rPr>
              <a:t> i.e. </a:t>
            </a:r>
            <a:r>
              <a:rPr lang="en-IN" dirty="0" err="1">
                <a:latin typeface="Cambria" pitchFamily="18" charset="0"/>
              </a:rPr>
              <a:t>cwnd</a:t>
            </a:r>
            <a:r>
              <a:rPr lang="en-IN" dirty="0">
                <a:latin typeface="Cambria" pitchFamily="18" charset="0"/>
              </a:rPr>
              <a:t> = I</a:t>
            </a:r>
          </a:p>
          <a:p>
            <a:pPr marL="385763" indent="-385763" algn="just">
              <a:lnSpc>
                <a:spcPct val="150000"/>
              </a:lnSpc>
              <a:buFont typeface="Wingdings" panose="05000000000000000000" pitchFamily="2" charset="2"/>
              <a:buChar char="Ø"/>
            </a:pPr>
            <a:r>
              <a:rPr lang="en-IN" dirty="0">
                <a:latin typeface="Cambria" pitchFamily="18" charset="0"/>
              </a:rPr>
              <a:t>Increase in </a:t>
            </a:r>
            <a:r>
              <a:rPr lang="en-IN" dirty="0" err="1">
                <a:latin typeface="Cambria" pitchFamily="18" charset="0"/>
              </a:rPr>
              <a:t>cwnd</a:t>
            </a:r>
            <a:r>
              <a:rPr lang="en-IN" dirty="0">
                <a:latin typeface="Cambria" pitchFamily="18" charset="0"/>
              </a:rPr>
              <a:t> is based on RTT &amp; not on number of ACK’s</a:t>
            </a:r>
          </a:p>
        </p:txBody>
      </p:sp>
      <p:graphicFrame>
        <p:nvGraphicFramePr>
          <p:cNvPr id="2" name="Table 2">
            <a:extLst>
              <a:ext uri="{FF2B5EF4-FFF2-40B4-BE49-F238E27FC236}">
                <a16:creationId xmlns:a16="http://schemas.microsoft.com/office/drawing/2014/main" id="{F6304C55-5B73-48A2-8FC1-11AC32D5CFFB}"/>
              </a:ext>
            </a:extLst>
          </p:cNvPr>
          <p:cNvGraphicFramePr>
            <a:graphicFrameLocks noGrp="1"/>
          </p:cNvGraphicFramePr>
          <p:nvPr/>
        </p:nvGraphicFramePr>
        <p:xfrm>
          <a:off x="2411760" y="4833156"/>
          <a:ext cx="3186354" cy="1028700"/>
        </p:xfrm>
        <a:graphic>
          <a:graphicData uri="http://schemas.openxmlformats.org/drawingml/2006/table">
            <a:tbl>
              <a:tblPr firstRow="1" bandRow="1">
                <a:tableStyleId>{5C22544A-7EE6-4342-B048-85BDC9FD1C3A}</a:tableStyleId>
              </a:tblPr>
              <a:tblGrid>
                <a:gridCol w="1566174">
                  <a:extLst>
                    <a:ext uri="{9D8B030D-6E8A-4147-A177-3AD203B41FA5}">
                      <a16:colId xmlns:a16="http://schemas.microsoft.com/office/drawing/2014/main" val="84639485"/>
                    </a:ext>
                  </a:extLst>
                </a:gridCol>
                <a:gridCol w="1620180">
                  <a:extLst>
                    <a:ext uri="{9D8B030D-6E8A-4147-A177-3AD203B41FA5}">
                      <a16:colId xmlns:a16="http://schemas.microsoft.com/office/drawing/2014/main" val="1666787817"/>
                    </a:ext>
                  </a:extLst>
                </a:gridCol>
              </a:tblGrid>
              <a:tr h="342900">
                <a:tc>
                  <a:txBody>
                    <a:bodyPr/>
                    <a:lstStyle/>
                    <a:p>
                      <a:pPr algn="ctr"/>
                      <a:r>
                        <a:rPr lang="en-IN" sz="1800" dirty="0">
                          <a:latin typeface="Cambria" panose="02040503050406030204" pitchFamily="18" charset="0"/>
                          <a:ea typeface="Cambria" panose="02040503050406030204" pitchFamily="18" charset="0"/>
                        </a:rPr>
                        <a:t>RTT</a:t>
                      </a:r>
                    </a:p>
                  </a:txBody>
                  <a:tcPr marL="68580" marR="68580" marT="34290" marB="34290"/>
                </a:tc>
                <a:tc>
                  <a:txBody>
                    <a:bodyPr/>
                    <a:lstStyle/>
                    <a:p>
                      <a:r>
                        <a:rPr lang="en-IN" sz="1800" dirty="0" err="1">
                          <a:latin typeface="Cambria" panose="02040503050406030204" pitchFamily="18" charset="0"/>
                          <a:ea typeface="Cambria" panose="02040503050406030204" pitchFamily="18" charset="0"/>
                        </a:rPr>
                        <a:t>cwnd</a:t>
                      </a:r>
                      <a:r>
                        <a:rPr lang="en-IN" sz="1800" dirty="0">
                          <a:latin typeface="Cambria" panose="02040503050406030204" pitchFamily="18" charset="0"/>
                          <a:ea typeface="Cambria" panose="02040503050406030204" pitchFamily="18" charset="0"/>
                        </a:rPr>
                        <a:t> in MSS</a:t>
                      </a:r>
                    </a:p>
                  </a:txBody>
                  <a:tcPr marL="68580" marR="68580" marT="34290" marB="34290"/>
                </a:tc>
                <a:extLst>
                  <a:ext uri="{0D108BD9-81ED-4DB2-BD59-A6C34878D82A}">
                    <a16:rowId xmlns:a16="http://schemas.microsoft.com/office/drawing/2014/main" val="1014160911"/>
                  </a:ext>
                </a:extLst>
              </a:tr>
              <a:tr h="342900">
                <a:tc>
                  <a:txBody>
                    <a:bodyPr/>
                    <a:lstStyle/>
                    <a:p>
                      <a:pPr algn="ctr"/>
                      <a:r>
                        <a:rPr lang="en-IN" sz="1800" dirty="0">
                          <a:latin typeface="Cambria" panose="02040503050406030204" pitchFamily="18" charset="0"/>
                          <a:ea typeface="Cambria" panose="02040503050406030204" pitchFamily="18" charset="0"/>
                        </a:rPr>
                        <a:t>1</a:t>
                      </a:r>
                    </a:p>
                  </a:txBody>
                  <a:tcPr marL="68580" marR="68580" marT="34290" marB="34290"/>
                </a:tc>
                <a:tc>
                  <a:txBody>
                    <a:bodyPr/>
                    <a:lstStyle/>
                    <a:p>
                      <a:pPr algn="ctr"/>
                      <a:r>
                        <a:rPr lang="en-IN" sz="1800" dirty="0">
                          <a:latin typeface="Cambria" panose="02040503050406030204" pitchFamily="18" charset="0"/>
                          <a:ea typeface="Cambria" panose="02040503050406030204" pitchFamily="18" charset="0"/>
                        </a:rPr>
                        <a:t>i</a:t>
                      </a:r>
                    </a:p>
                  </a:txBody>
                  <a:tcPr marL="68580" marR="68580" marT="34290" marB="34290"/>
                </a:tc>
                <a:extLst>
                  <a:ext uri="{0D108BD9-81ED-4DB2-BD59-A6C34878D82A}">
                    <a16:rowId xmlns:a16="http://schemas.microsoft.com/office/drawing/2014/main" val="291007101"/>
                  </a:ext>
                </a:extLst>
              </a:tr>
              <a:tr h="342900">
                <a:tc>
                  <a:txBody>
                    <a:bodyPr/>
                    <a:lstStyle/>
                    <a:p>
                      <a:pPr algn="ctr"/>
                      <a:r>
                        <a:rPr lang="en-IN" sz="1800" dirty="0">
                          <a:latin typeface="Cambria" panose="02040503050406030204" pitchFamily="18" charset="0"/>
                          <a:ea typeface="Cambria" panose="02040503050406030204" pitchFamily="18" charset="0"/>
                        </a:rPr>
                        <a:t>2</a:t>
                      </a:r>
                    </a:p>
                  </a:txBody>
                  <a:tcPr marL="68580" marR="68580" marT="34290" marB="34290"/>
                </a:tc>
                <a:tc>
                  <a:txBody>
                    <a:bodyPr/>
                    <a:lstStyle/>
                    <a:p>
                      <a:pPr algn="ctr"/>
                      <a:r>
                        <a:rPr lang="en-IN" sz="1800" baseline="0" dirty="0" err="1">
                          <a:latin typeface="Cambria" panose="02040503050406030204" pitchFamily="18" charset="0"/>
                          <a:ea typeface="Cambria" panose="02040503050406030204" pitchFamily="18" charset="0"/>
                        </a:rPr>
                        <a:t>i</a:t>
                      </a:r>
                      <a:r>
                        <a:rPr lang="en-IN" sz="1800" baseline="0" dirty="0">
                          <a:latin typeface="Cambria" panose="02040503050406030204" pitchFamily="18" charset="0"/>
                          <a:ea typeface="Cambria" panose="02040503050406030204" pitchFamily="18" charset="0"/>
                        </a:rPr>
                        <a:t> + 1</a:t>
                      </a:r>
                    </a:p>
                  </a:txBody>
                  <a:tcPr marL="68580" marR="68580" marT="34290" marB="34290"/>
                </a:tc>
                <a:extLst>
                  <a:ext uri="{0D108BD9-81ED-4DB2-BD59-A6C34878D82A}">
                    <a16:rowId xmlns:a16="http://schemas.microsoft.com/office/drawing/2014/main" val="3860821879"/>
                  </a:ext>
                </a:extLst>
              </a:tr>
            </a:tbl>
          </a:graphicData>
        </a:graphic>
      </p:graphicFrame>
    </p:spTree>
    <p:extLst>
      <p:ext uri="{BB962C8B-B14F-4D97-AF65-F5344CB8AC3E}">
        <p14:creationId xmlns:p14="http://schemas.microsoft.com/office/powerpoint/2010/main" val="3478121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ABE9DC4-D188-4AF5-8828-F61CBE3D93F5}" type="slidenum">
              <a:rPr lang="en-US" altLang="zh-TW" b="0"/>
              <a:pPr/>
              <a:t>21</a:t>
            </a:fld>
            <a:endParaRPr lang="en-US" altLang="zh-TW" b="0"/>
          </a:p>
        </p:txBody>
      </p:sp>
      <p:sp>
        <p:nvSpPr>
          <p:cNvPr id="61444" name="Text Box 2"/>
          <p:cNvSpPr txBox="1">
            <a:spLocks noChangeArrowheads="1"/>
          </p:cNvSpPr>
          <p:nvPr/>
        </p:nvSpPr>
        <p:spPr bwMode="auto">
          <a:xfrm>
            <a:off x="76200" y="696913"/>
            <a:ext cx="8839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Times New Roman" panose="02020603050405020304" pitchFamily="18" charset="0"/>
                <a:ea typeface="新細明體" charset="-120"/>
                <a:cs typeface="Times New Roman" panose="02020603050405020304" pitchFamily="18" charset="0"/>
              </a:rPr>
              <a:t>Example 1.7</a:t>
            </a:r>
          </a:p>
          <a:p>
            <a:pPr algn="just"/>
            <a:r>
              <a:rPr lang="en-US" altLang="zh-TW" sz="2400" dirty="0">
                <a:latin typeface="Times New Roman" panose="02020603050405020304" pitchFamily="18" charset="0"/>
                <a:ea typeface="新細明體" charset="-120"/>
                <a:cs typeface="Times New Roman" panose="02020603050405020304" pitchFamily="18" charset="0"/>
              </a:rPr>
              <a:t>A packet has arrived with an M bit value of 1 and a fragmentation offset value of zero. Is this the first fragment, the last fragment, or a middle fragment?</a:t>
            </a:r>
          </a:p>
          <a:p>
            <a:pPr algn="just"/>
            <a:r>
              <a:rPr lang="en-US" altLang="zh-TW" sz="24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400" b="0" dirty="0">
                <a:latin typeface="Times New Roman" panose="02020603050405020304" pitchFamily="18" charset="0"/>
                <a:ea typeface="新細明體" charset="-120"/>
                <a:cs typeface="Times New Roman" panose="02020603050405020304" pitchFamily="18" charset="0"/>
              </a:rPr>
              <a:t>Because the M bit is 1, it is either the first fragment or a middle one. Because the offset value is 0, it is the first fragment.</a:t>
            </a:r>
          </a:p>
        </p:txBody>
      </p:sp>
      <p:sp>
        <p:nvSpPr>
          <p:cNvPr id="8" name="Text Box 2"/>
          <p:cNvSpPr txBox="1">
            <a:spLocks noChangeArrowheads="1"/>
          </p:cNvSpPr>
          <p:nvPr/>
        </p:nvSpPr>
        <p:spPr bwMode="auto">
          <a:xfrm>
            <a:off x="179512" y="3645024"/>
            <a:ext cx="873588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1.8</a:t>
            </a:r>
          </a:p>
          <a:p>
            <a:pPr algn="just"/>
            <a:r>
              <a:rPr lang="en-US" altLang="zh-TW" sz="2000" dirty="0">
                <a:latin typeface="Times New Roman" panose="02020603050405020304" pitchFamily="18" charset="0"/>
                <a:ea typeface="新細明體" charset="-120"/>
                <a:cs typeface="Times New Roman" panose="02020603050405020304" pitchFamily="18" charset="0"/>
              </a:rPr>
              <a:t>A packet has arrived in which the offset value is 100. What is the number of the first byte? Do we know the number of the last byte?</a:t>
            </a:r>
          </a:p>
          <a:p>
            <a:pPr algn="just"/>
            <a:r>
              <a:rPr lang="en-US" altLang="zh-TW" sz="2000"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To find the number of the first byte, we multiply the offset value by 8. This means that the first byte number is 800. We cannot determine the number of the last byte unless we know the length of the data.</a:t>
            </a:r>
          </a:p>
        </p:txBody>
      </p:sp>
    </p:spTree>
    <p:extLst>
      <p:ext uri="{BB962C8B-B14F-4D97-AF65-F5344CB8AC3E}">
        <p14:creationId xmlns:p14="http://schemas.microsoft.com/office/powerpoint/2010/main" val="21780244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CF2D25-9B6B-4BF2-83DF-D0BCC2FED89E}"/>
              </a:ext>
            </a:extLst>
          </p:cNvPr>
          <p:cNvPicPr>
            <a:picLocks noChangeAspect="1"/>
          </p:cNvPicPr>
          <p:nvPr/>
        </p:nvPicPr>
        <p:blipFill>
          <a:blip r:embed="rId3"/>
          <a:stretch>
            <a:fillRect/>
          </a:stretch>
        </p:blipFill>
        <p:spPr>
          <a:xfrm>
            <a:off x="2362154" y="1031314"/>
            <a:ext cx="6426714" cy="4507972"/>
          </a:xfrm>
          <a:prstGeom prst="rect">
            <a:avLst/>
          </a:prstGeom>
        </p:spPr>
      </p:pic>
      <p:sp>
        <p:nvSpPr>
          <p:cNvPr id="4" name="TextBox 3">
            <a:extLst>
              <a:ext uri="{FF2B5EF4-FFF2-40B4-BE49-F238E27FC236}">
                <a16:creationId xmlns:a16="http://schemas.microsoft.com/office/drawing/2014/main" id="{CC0BB754-AD8A-439F-AB95-532E42BBCE96}"/>
              </a:ext>
            </a:extLst>
          </p:cNvPr>
          <p:cNvSpPr txBox="1"/>
          <p:nvPr/>
        </p:nvSpPr>
        <p:spPr>
          <a:xfrm>
            <a:off x="143508"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dirty="0">
                <a:solidFill>
                  <a:srgbClr val="FFFFFF"/>
                </a:solidFill>
                <a:latin typeface="Cambria" panose="02040503050406030204" pitchFamily="18" charset="0"/>
                <a:ea typeface="Cambria" panose="02040503050406030204" pitchFamily="18" charset="0"/>
                <a:cs typeface="+mj-cs"/>
              </a:rPr>
              <a:t>Congestive avoidance, Additive Increase</a:t>
            </a:r>
          </a:p>
        </p:txBody>
      </p:sp>
      <p:sp>
        <p:nvSpPr>
          <p:cNvPr id="2" name="Rectangle 1">
            <a:extLst>
              <a:ext uri="{FF2B5EF4-FFF2-40B4-BE49-F238E27FC236}">
                <a16:creationId xmlns:a16="http://schemas.microsoft.com/office/drawing/2014/main" id="{FE0AEA02-D5C1-438D-85C5-8AFC2B0BF998}"/>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14132404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4247317"/>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mj-lt"/>
              <a:buAutoNum type="romanLcPeriod" startAt="3"/>
            </a:pPr>
            <a:r>
              <a:rPr lang="en-IN" b="1" i="1" dirty="0">
                <a:solidFill>
                  <a:srgbClr val="7030A0"/>
                </a:solidFill>
                <a:latin typeface="Cambria" pitchFamily="18" charset="0"/>
              </a:rPr>
              <a:t>Congestion Detection : Multiplicative Decrease</a:t>
            </a:r>
          </a:p>
          <a:p>
            <a:pPr marL="385763" indent="-385763" algn="just">
              <a:lnSpc>
                <a:spcPct val="150000"/>
              </a:lnSpc>
              <a:buFont typeface="Wingdings" panose="05000000000000000000" pitchFamily="2" charset="2"/>
              <a:buChar char="Ø"/>
            </a:pPr>
            <a:r>
              <a:rPr lang="en-IN" dirty="0">
                <a:latin typeface="Cambria" pitchFamily="18" charset="0"/>
              </a:rPr>
              <a:t>Size of </a:t>
            </a:r>
            <a:r>
              <a:rPr lang="en-IN" dirty="0" err="1">
                <a:latin typeface="Cambria" pitchFamily="18" charset="0"/>
              </a:rPr>
              <a:t>Cwnd</a:t>
            </a:r>
            <a:r>
              <a:rPr lang="en-IN" dirty="0">
                <a:latin typeface="Cambria" pitchFamily="18" charset="0"/>
              </a:rPr>
              <a:t> must be decreased in case of congestion</a:t>
            </a:r>
          </a:p>
          <a:p>
            <a:pPr marL="385763" indent="-385763" algn="just">
              <a:lnSpc>
                <a:spcPct val="150000"/>
              </a:lnSpc>
              <a:buFont typeface="Wingdings" panose="05000000000000000000" pitchFamily="2" charset="2"/>
              <a:buChar char="Ø"/>
            </a:pPr>
            <a:r>
              <a:rPr lang="en-IN" dirty="0">
                <a:latin typeface="Cambria" pitchFamily="18" charset="0"/>
              </a:rPr>
              <a:t>Retransmission occurs during missing segments / lost segments</a:t>
            </a:r>
          </a:p>
          <a:p>
            <a:pPr marL="385763" indent="-385763" algn="just">
              <a:lnSpc>
                <a:spcPct val="150000"/>
              </a:lnSpc>
              <a:buFont typeface="Wingdings" panose="05000000000000000000" pitchFamily="2" charset="2"/>
              <a:buChar char="Ø"/>
            </a:pPr>
            <a:r>
              <a:rPr lang="en-IN" dirty="0">
                <a:latin typeface="Cambria" pitchFamily="18" charset="0"/>
              </a:rPr>
              <a:t>Retransmission helps identify whether congestion has occurred or not</a:t>
            </a:r>
          </a:p>
          <a:p>
            <a:pPr marL="385763" indent="-385763" algn="just">
              <a:lnSpc>
                <a:spcPct val="150000"/>
              </a:lnSpc>
              <a:buFont typeface="Wingdings" panose="05000000000000000000" pitchFamily="2" charset="2"/>
              <a:buChar char="Ø"/>
            </a:pPr>
            <a:r>
              <a:rPr lang="en-IN" dirty="0">
                <a:latin typeface="Cambria" pitchFamily="18" charset="0"/>
              </a:rPr>
              <a:t>Retransmission occurs when</a:t>
            </a:r>
          </a:p>
          <a:p>
            <a:pPr marL="728663" lvl="1" indent="-385763" algn="just">
              <a:lnSpc>
                <a:spcPct val="150000"/>
              </a:lnSpc>
              <a:buFont typeface="Wingdings" panose="05000000000000000000" pitchFamily="2" charset="2"/>
              <a:buChar char="Ø"/>
            </a:pPr>
            <a:r>
              <a:rPr lang="en-IN" dirty="0">
                <a:latin typeface="Cambria" pitchFamily="18" charset="0"/>
              </a:rPr>
              <a:t>There is RTO Time-out</a:t>
            </a:r>
          </a:p>
          <a:p>
            <a:pPr marL="728663" lvl="1" indent="-385763" algn="just">
              <a:lnSpc>
                <a:spcPct val="150000"/>
              </a:lnSpc>
              <a:buFont typeface="Wingdings" panose="05000000000000000000" pitchFamily="2" charset="2"/>
              <a:buChar char="Ø"/>
            </a:pPr>
            <a:r>
              <a:rPr lang="en-IN" dirty="0">
                <a:latin typeface="Cambria" pitchFamily="18" charset="0"/>
              </a:rPr>
              <a:t>On receipt of three duplicate ACK’s</a:t>
            </a:r>
          </a:p>
          <a:p>
            <a:pPr marL="385763" indent="-385763" algn="just">
              <a:lnSpc>
                <a:spcPct val="150000"/>
              </a:lnSpc>
              <a:buFont typeface="Wingdings" panose="05000000000000000000" pitchFamily="2" charset="2"/>
              <a:buChar char="Ø"/>
            </a:pPr>
            <a:r>
              <a:rPr lang="en-IN" dirty="0">
                <a:latin typeface="Cambria" pitchFamily="18" charset="0"/>
              </a:rPr>
              <a:t>Note: In both cases, </a:t>
            </a:r>
            <a:r>
              <a:rPr lang="en-IN" dirty="0" err="1">
                <a:latin typeface="Cambria" pitchFamily="18" charset="0"/>
              </a:rPr>
              <a:t>ssthresh</a:t>
            </a:r>
            <a:r>
              <a:rPr lang="en-IN" dirty="0">
                <a:latin typeface="Cambria" pitchFamily="18" charset="0"/>
              </a:rPr>
              <a:t> is reduced by half (Multiplicative decrease)</a:t>
            </a:r>
          </a:p>
          <a:p>
            <a:pPr marL="385763" indent="-385763" algn="just">
              <a:lnSpc>
                <a:spcPct val="150000"/>
              </a:lnSpc>
              <a:buFont typeface="Wingdings" panose="05000000000000000000" pitchFamily="2" charset="2"/>
              <a:buChar char="Ø"/>
            </a:pPr>
            <a:endParaRPr lang="en-IN" dirty="0">
              <a:latin typeface="Cambria" pitchFamily="18" charset="0"/>
            </a:endParaRPr>
          </a:p>
        </p:txBody>
      </p:sp>
    </p:spTree>
    <p:extLst>
      <p:ext uri="{BB962C8B-B14F-4D97-AF65-F5344CB8AC3E}">
        <p14:creationId xmlns:p14="http://schemas.microsoft.com/office/powerpoint/2010/main" val="31694601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mj-lt"/>
              <a:buAutoNum type="romanLcPeriod" startAt="3"/>
            </a:pPr>
            <a:r>
              <a:rPr lang="en-IN" b="1" i="1" dirty="0">
                <a:solidFill>
                  <a:srgbClr val="7030A0"/>
                </a:solidFill>
                <a:latin typeface="Cambria" pitchFamily="18" charset="0"/>
              </a:rPr>
              <a:t>Congestion Detection : Multiplicative Decrease </a:t>
            </a:r>
            <a:r>
              <a:rPr lang="en-IN" b="1" i="1" dirty="0" err="1">
                <a:solidFill>
                  <a:srgbClr val="7030A0"/>
                </a:solidFill>
                <a:latin typeface="Cambria" pitchFamily="18" charset="0"/>
              </a:rPr>
              <a:t>Contd</a:t>
            </a:r>
            <a:r>
              <a:rPr lang="en-IN" b="1" i="1" dirty="0">
                <a:solidFill>
                  <a:srgbClr val="7030A0"/>
                </a:solidFill>
                <a:latin typeface="Cambria" pitchFamily="18" charset="0"/>
              </a:rPr>
              <a:t>…</a:t>
            </a:r>
          </a:p>
          <a:p>
            <a:pPr marL="385763" indent="-385763" algn="just">
              <a:lnSpc>
                <a:spcPct val="150000"/>
              </a:lnSpc>
              <a:buFont typeface="+mj-lt"/>
              <a:buAutoNum type="alphaLcParenR"/>
            </a:pPr>
            <a:r>
              <a:rPr lang="en-IN" dirty="0">
                <a:latin typeface="Cambria" pitchFamily="18" charset="0"/>
              </a:rPr>
              <a:t>Time-out increases possibility of congestion. TCP reacts as follows:</a:t>
            </a:r>
          </a:p>
          <a:p>
            <a:pPr marL="728663" lvl="1" indent="-385763" algn="just">
              <a:lnSpc>
                <a:spcPct val="150000"/>
              </a:lnSpc>
              <a:buFont typeface="Wingdings" panose="05000000000000000000" pitchFamily="2" charset="2"/>
              <a:buChar char="Ø"/>
            </a:pPr>
            <a:r>
              <a:rPr lang="en-IN" dirty="0" err="1">
                <a:latin typeface="Cambria" pitchFamily="18" charset="0"/>
              </a:rPr>
              <a:t>Ssthresh</a:t>
            </a:r>
            <a:r>
              <a:rPr lang="en-IN" dirty="0">
                <a:latin typeface="Cambria" pitchFamily="18" charset="0"/>
              </a:rPr>
              <a:t> set to half the value of </a:t>
            </a:r>
            <a:r>
              <a:rPr lang="en-IN" dirty="0" err="1">
                <a:latin typeface="Cambria" pitchFamily="18" charset="0"/>
              </a:rPr>
              <a:t>rwnd</a:t>
            </a:r>
            <a:endParaRPr lang="en-IN" dirty="0">
              <a:latin typeface="Cambria" pitchFamily="18" charset="0"/>
            </a:endParaRPr>
          </a:p>
          <a:p>
            <a:pPr marL="728663" lvl="1" indent="-385763" algn="just">
              <a:lnSpc>
                <a:spcPct val="150000"/>
              </a:lnSpc>
              <a:buFont typeface="Wingdings" panose="05000000000000000000" pitchFamily="2" charset="2"/>
              <a:buChar char="Ø"/>
            </a:pPr>
            <a:r>
              <a:rPr lang="en-IN" dirty="0" err="1">
                <a:latin typeface="Cambria" pitchFamily="18" charset="0"/>
              </a:rPr>
              <a:t>Cwnd</a:t>
            </a:r>
            <a:r>
              <a:rPr lang="en-IN" dirty="0">
                <a:latin typeface="Cambria" pitchFamily="18" charset="0"/>
              </a:rPr>
              <a:t> initialized to 1</a:t>
            </a:r>
          </a:p>
          <a:p>
            <a:pPr marL="728663" lvl="1" indent="-385763" algn="just">
              <a:lnSpc>
                <a:spcPct val="150000"/>
              </a:lnSpc>
              <a:buFont typeface="Wingdings" panose="05000000000000000000" pitchFamily="2" charset="2"/>
              <a:buChar char="Ø"/>
            </a:pPr>
            <a:r>
              <a:rPr lang="en-IN" dirty="0">
                <a:latin typeface="Cambria" pitchFamily="18" charset="0"/>
              </a:rPr>
              <a:t>Slow start phase is initiated again</a:t>
            </a:r>
          </a:p>
          <a:p>
            <a:pPr marL="385763" indent="-385763" algn="just">
              <a:lnSpc>
                <a:spcPct val="150000"/>
              </a:lnSpc>
              <a:buFont typeface="+mj-lt"/>
              <a:buAutoNum type="alphaLcParenR"/>
            </a:pPr>
            <a:r>
              <a:rPr lang="en-IN" dirty="0">
                <a:latin typeface="Cambria" pitchFamily="18" charset="0"/>
              </a:rPr>
              <a:t>Three duplicate ACK’s indicates a weaker possibility of Congestion. Also called as fast transmission &amp; fast recovery. TCP reacts as follows:</a:t>
            </a:r>
          </a:p>
          <a:p>
            <a:pPr marL="728663" lvl="1" indent="-385763" algn="just">
              <a:lnSpc>
                <a:spcPct val="150000"/>
              </a:lnSpc>
              <a:buFont typeface="Wingdings" panose="05000000000000000000" pitchFamily="2" charset="2"/>
              <a:buChar char="Ø"/>
            </a:pPr>
            <a:r>
              <a:rPr lang="en-IN" dirty="0" err="1">
                <a:latin typeface="Cambria" pitchFamily="18" charset="0"/>
              </a:rPr>
              <a:t>Ssthresh</a:t>
            </a:r>
            <a:r>
              <a:rPr lang="en-IN" dirty="0">
                <a:latin typeface="Cambria" pitchFamily="18" charset="0"/>
              </a:rPr>
              <a:t> set to half the value of </a:t>
            </a:r>
            <a:r>
              <a:rPr lang="en-IN" dirty="0" err="1">
                <a:latin typeface="Cambria" pitchFamily="18" charset="0"/>
              </a:rPr>
              <a:t>rwnd</a:t>
            </a:r>
            <a:endParaRPr lang="en-IN" dirty="0">
              <a:latin typeface="Cambria" pitchFamily="18" charset="0"/>
            </a:endParaRPr>
          </a:p>
        </p:txBody>
      </p:sp>
    </p:spTree>
    <p:extLst>
      <p:ext uri="{BB962C8B-B14F-4D97-AF65-F5344CB8AC3E}">
        <p14:creationId xmlns:p14="http://schemas.microsoft.com/office/powerpoint/2010/main" val="28700114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1754326"/>
          </a:xfrm>
          <a:prstGeom prst="rect">
            <a:avLst/>
          </a:prstGeom>
          <a:noFill/>
        </p:spPr>
        <p:txBody>
          <a:bodyPr wrap="square" rtlCol="0">
            <a:spAutoFit/>
          </a:bodyPr>
          <a:lstStyle/>
          <a:p>
            <a:pPr marL="385763" indent="-385763" algn="just">
              <a:lnSpc>
                <a:spcPct val="150000"/>
              </a:lnSpc>
              <a:buFont typeface="+mj-lt"/>
              <a:buAutoNum type="alphaLcParenR" startAt="2"/>
            </a:pPr>
            <a:r>
              <a:rPr lang="en-IN" b="1" i="1" dirty="0">
                <a:solidFill>
                  <a:schemeClr val="accent6">
                    <a:lumMod val="75000"/>
                  </a:schemeClr>
                </a:solidFill>
                <a:latin typeface="Cambria" pitchFamily="18" charset="0"/>
              </a:rPr>
              <a:t>Congestion Policy</a:t>
            </a:r>
          </a:p>
          <a:p>
            <a:pPr marL="385763" indent="-385763" algn="just">
              <a:lnSpc>
                <a:spcPct val="150000"/>
              </a:lnSpc>
              <a:buFont typeface="+mj-lt"/>
              <a:buAutoNum type="romanLcPeriod" startAt="3"/>
            </a:pPr>
            <a:r>
              <a:rPr lang="en-IN" b="1" i="1" dirty="0">
                <a:solidFill>
                  <a:srgbClr val="7030A0"/>
                </a:solidFill>
                <a:latin typeface="Cambria" pitchFamily="18" charset="0"/>
              </a:rPr>
              <a:t>Congestion Detection : Multiplicative Decrease </a:t>
            </a:r>
            <a:r>
              <a:rPr lang="en-IN" b="1" i="1" dirty="0" err="1">
                <a:solidFill>
                  <a:srgbClr val="7030A0"/>
                </a:solidFill>
                <a:latin typeface="Cambria" pitchFamily="18" charset="0"/>
              </a:rPr>
              <a:t>Contd</a:t>
            </a:r>
            <a:r>
              <a:rPr lang="en-IN" b="1" i="1" dirty="0">
                <a:solidFill>
                  <a:srgbClr val="7030A0"/>
                </a:solidFill>
                <a:latin typeface="Cambria" pitchFamily="18" charset="0"/>
              </a:rPr>
              <a:t>…</a:t>
            </a:r>
          </a:p>
          <a:p>
            <a:pPr marL="728663" lvl="1" indent="-385763" algn="just">
              <a:lnSpc>
                <a:spcPct val="150000"/>
              </a:lnSpc>
              <a:buFont typeface="Wingdings" panose="05000000000000000000" pitchFamily="2" charset="2"/>
              <a:buChar char="Ø"/>
            </a:pPr>
            <a:r>
              <a:rPr lang="en-IN" dirty="0" err="1">
                <a:latin typeface="Cambria" pitchFamily="18" charset="0"/>
              </a:rPr>
              <a:t>Cwnd</a:t>
            </a:r>
            <a:r>
              <a:rPr lang="en-IN" dirty="0">
                <a:latin typeface="Cambria" pitchFamily="18" charset="0"/>
              </a:rPr>
              <a:t> = </a:t>
            </a:r>
            <a:r>
              <a:rPr lang="en-IN" dirty="0" err="1">
                <a:latin typeface="Cambria" pitchFamily="18" charset="0"/>
              </a:rPr>
              <a:t>ssthresh</a:t>
            </a:r>
            <a:endParaRPr lang="en-IN" dirty="0">
              <a:latin typeface="Cambria" pitchFamily="18" charset="0"/>
            </a:endParaRPr>
          </a:p>
          <a:p>
            <a:pPr marL="728663" lvl="1" indent="-385763" algn="just">
              <a:lnSpc>
                <a:spcPct val="150000"/>
              </a:lnSpc>
              <a:buFont typeface="Wingdings" panose="05000000000000000000" pitchFamily="2" charset="2"/>
              <a:buChar char="Ø"/>
            </a:pPr>
            <a:r>
              <a:rPr lang="en-IN" dirty="0">
                <a:latin typeface="Cambria" pitchFamily="18" charset="0"/>
              </a:rPr>
              <a:t>Congestion avoidance phase is initiated again</a:t>
            </a:r>
          </a:p>
        </p:txBody>
      </p:sp>
    </p:spTree>
    <p:extLst>
      <p:ext uri="{BB962C8B-B14F-4D97-AF65-F5344CB8AC3E}">
        <p14:creationId xmlns:p14="http://schemas.microsoft.com/office/powerpoint/2010/main" val="25615257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37455-B359-4C1D-8F34-B188CD8ADD69}"/>
              </a:ext>
            </a:extLst>
          </p:cNvPr>
          <p:cNvPicPr>
            <a:picLocks noChangeAspect="1"/>
          </p:cNvPicPr>
          <p:nvPr/>
        </p:nvPicPr>
        <p:blipFill>
          <a:blip r:embed="rId3"/>
          <a:stretch>
            <a:fillRect/>
          </a:stretch>
        </p:blipFill>
        <p:spPr>
          <a:xfrm>
            <a:off x="2087724" y="1430778"/>
            <a:ext cx="6698736" cy="3888432"/>
          </a:xfrm>
          <a:prstGeom prst="rect">
            <a:avLst/>
          </a:prstGeom>
        </p:spPr>
      </p:pic>
      <p:sp>
        <p:nvSpPr>
          <p:cNvPr id="4" name="TextBox 3">
            <a:extLst>
              <a:ext uri="{FF2B5EF4-FFF2-40B4-BE49-F238E27FC236}">
                <a16:creationId xmlns:a16="http://schemas.microsoft.com/office/drawing/2014/main" id="{CC0BB754-AD8A-439F-AB95-532E42BBCE96}"/>
              </a:ext>
            </a:extLst>
          </p:cNvPr>
          <p:cNvSpPr txBox="1"/>
          <p:nvPr/>
        </p:nvSpPr>
        <p:spPr>
          <a:xfrm>
            <a:off x="143508"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dirty="0">
                <a:solidFill>
                  <a:srgbClr val="FFFFFF"/>
                </a:solidFill>
                <a:latin typeface="Cambria" panose="02040503050406030204" pitchFamily="18" charset="0"/>
                <a:ea typeface="Cambria" panose="02040503050406030204" pitchFamily="18" charset="0"/>
                <a:cs typeface="+mj-cs"/>
              </a:rPr>
              <a:t>TCP Congestion Policy : A Summary</a:t>
            </a:r>
          </a:p>
        </p:txBody>
      </p:sp>
      <p:sp>
        <p:nvSpPr>
          <p:cNvPr id="2" name="Rectangle 1">
            <a:extLst>
              <a:ext uri="{FF2B5EF4-FFF2-40B4-BE49-F238E27FC236}">
                <a16:creationId xmlns:a16="http://schemas.microsoft.com/office/drawing/2014/main" id="{56BD4513-FE61-4AA5-BC85-BCED2CFBF80F}"/>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24695069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19"/>
            <a:ext cx="8786874" cy="3831818"/>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Summarization with Example</a:t>
            </a:r>
          </a:p>
          <a:p>
            <a:pPr marL="385763" indent="-385763" algn="just">
              <a:lnSpc>
                <a:spcPct val="150000"/>
              </a:lnSpc>
              <a:buFont typeface="Wingdings" panose="05000000000000000000" pitchFamily="2" charset="2"/>
              <a:buChar char="Ø"/>
            </a:pPr>
            <a:r>
              <a:rPr lang="en-IN" dirty="0">
                <a:latin typeface="Cambria" pitchFamily="18" charset="0"/>
              </a:rPr>
              <a:t>Assumptions</a:t>
            </a:r>
          </a:p>
          <a:p>
            <a:pPr marL="728663" lvl="1" indent="-385763" algn="just">
              <a:lnSpc>
                <a:spcPct val="150000"/>
              </a:lnSpc>
              <a:buFont typeface="Wingdings" panose="05000000000000000000" pitchFamily="2" charset="2"/>
              <a:buChar char="Ø"/>
            </a:pPr>
            <a:r>
              <a:rPr lang="en-IN" dirty="0">
                <a:latin typeface="Cambria" pitchFamily="18" charset="0"/>
              </a:rPr>
              <a:t>Maximum window Size (MSS) = 32</a:t>
            </a:r>
          </a:p>
          <a:p>
            <a:pPr marL="728663" lvl="1" indent="-385763" algn="just">
              <a:lnSpc>
                <a:spcPct val="150000"/>
              </a:lnSpc>
              <a:buFont typeface="Wingdings" panose="05000000000000000000" pitchFamily="2" charset="2"/>
              <a:buChar char="Ø"/>
            </a:pPr>
            <a:r>
              <a:rPr lang="en-IN" dirty="0">
                <a:latin typeface="Cambria" pitchFamily="18" charset="0"/>
              </a:rPr>
              <a:t>Threshold (</a:t>
            </a:r>
            <a:r>
              <a:rPr lang="en-IN" dirty="0" err="1">
                <a:latin typeface="Cambria" pitchFamily="18" charset="0"/>
              </a:rPr>
              <a:t>ssthresh</a:t>
            </a:r>
            <a:r>
              <a:rPr lang="en-IN" dirty="0">
                <a:latin typeface="Cambria" pitchFamily="18" charset="0"/>
              </a:rPr>
              <a:t>) = 16</a:t>
            </a:r>
          </a:p>
          <a:p>
            <a:pPr marL="385763" indent="-385763" algn="just">
              <a:lnSpc>
                <a:spcPct val="150000"/>
              </a:lnSpc>
              <a:buFont typeface="Wingdings" panose="05000000000000000000" pitchFamily="2" charset="2"/>
              <a:buChar char="Ø"/>
            </a:pPr>
            <a:r>
              <a:rPr lang="en-IN" dirty="0">
                <a:latin typeface="Cambria" pitchFamily="18" charset="0"/>
              </a:rPr>
              <a:t>TCP moves to slow start</a:t>
            </a:r>
          </a:p>
          <a:p>
            <a:pPr marL="728663" lvl="1" indent="-385763" algn="just">
              <a:lnSpc>
                <a:spcPct val="150000"/>
              </a:lnSpc>
              <a:buFont typeface="Wingdings" panose="05000000000000000000" pitchFamily="2" charset="2"/>
              <a:buChar char="Ø"/>
            </a:pPr>
            <a:r>
              <a:rPr lang="en-IN" dirty="0" err="1">
                <a:latin typeface="Cambria" pitchFamily="18" charset="0"/>
              </a:rPr>
              <a:t>rwnd</a:t>
            </a:r>
            <a:r>
              <a:rPr lang="en-IN" dirty="0">
                <a:latin typeface="Cambria" pitchFamily="18" charset="0"/>
              </a:rPr>
              <a:t> starts from 1 and </a:t>
            </a:r>
            <a:r>
              <a:rPr lang="en-IN" dirty="0" err="1">
                <a:latin typeface="Cambria" pitchFamily="18" charset="0"/>
              </a:rPr>
              <a:t>and</a:t>
            </a:r>
            <a:r>
              <a:rPr lang="en-IN" dirty="0">
                <a:latin typeface="Cambria" pitchFamily="18" charset="0"/>
              </a:rPr>
              <a:t> grows exponentially till it reaches </a:t>
            </a:r>
            <a:r>
              <a:rPr lang="en-IN" dirty="0" err="1">
                <a:latin typeface="Cambria" pitchFamily="18" charset="0"/>
              </a:rPr>
              <a:t>ssthresh</a:t>
            </a:r>
            <a:r>
              <a:rPr lang="en-IN" dirty="0">
                <a:latin typeface="Cambria" pitchFamily="18" charset="0"/>
              </a:rPr>
              <a:t> (16)</a:t>
            </a:r>
          </a:p>
          <a:p>
            <a:pPr marL="385763" indent="-385763" algn="just">
              <a:lnSpc>
                <a:spcPct val="150000"/>
              </a:lnSpc>
              <a:buFont typeface="Wingdings" panose="05000000000000000000" pitchFamily="2" charset="2"/>
              <a:buChar char="Ø"/>
            </a:pPr>
            <a:r>
              <a:rPr lang="en-IN" dirty="0">
                <a:latin typeface="Cambria" pitchFamily="18" charset="0"/>
              </a:rPr>
              <a:t>Additive increase increases </a:t>
            </a:r>
            <a:r>
              <a:rPr lang="en-IN" dirty="0" err="1">
                <a:latin typeface="Cambria" pitchFamily="18" charset="0"/>
              </a:rPr>
              <a:t>rwnd</a:t>
            </a:r>
            <a:r>
              <a:rPr lang="en-IN" dirty="0">
                <a:latin typeface="Cambria" pitchFamily="18" charset="0"/>
              </a:rPr>
              <a:t> from 16 to 20 (one by one)</a:t>
            </a:r>
          </a:p>
          <a:p>
            <a:pPr marL="728663" lvl="1" indent="-385763" algn="just">
              <a:lnSpc>
                <a:spcPct val="150000"/>
              </a:lnSpc>
              <a:buFont typeface="Wingdings" panose="05000000000000000000" pitchFamily="2" charset="2"/>
              <a:buChar char="Ø"/>
            </a:pPr>
            <a:r>
              <a:rPr lang="en-IN" dirty="0">
                <a:latin typeface="Cambria" pitchFamily="18" charset="0"/>
              </a:rPr>
              <a:t>When </a:t>
            </a:r>
            <a:r>
              <a:rPr lang="en-IN" dirty="0" err="1">
                <a:latin typeface="Cambria" pitchFamily="18" charset="0"/>
              </a:rPr>
              <a:t>rwnd</a:t>
            </a:r>
            <a:r>
              <a:rPr lang="en-IN" dirty="0">
                <a:latin typeface="Cambria" pitchFamily="18" charset="0"/>
              </a:rPr>
              <a:t> = 20, time-out occurs</a:t>
            </a:r>
          </a:p>
          <a:p>
            <a:pPr marL="385763" indent="-385763" algn="just">
              <a:lnSpc>
                <a:spcPct val="150000"/>
              </a:lnSpc>
              <a:buFont typeface="Wingdings" panose="05000000000000000000" pitchFamily="2" charset="2"/>
              <a:buChar char="Ø"/>
            </a:pPr>
            <a:r>
              <a:rPr lang="en-IN" dirty="0">
                <a:latin typeface="Cambria" pitchFamily="18" charset="0"/>
              </a:rPr>
              <a:t>Multiplicative Decrease: </a:t>
            </a:r>
            <a:r>
              <a:rPr lang="en-IN" dirty="0" err="1">
                <a:latin typeface="Cambria" pitchFamily="18" charset="0"/>
              </a:rPr>
              <a:t>ssthresh</a:t>
            </a:r>
            <a:r>
              <a:rPr lang="en-IN" dirty="0">
                <a:latin typeface="Cambria" pitchFamily="18" charset="0"/>
              </a:rPr>
              <a:t> reduced to 10 (half the window size)</a:t>
            </a:r>
          </a:p>
        </p:txBody>
      </p:sp>
    </p:spTree>
    <p:extLst>
      <p:ext uri="{BB962C8B-B14F-4D97-AF65-F5344CB8AC3E}">
        <p14:creationId xmlns:p14="http://schemas.microsoft.com/office/powerpoint/2010/main" val="15438188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48A91A-8822-4D3A-BCC8-DC4C417A74F3}"/>
              </a:ext>
            </a:extLst>
          </p:cNvPr>
          <p:cNvPicPr>
            <a:picLocks noChangeAspect="1"/>
          </p:cNvPicPr>
          <p:nvPr/>
        </p:nvPicPr>
        <p:blipFill>
          <a:blip r:embed="rId3"/>
          <a:stretch>
            <a:fillRect/>
          </a:stretch>
        </p:blipFill>
        <p:spPr>
          <a:xfrm>
            <a:off x="2351282" y="1981096"/>
            <a:ext cx="6534726" cy="2895808"/>
          </a:xfrm>
          <a:prstGeom prst="rect">
            <a:avLst/>
          </a:prstGeom>
        </p:spPr>
      </p:pic>
      <p:sp>
        <p:nvSpPr>
          <p:cNvPr id="4" name="TextBox 3">
            <a:extLst>
              <a:ext uri="{FF2B5EF4-FFF2-40B4-BE49-F238E27FC236}">
                <a16:creationId xmlns:a16="http://schemas.microsoft.com/office/drawing/2014/main" id="{CC0BB754-AD8A-439F-AB95-532E42BBCE96}"/>
              </a:ext>
            </a:extLst>
          </p:cNvPr>
          <p:cNvSpPr txBox="1"/>
          <p:nvPr/>
        </p:nvSpPr>
        <p:spPr>
          <a:xfrm>
            <a:off x="143508" y="241302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defTabSz="685800">
              <a:lnSpc>
                <a:spcPct val="90000"/>
              </a:lnSpc>
              <a:spcBef>
                <a:spcPct val="0"/>
              </a:spcBef>
              <a:spcAft>
                <a:spcPts val="450"/>
              </a:spcAft>
            </a:pPr>
            <a:r>
              <a:rPr lang="en-US" sz="1950" dirty="0">
                <a:solidFill>
                  <a:srgbClr val="FFFFFF"/>
                </a:solidFill>
                <a:latin typeface="Cambria" panose="02040503050406030204" pitchFamily="18" charset="0"/>
                <a:ea typeface="Cambria" panose="02040503050406030204" pitchFamily="18" charset="0"/>
                <a:cs typeface="+mj-cs"/>
              </a:rPr>
              <a:t>Congestion Example</a:t>
            </a:r>
          </a:p>
        </p:txBody>
      </p:sp>
      <p:sp>
        <p:nvSpPr>
          <p:cNvPr id="2" name="Rectangle 1">
            <a:extLst>
              <a:ext uri="{FF2B5EF4-FFF2-40B4-BE49-F238E27FC236}">
                <a16:creationId xmlns:a16="http://schemas.microsoft.com/office/drawing/2014/main" id="{4FC86F2A-E8C1-4757-8D13-31098F0F8000}"/>
              </a:ext>
            </a:extLst>
          </p:cNvPr>
          <p:cNvSpPr/>
          <p:nvPr/>
        </p:nvSpPr>
        <p:spPr>
          <a:xfrm>
            <a:off x="1535536" y="5713133"/>
            <a:ext cx="5238582" cy="507831"/>
          </a:xfrm>
          <a:prstGeom prst="rect">
            <a:avLst/>
          </a:prstGeom>
          <a:ln>
            <a:noFill/>
          </a:ln>
        </p:spPr>
        <p:txBody>
          <a:bodyPr wrap="square">
            <a:spAutoFit/>
          </a:bodyPr>
          <a:lstStyle/>
          <a:p>
            <a:pPr lvl="0" algn="just">
              <a:lnSpc>
                <a:spcPct val="150000"/>
              </a:lnSpc>
            </a:pPr>
            <a:r>
              <a:rPr lang="en-US" sz="900" dirty="0">
                <a:latin typeface="Cambria" panose="02040503050406030204" pitchFamily="18" charset="0"/>
                <a:ea typeface="Cambria" panose="02040503050406030204" pitchFamily="18" charset="0"/>
              </a:rPr>
              <a:t>Source: Behrouz A. </a:t>
            </a:r>
            <a:r>
              <a:rPr lang="en-US" sz="900" dirty="0" err="1">
                <a:latin typeface="Cambria" panose="02040503050406030204" pitchFamily="18" charset="0"/>
                <a:ea typeface="Cambria" panose="02040503050406030204" pitchFamily="18" charset="0"/>
              </a:rPr>
              <a:t>Forouzan</a:t>
            </a:r>
            <a:r>
              <a:rPr lang="en-US" sz="900" dirty="0">
                <a:latin typeface="Cambria" panose="02040503050406030204" pitchFamily="18" charset="0"/>
                <a:ea typeface="Cambria" panose="02040503050406030204" pitchFamily="18" charset="0"/>
              </a:rPr>
              <a:t>, “TCP IP Protocol Suite ” 4th edition, 2010, McGraw-Hill ISBN: 0073376043</a:t>
            </a:r>
          </a:p>
        </p:txBody>
      </p:sp>
    </p:spTree>
    <p:extLst>
      <p:ext uri="{BB962C8B-B14F-4D97-AF65-F5344CB8AC3E}">
        <p14:creationId xmlns:p14="http://schemas.microsoft.com/office/powerpoint/2010/main" val="30454435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97A77E-D901-4FE7-B6BB-6FC10F25E201}"/>
              </a:ext>
            </a:extLst>
          </p:cNvPr>
          <p:cNvGrpSpPr/>
          <p:nvPr/>
        </p:nvGrpSpPr>
        <p:grpSpPr>
          <a:xfrm>
            <a:off x="197514" y="890718"/>
            <a:ext cx="8601056" cy="896732"/>
            <a:chOff x="263352" y="133097"/>
            <a:chExt cx="11468074" cy="1195642"/>
          </a:xfrm>
        </p:grpSpPr>
        <p:pic>
          <p:nvPicPr>
            <p:cNvPr id="32" name="Picture 31">
              <a:extLst>
                <a:ext uri="{FF2B5EF4-FFF2-40B4-BE49-F238E27FC236}">
                  <a16:creationId xmlns:a16="http://schemas.microsoft.com/office/drawing/2014/main" id="{15DFCAFD-60E0-4DB0-940F-DFD114D2BB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33097"/>
              <a:ext cx="1152128" cy="1195642"/>
            </a:xfrm>
            <a:prstGeom prst="rect">
              <a:avLst/>
            </a:prstGeom>
          </p:spPr>
        </p:pic>
        <p:sp>
          <p:nvSpPr>
            <p:cNvPr id="33" name="Rectangle 32">
              <a:extLst>
                <a:ext uri="{FF2B5EF4-FFF2-40B4-BE49-F238E27FC236}">
                  <a16:creationId xmlns:a16="http://schemas.microsoft.com/office/drawing/2014/main" id="{E44390E5-3A03-43AA-A215-AD9AE53A8CF4}"/>
                </a:ext>
              </a:extLst>
            </p:cNvPr>
            <p:cNvSpPr/>
            <p:nvPr/>
          </p:nvSpPr>
          <p:spPr>
            <a:xfrm>
              <a:off x="1638491" y="341928"/>
              <a:ext cx="10092935" cy="800218"/>
            </a:xfrm>
            <a:prstGeom prst="rect">
              <a:avLst/>
            </a:prstGeom>
          </p:spPr>
          <p:txBody>
            <a:bodyPr wrap="none">
              <a:spAutoFit/>
            </a:bodyPr>
            <a:lstStyle/>
            <a:p>
              <a:r>
                <a:rPr lang="en-IN" sz="3300" dirty="0">
                  <a:solidFill>
                    <a:srgbClr val="054BA0"/>
                  </a:solidFill>
                  <a:latin typeface="Arial Unicode MS"/>
                </a:rPr>
                <a:t>𝕿𝖗𝖆𝖓𝖘𝖒𝖎𝖘𝖘𝖎𝖔𝖓 𝕮𝖔𝖓𝖙𝖗𝖔𝖑 𝕻𝖗𝖔𝖙𝖔𝖈𝖔𝖑 (𝕿𝕮𝕻)</a:t>
              </a:r>
              <a:endParaRPr lang="en-IN" sz="3300" dirty="0"/>
            </a:p>
          </p:txBody>
        </p:sp>
      </p:grpSp>
      <p:sp>
        <p:nvSpPr>
          <p:cNvPr id="34" name="TextBox 33">
            <a:extLst>
              <a:ext uri="{FF2B5EF4-FFF2-40B4-BE49-F238E27FC236}">
                <a16:creationId xmlns:a16="http://schemas.microsoft.com/office/drawing/2014/main" id="{78655EBC-A45D-435E-AAA3-FB3E938C9542}"/>
              </a:ext>
            </a:extLst>
          </p:cNvPr>
          <p:cNvSpPr txBox="1"/>
          <p:nvPr/>
        </p:nvSpPr>
        <p:spPr>
          <a:xfrm>
            <a:off x="178563" y="1768067"/>
            <a:ext cx="3637353" cy="992579"/>
          </a:xfrm>
          <a:prstGeom prst="rect">
            <a:avLst/>
          </a:prstGeom>
          <a:noFill/>
        </p:spPr>
        <p:txBody>
          <a:bodyPr wrap="square" rtlCol="0">
            <a:spAutoFit/>
          </a:bodyPr>
          <a:lstStyle/>
          <a:p>
            <a:pPr algn="just">
              <a:lnSpc>
                <a:spcPct val="150000"/>
              </a:lnSpc>
            </a:pPr>
            <a:r>
              <a:rPr lang="en-US" sz="1950" b="1" i="1" dirty="0">
                <a:solidFill>
                  <a:srgbClr val="C00000"/>
                </a:solidFill>
                <a:latin typeface="Cambria" pitchFamily="18" charset="0"/>
                <a:ea typeface="Cambria" panose="02040503050406030204" pitchFamily="18" charset="0"/>
              </a:rPr>
              <a:t>TCP Congestion Control </a:t>
            </a:r>
            <a:r>
              <a:rPr lang="en-US" sz="1950" b="1" i="1" dirty="0" err="1">
                <a:solidFill>
                  <a:srgbClr val="C00000"/>
                </a:solidFill>
                <a:latin typeface="Cambria" pitchFamily="18" charset="0"/>
                <a:ea typeface="Cambria" panose="02040503050406030204" pitchFamily="18" charset="0"/>
              </a:rPr>
              <a:t>Contd</a:t>
            </a:r>
            <a:r>
              <a:rPr lang="en-US" sz="1950" b="1" i="1" dirty="0">
                <a:solidFill>
                  <a:srgbClr val="C00000"/>
                </a:solidFill>
                <a:latin typeface="Cambria" pitchFamily="18" charset="0"/>
                <a:ea typeface="Cambria" panose="02040503050406030204" pitchFamily="18" charset="0"/>
              </a:rPr>
              <a:t>…</a:t>
            </a:r>
          </a:p>
        </p:txBody>
      </p:sp>
      <p:sp>
        <p:nvSpPr>
          <p:cNvPr id="35" name="TextBox 34">
            <a:extLst>
              <a:ext uri="{FF2B5EF4-FFF2-40B4-BE49-F238E27FC236}">
                <a16:creationId xmlns:a16="http://schemas.microsoft.com/office/drawing/2014/main" id="{A1405A0E-FF56-4887-90CF-B63F9F1EB60F}"/>
              </a:ext>
            </a:extLst>
          </p:cNvPr>
          <p:cNvSpPr txBox="1"/>
          <p:nvPr/>
        </p:nvSpPr>
        <p:spPr>
          <a:xfrm>
            <a:off x="178563" y="2202120"/>
            <a:ext cx="8786874" cy="3000821"/>
          </a:xfrm>
          <a:prstGeom prst="rect">
            <a:avLst/>
          </a:prstGeom>
          <a:noFill/>
        </p:spPr>
        <p:txBody>
          <a:bodyPr wrap="square" rtlCol="0">
            <a:spAutoFit/>
          </a:bodyPr>
          <a:lstStyle/>
          <a:p>
            <a:pPr algn="ctr">
              <a:lnSpc>
                <a:spcPct val="150000"/>
              </a:lnSpc>
            </a:pPr>
            <a:r>
              <a:rPr lang="en-IN" b="1" i="1" dirty="0">
                <a:solidFill>
                  <a:schemeClr val="accent6">
                    <a:lumMod val="75000"/>
                  </a:schemeClr>
                </a:solidFill>
                <a:latin typeface="Cambria" pitchFamily="18" charset="0"/>
              </a:rPr>
              <a:t>Summarization with Example </a:t>
            </a:r>
            <a:r>
              <a:rPr lang="en-IN" b="1" i="1" dirty="0" err="1">
                <a:solidFill>
                  <a:schemeClr val="accent6">
                    <a:lumMod val="75000"/>
                  </a:schemeClr>
                </a:solidFill>
                <a:latin typeface="Cambria" pitchFamily="18" charset="0"/>
              </a:rPr>
              <a:t>Contd</a:t>
            </a:r>
            <a:r>
              <a:rPr lang="en-IN" b="1" i="1" dirty="0">
                <a:solidFill>
                  <a:schemeClr val="accent6">
                    <a:lumMod val="75000"/>
                  </a:schemeClr>
                </a:solidFill>
                <a:latin typeface="Cambria" pitchFamily="18" charset="0"/>
              </a:rPr>
              <a:t>…</a:t>
            </a:r>
          </a:p>
          <a:p>
            <a:pPr marL="728663" lvl="1" indent="-385763" algn="just">
              <a:lnSpc>
                <a:spcPct val="150000"/>
              </a:lnSpc>
              <a:buFont typeface="Wingdings" panose="05000000000000000000" pitchFamily="2" charset="2"/>
              <a:buChar char="Ø"/>
            </a:pPr>
            <a:r>
              <a:rPr lang="en-IN" dirty="0">
                <a:latin typeface="Cambria" pitchFamily="18" charset="0"/>
              </a:rPr>
              <a:t>New </a:t>
            </a:r>
            <a:r>
              <a:rPr lang="en-IN" dirty="0" err="1">
                <a:latin typeface="Cambria" pitchFamily="18" charset="0"/>
              </a:rPr>
              <a:t>ssthresh</a:t>
            </a:r>
            <a:r>
              <a:rPr lang="en-IN" dirty="0">
                <a:latin typeface="Cambria" pitchFamily="18" charset="0"/>
              </a:rPr>
              <a:t> = 10</a:t>
            </a:r>
          </a:p>
          <a:p>
            <a:pPr marL="385763" indent="-385763" algn="just">
              <a:lnSpc>
                <a:spcPct val="150000"/>
              </a:lnSpc>
              <a:buFont typeface="Wingdings" panose="05000000000000000000" pitchFamily="2" charset="2"/>
              <a:buChar char="Ø"/>
            </a:pPr>
            <a:r>
              <a:rPr lang="en-IN" dirty="0">
                <a:latin typeface="Cambria" pitchFamily="18" charset="0"/>
              </a:rPr>
              <a:t>TCP moves to Slow start again</a:t>
            </a:r>
          </a:p>
          <a:p>
            <a:pPr marL="728663" lvl="1" indent="-385763" algn="just">
              <a:lnSpc>
                <a:spcPct val="150000"/>
              </a:lnSpc>
              <a:buFont typeface="Wingdings" panose="05000000000000000000" pitchFamily="2" charset="2"/>
              <a:buChar char="Ø"/>
            </a:pPr>
            <a:r>
              <a:rPr lang="en-IN" dirty="0" err="1">
                <a:latin typeface="Cambria" pitchFamily="18" charset="0"/>
              </a:rPr>
              <a:t>rwnd</a:t>
            </a:r>
            <a:r>
              <a:rPr lang="en-IN" dirty="0">
                <a:latin typeface="Cambria" pitchFamily="18" charset="0"/>
              </a:rPr>
              <a:t> starts from 1 and </a:t>
            </a:r>
            <a:r>
              <a:rPr lang="en-IN" dirty="0" err="1">
                <a:latin typeface="Cambria" pitchFamily="18" charset="0"/>
              </a:rPr>
              <a:t>and</a:t>
            </a:r>
            <a:r>
              <a:rPr lang="en-IN" dirty="0">
                <a:latin typeface="Cambria" pitchFamily="18" charset="0"/>
              </a:rPr>
              <a:t> grows exponentially till it reaches new </a:t>
            </a:r>
            <a:r>
              <a:rPr lang="en-IN" dirty="0" err="1">
                <a:latin typeface="Cambria" pitchFamily="18" charset="0"/>
              </a:rPr>
              <a:t>ssthresh</a:t>
            </a:r>
            <a:r>
              <a:rPr lang="en-IN" dirty="0">
                <a:latin typeface="Cambria" pitchFamily="18" charset="0"/>
              </a:rPr>
              <a:t> (10)</a:t>
            </a:r>
          </a:p>
          <a:p>
            <a:pPr marL="385763" indent="-385763" algn="just">
              <a:lnSpc>
                <a:spcPct val="150000"/>
              </a:lnSpc>
              <a:buFont typeface="Wingdings" panose="05000000000000000000" pitchFamily="2" charset="2"/>
              <a:buChar char="Ø"/>
            </a:pPr>
            <a:r>
              <a:rPr lang="en-IN" dirty="0">
                <a:latin typeface="Cambria" pitchFamily="18" charset="0"/>
              </a:rPr>
              <a:t>Additive increase increases </a:t>
            </a:r>
            <a:r>
              <a:rPr lang="en-IN" dirty="0" err="1">
                <a:latin typeface="Cambria" pitchFamily="18" charset="0"/>
              </a:rPr>
              <a:t>rwnd</a:t>
            </a:r>
            <a:r>
              <a:rPr lang="en-IN" dirty="0">
                <a:latin typeface="Cambria" pitchFamily="18" charset="0"/>
              </a:rPr>
              <a:t> from 10 to 12 (one by one)</a:t>
            </a:r>
          </a:p>
          <a:p>
            <a:pPr marL="385763" indent="-385763" algn="just">
              <a:lnSpc>
                <a:spcPct val="150000"/>
              </a:lnSpc>
              <a:buFont typeface="Wingdings" panose="05000000000000000000" pitchFamily="2" charset="2"/>
              <a:buChar char="Ø"/>
            </a:pPr>
            <a:r>
              <a:rPr lang="en-IN" dirty="0">
                <a:latin typeface="Cambria" pitchFamily="18" charset="0"/>
              </a:rPr>
              <a:t>2 duplicate ACK’s are received by the sender</a:t>
            </a:r>
          </a:p>
          <a:p>
            <a:pPr marL="385763" indent="-385763" algn="just">
              <a:lnSpc>
                <a:spcPct val="150000"/>
              </a:lnSpc>
              <a:buFont typeface="Wingdings" panose="05000000000000000000" pitchFamily="2" charset="2"/>
              <a:buChar char="Ø"/>
            </a:pPr>
            <a:r>
              <a:rPr lang="en-IN" dirty="0">
                <a:latin typeface="Cambria" pitchFamily="18" charset="0"/>
              </a:rPr>
              <a:t>Multiplicative Decrease: </a:t>
            </a:r>
            <a:r>
              <a:rPr lang="en-IN" dirty="0" err="1">
                <a:latin typeface="Cambria" pitchFamily="18" charset="0"/>
              </a:rPr>
              <a:t>ssthresh</a:t>
            </a:r>
            <a:r>
              <a:rPr lang="en-IN" dirty="0">
                <a:latin typeface="Cambria" pitchFamily="18" charset="0"/>
              </a:rPr>
              <a:t> reduced to 6 (half the window size)</a:t>
            </a:r>
          </a:p>
        </p:txBody>
      </p:sp>
    </p:spTree>
    <p:extLst>
      <p:ext uri="{BB962C8B-B14F-4D97-AF65-F5344CB8AC3E}">
        <p14:creationId xmlns:p14="http://schemas.microsoft.com/office/powerpoint/2010/main" val="13215450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FB4CEF9-2B93-4CE0-899A-CD98038EFF05}" type="slidenum">
              <a:rPr lang="en-US" altLang="en-US" b="0"/>
              <a:pPr/>
              <a:t>218</a:t>
            </a:fld>
            <a:endParaRPr lang="en-US" altLang="en-US" b="0"/>
          </a:p>
        </p:txBody>
      </p:sp>
      <p:sp>
        <p:nvSpPr>
          <p:cNvPr id="4099" name="Line 2"/>
          <p:cNvSpPr>
            <a:spLocks noChangeShapeType="1"/>
          </p:cNvSpPr>
          <p:nvPr/>
        </p:nvSpPr>
        <p:spPr bwMode="auto">
          <a:xfrm>
            <a:off x="228600" y="2743200"/>
            <a:ext cx="8610600" cy="0"/>
          </a:xfrm>
          <a:prstGeom prst="line">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100" name="Rectangle 4"/>
          <p:cNvSpPr>
            <a:spLocks noChangeArrowheads="1"/>
          </p:cNvSpPr>
          <p:nvPr/>
        </p:nvSpPr>
        <p:spPr bwMode="auto">
          <a:xfrm>
            <a:off x="228600" y="3352800"/>
            <a:ext cx="853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i="1">
                <a:solidFill>
                  <a:schemeClr val="hlink"/>
                </a:solidFill>
                <a:latin typeface="Times New Roman" panose="02020603050405020304" pitchFamily="18" charset="0"/>
              </a:rPr>
              <a:t>Upon completion you will be able to:</a:t>
            </a:r>
            <a:endParaRPr lang="en-US" altLang="en-US" sz="2400">
              <a:solidFill>
                <a:schemeClr val="hlink"/>
              </a:solidFill>
              <a:latin typeface="Times New Roman" panose="02020603050405020304" pitchFamily="18" charset="0"/>
            </a:endParaRPr>
          </a:p>
        </p:txBody>
      </p:sp>
      <p:sp>
        <p:nvSpPr>
          <p:cNvPr id="517125" name="Text Box 5"/>
          <p:cNvSpPr txBox="1">
            <a:spLocks noChangeArrowheads="1"/>
          </p:cNvSpPr>
          <p:nvPr/>
        </p:nvSpPr>
        <p:spPr bwMode="auto">
          <a:xfrm>
            <a:off x="974725" y="914400"/>
            <a:ext cx="7265988"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4800" i="1">
                <a:effectLst>
                  <a:outerShdw blurRad="38100" dist="38100" dir="2700000" algn="tl">
                    <a:srgbClr val="C0C0C0"/>
                  </a:outerShdw>
                </a:effectLst>
                <a:latin typeface="Times New Roman" panose="02020603050405020304" pitchFamily="18" charset="0"/>
              </a:rPr>
              <a:t>Multicasting and</a:t>
            </a:r>
            <a:br>
              <a:rPr lang="en-US" altLang="en-US" sz="4800" i="1">
                <a:effectLst>
                  <a:outerShdw blurRad="38100" dist="38100" dir="2700000" algn="tl">
                    <a:srgbClr val="C0C0C0"/>
                  </a:outerShdw>
                </a:effectLst>
                <a:latin typeface="Times New Roman" panose="02020603050405020304" pitchFamily="18" charset="0"/>
              </a:rPr>
            </a:br>
            <a:r>
              <a:rPr lang="en-US" altLang="en-US" sz="4800" i="1">
                <a:effectLst>
                  <a:outerShdw blurRad="38100" dist="38100" dir="2700000" algn="tl">
                    <a:srgbClr val="C0C0C0"/>
                  </a:outerShdw>
                </a:effectLst>
                <a:latin typeface="Times New Roman" panose="02020603050405020304" pitchFamily="18" charset="0"/>
              </a:rPr>
              <a:t>Multicast Routing Protocols</a:t>
            </a:r>
          </a:p>
        </p:txBody>
      </p:sp>
      <p:sp>
        <p:nvSpPr>
          <p:cNvPr id="4102" name="Text Box 6"/>
          <p:cNvSpPr txBox="1">
            <a:spLocks noChangeArrowheads="1"/>
          </p:cNvSpPr>
          <p:nvPr/>
        </p:nvSpPr>
        <p:spPr bwMode="auto">
          <a:xfrm>
            <a:off x="80391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latin typeface="Times New Roman" panose="02020603050405020304" pitchFamily="18" charset="0"/>
            </a:endParaRPr>
          </a:p>
        </p:txBody>
      </p:sp>
      <p:sp>
        <p:nvSpPr>
          <p:cNvPr id="4103" name="Rectangle 8"/>
          <p:cNvSpPr>
            <a:spLocks noChangeArrowheads="1"/>
          </p:cNvSpPr>
          <p:nvPr/>
        </p:nvSpPr>
        <p:spPr bwMode="auto">
          <a:xfrm>
            <a:off x="228600" y="3810000"/>
            <a:ext cx="8763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buFontTx/>
              <a:buChar char="•"/>
            </a:pPr>
            <a:r>
              <a:rPr lang="en-US" altLang="en-US" sz="2400" i="1">
                <a:latin typeface="Times New Roman" panose="02020603050405020304" pitchFamily="18" charset="0"/>
              </a:rPr>
              <a:t> Differentiate  between a unicast, multicast, and broadcast message</a:t>
            </a:r>
          </a:p>
          <a:p>
            <a:pPr>
              <a:buFontTx/>
              <a:buChar char="•"/>
            </a:pPr>
            <a:r>
              <a:rPr lang="en-US" altLang="en-US" sz="2400" i="1">
                <a:latin typeface="Times New Roman" panose="02020603050405020304" pitchFamily="18" charset="0"/>
              </a:rPr>
              <a:t> Know the many applications of multicasting</a:t>
            </a:r>
          </a:p>
          <a:p>
            <a:pPr>
              <a:buFontTx/>
              <a:buChar char="•"/>
            </a:pPr>
            <a:r>
              <a:rPr lang="en-US" altLang="en-US" sz="2400" i="1">
                <a:latin typeface="Times New Roman" panose="02020603050405020304" pitchFamily="18" charset="0"/>
              </a:rPr>
              <a:t> Understand multicast link state routing and MOSPF</a:t>
            </a:r>
          </a:p>
          <a:p>
            <a:pPr>
              <a:buFontTx/>
              <a:buChar char="•"/>
            </a:pPr>
            <a:r>
              <a:rPr lang="en-US" altLang="en-US" sz="2400" i="1">
                <a:latin typeface="Times New Roman" panose="02020603050405020304" pitchFamily="18" charset="0"/>
              </a:rPr>
              <a:t> Understand multicast link state routing and DVMRP</a:t>
            </a:r>
          </a:p>
          <a:p>
            <a:pPr>
              <a:buFontTx/>
              <a:buChar char="•"/>
            </a:pPr>
            <a:r>
              <a:rPr lang="en-US" altLang="en-US" sz="2400" i="1">
                <a:latin typeface="Times New Roman" panose="02020603050405020304" pitchFamily="18" charset="0"/>
              </a:rPr>
              <a:t> Understand the Core-Based Tree Protocol</a:t>
            </a:r>
          </a:p>
          <a:p>
            <a:pPr>
              <a:buFontTx/>
              <a:buChar char="•"/>
            </a:pPr>
            <a:r>
              <a:rPr lang="en-US" altLang="en-US" sz="2400" i="1">
                <a:latin typeface="Times New Roman" panose="02020603050405020304" pitchFamily="18" charset="0"/>
              </a:rPr>
              <a:t> Understand the Protocol Independent Multicast Protocols</a:t>
            </a:r>
          </a:p>
          <a:p>
            <a:pPr>
              <a:buFontTx/>
              <a:buChar char="•"/>
            </a:pPr>
            <a:r>
              <a:rPr lang="en-US" altLang="en-US" sz="2400" i="1">
                <a:latin typeface="Times New Roman" panose="02020603050405020304" pitchFamily="18" charset="0"/>
              </a:rPr>
              <a:t> Understand the MBONE concept</a:t>
            </a:r>
          </a:p>
        </p:txBody>
      </p:sp>
      <p:sp>
        <p:nvSpPr>
          <p:cNvPr id="4104" name="Rectangle 9"/>
          <p:cNvSpPr>
            <a:spLocks noChangeArrowheads="1"/>
          </p:cNvSpPr>
          <p:nvPr/>
        </p:nvSpPr>
        <p:spPr bwMode="auto">
          <a:xfrm>
            <a:off x="228600" y="2741613"/>
            <a:ext cx="7696200"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hlink"/>
                </a:solidFill>
                <a:latin typeface="Times New Roman" panose="02020603050405020304" pitchFamily="18" charset="0"/>
              </a:rPr>
              <a:t>Objectives </a:t>
            </a:r>
            <a:br>
              <a:rPr lang="en-US" altLang="en-US" sz="2800">
                <a:solidFill>
                  <a:schemeClr val="hlink"/>
                </a:solidFill>
                <a:latin typeface="Times New Roman" panose="02020603050405020304" pitchFamily="18" charset="0"/>
              </a:rPr>
            </a:br>
            <a:endParaRPr lang="en-US" altLang="en-US" sz="2800">
              <a:latin typeface="Times New Roman" panose="02020603050405020304" pitchFamily="18" charset="0"/>
            </a:endParaRPr>
          </a:p>
        </p:txBody>
      </p:sp>
    </p:spTree>
    <p:extLst>
      <p:ext uri="{BB962C8B-B14F-4D97-AF65-F5344CB8AC3E}">
        <p14:creationId xmlns:p14="http://schemas.microsoft.com/office/powerpoint/2010/main" val="2787097499"/>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EE62D02-DB9B-4DFB-9CB0-4575F4291153}" type="slidenum">
              <a:rPr lang="en-US" altLang="en-US" b="0"/>
              <a:pPr/>
              <a:t>219</a:t>
            </a:fld>
            <a:endParaRPr lang="en-US" altLang="en-US" b="0"/>
          </a:p>
        </p:txBody>
      </p:sp>
      <p:grpSp>
        <p:nvGrpSpPr>
          <p:cNvPr id="5123" name="Group 2"/>
          <p:cNvGrpSpPr>
            <a:grpSpLocks/>
          </p:cNvGrpSpPr>
          <p:nvPr/>
        </p:nvGrpSpPr>
        <p:grpSpPr bwMode="auto">
          <a:xfrm>
            <a:off x="0" y="0"/>
            <a:ext cx="8686800" cy="6400800"/>
            <a:chOff x="0" y="96"/>
            <a:chExt cx="5472" cy="3840"/>
          </a:xfrm>
        </p:grpSpPr>
        <p:sp>
          <p:nvSpPr>
            <p:cNvPr id="5128"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5129"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130"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5124" name="Text Box 6"/>
          <p:cNvSpPr txBox="1">
            <a:spLocks noChangeArrowheads="1"/>
          </p:cNvSpPr>
          <p:nvPr/>
        </p:nvSpPr>
        <p:spPr bwMode="auto">
          <a:xfrm>
            <a:off x="228600" y="-76200"/>
            <a:ext cx="55276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UNICAST, MULTICAST, </a:t>
            </a:r>
            <a:br>
              <a:rPr lang="en-US" altLang="en-US" sz="3600">
                <a:solidFill>
                  <a:schemeClr val="bg1"/>
                </a:solidFill>
                <a:latin typeface="Arial" panose="020B0604020202020204" pitchFamily="34" charset="0"/>
              </a:rPr>
            </a:br>
            <a:r>
              <a:rPr lang="en-US" altLang="en-US" sz="3600">
                <a:solidFill>
                  <a:schemeClr val="bg1"/>
                </a:solidFill>
                <a:latin typeface="Arial" panose="020B0604020202020204" pitchFamily="34" charset="0"/>
              </a:rPr>
              <a:t>          AND BROADCAST</a:t>
            </a:r>
          </a:p>
        </p:txBody>
      </p:sp>
      <p:sp>
        <p:nvSpPr>
          <p:cNvPr id="450568" name="Rectangle 8"/>
          <p:cNvSpPr>
            <a:spLocks noChangeArrowheads="1"/>
          </p:cNvSpPr>
          <p:nvPr/>
        </p:nvSpPr>
        <p:spPr bwMode="auto">
          <a:xfrm>
            <a:off x="533400" y="1371600"/>
            <a:ext cx="784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A message can be unicast, multicast, or broadcast. Let us clarify these terms as they relate to the Internet.</a:t>
            </a:r>
          </a:p>
        </p:txBody>
      </p:sp>
      <p:sp>
        <p:nvSpPr>
          <p:cNvPr id="450569" name="Rectangle 9"/>
          <p:cNvSpPr>
            <a:spLocks noChangeArrowheads="1"/>
          </p:cNvSpPr>
          <p:nvPr/>
        </p:nvSpPr>
        <p:spPr bwMode="auto">
          <a:xfrm>
            <a:off x="685800" y="3352800"/>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50570" name="Rectangle 10"/>
          <p:cNvSpPr>
            <a:spLocks noChangeArrowheads="1"/>
          </p:cNvSpPr>
          <p:nvPr/>
        </p:nvSpPr>
        <p:spPr bwMode="auto">
          <a:xfrm>
            <a:off x="685800" y="3962400"/>
            <a:ext cx="7315200" cy="13112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Unicasting </a:t>
            </a:r>
          </a:p>
          <a:p>
            <a:pPr>
              <a:defRPr/>
            </a:pPr>
            <a:r>
              <a:rPr lang="en-US" altLang="en-US" sz="2000" i="1">
                <a:effectLst>
                  <a:outerShdw blurRad="38100" dist="38100" dir="2700000" algn="tl">
                    <a:srgbClr val="C0C0C0"/>
                  </a:outerShdw>
                </a:effectLst>
                <a:latin typeface="Times New Roman" panose="02020603050405020304" pitchFamily="18" charset="0"/>
              </a:rPr>
              <a:t>Multicasting </a:t>
            </a:r>
          </a:p>
          <a:p>
            <a:pPr>
              <a:defRPr/>
            </a:pPr>
            <a:r>
              <a:rPr lang="en-US" altLang="en-US" sz="2000" i="1">
                <a:effectLst>
                  <a:outerShdw blurRad="38100" dist="38100" dir="2700000" algn="tl">
                    <a:srgbClr val="C0C0C0"/>
                  </a:outerShdw>
                </a:effectLst>
                <a:latin typeface="Times New Roman" panose="02020603050405020304" pitchFamily="18" charset="0"/>
              </a:rPr>
              <a:t>Broadcasting </a:t>
            </a:r>
          </a:p>
          <a:p>
            <a:pPr>
              <a:defRPr/>
            </a:pPr>
            <a:r>
              <a:rPr lang="en-US" altLang="en-US" sz="2000" i="1">
                <a:effectLst>
                  <a:outerShdw blurRad="38100" dist="38100" dir="2700000" algn="tl">
                    <a:srgbClr val="C0C0C0"/>
                  </a:outerShdw>
                </a:effectLst>
                <a:latin typeface="Times New Roman" panose="02020603050405020304" pitchFamily="18" charset="0"/>
              </a:rPr>
              <a:t>Multicasting versus Multiple Unicasting </a:t>
            </a:r>
          </a:p>
        </p:txBody>
      </p:sp>
    </p:spTree>
    <p:extLst>
      <p:ext uri="{BB962C8B-B14F-4D97-AF65-F5344CB8AC3E}">
        <p14:creationId xmlns:p14="http://schemas.microsoft.com/office/powerpoint/2010/main" val="3302417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0050C1-B6FB-4D72-8CEE-70CC27079BC7}" type="slidenum">
              <a:rPr lang="en-US" altLang="zh-TW" b="0"/>
              <a:pPr/>
              <a:t>22</a:t>
            </a:fld>
            <a:endParaRPr lang="en-US" altLang="zh-TW" b="0"/>
          </a:p>
        </p:txBody>
      </p:sp>
      <p:sp>
        <p:nvSpPr>
          <p:cNvPr id="65540" name="Text Box 2"/>
          <p:cNvSpPr txBox="1">
            <a:spLocks noChangeArrowheads="1"/>
          </p:cNvSpPr>
          <p:nvPr/>
        </p:nvSpPr>
        <p:spPr bwMode="auto">
          <a:xfrm>
            <a:off x="125288" y="730439"/>
            <a:ext cx="8839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1.9</a:t>
            </a:r>
          </a:p>
          <a:p>
            <a:pPr algn="just"/>
            <a:r>
              <a:rPr lang="en-US" altLang="zh-TW" sz="2000" dirty="0">
                <a:latin typeface="Times New Roman" panose="02020603050405020304" pitchFamily="18" charset="0"/>
                <a:ea typeface="新細明體" charset="-120"/>
                <a:cs typeface="Times New Roman" panose="02020603050405020304" pitchFamily="18" charset="0"/>
              </a:rPr>
              <a:t>A packet has arrived in which the offset value is 100, the value of HLEN is 5 and the value of the total length field is 100. What is the number of the first byte and the last byte?</a:t>
            </a:r>
          </a:p>
          <a:p>
            <a:pPr algn="just"/>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The first byte number is 100 × 8 = 800. The total length is 100 bytes and the header length is 20 bytes (5 × 4), which means that there are 80 bytes in this datagram. If the first byte number is 800, the last byte number must be 879.</a:t>
            </a:r>
          </a:p>
        </p:txBody>
      </p:sp>
    </p:spTree>
    <p:extLst>
      <p:ext uri="{BB962C8B-B14F-4D97-AF65-F5344CB8AC3E}">
        <p14:creationId xmlns:p14="http://schemas.microsoft.com/office/powerpoint/2010/main" val="18400920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F603E2-17A8-4E62-80E4-D86F18EA4C01}" type="slidenum">
              <a:rPr lang="en-US" altLang="en-US" b="0"/>
              <a:pPr/>
              <a:t>220</a:t>
            </a:fld>
            <a:endParaRPr lang="en-US" altLang="en-US" b="0"/>
          </a:p>
        </p:txBody>
      </p:sp>
      <p:sp>
        <p:nvSpPr>
          <p:cNvPr id="614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Unicasting</a:t>
            </a:r>
          </a:p>
        </p:txBody>
      </p:sp>
      <p:sp>
        <p:nvSpPr>
          <p:cNvPr id="614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614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615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615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615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615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615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615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2276475"/>
            <a:ext cx="8043862"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890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3B19310-9B37-4CCA-B24E-8B7D4797E25B}" type="slidenum">
              <a:rPr lang="en-US" altLang="en-US" b="0"/>
              <a:pPr/>
              <a:t>221</a:t>
            </a:fld>
            <a:endParaRPr lang="en-US" altLang="en-US" b="0"/>
          </a:p>
        </p:txBody>
      </p:sp>
      <p:sp>
        <p:nvSpPr>
          <p:cNvPr id="7171" name="Rectangle 2"/>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unicasting, the router forwards the received packet through only </a:t>
            </a:r>
            <a:br>
              <a:rPr lang="en-US" altLang="en-US" sz="3600" i="1">
                <a:latin typeface="Times New Roman" panose="02020603050405020304" pitchFamily="18" charset="0"/>
              </a:rPr>
            </a:br>
            <a:r>
              <a:rPr lang="en-US" altLang="en-US" sz="3600" i="1">
                <a:latin typeface="Times New Roman" panose="02020603050405020304" pitchFamily="18" charset="0"/>
              </a:rPr>
              <a:t>one of its interfaces.</a:t>
            </a:r>
          </a:p>
        </p:txBody>
      </p:sp>
      <p:sp>
        <p:nvSpPr>
          <p:cNvPr id="7172"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717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8693"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24185041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9193E5F-2D2E-409D-92E3-C1A09ACBAA08}" type="slidenum">
              <a:rPr lang="en-US" altLang="en-US" b="0"/>
              <a:pPr/>
              <a:t>222</a:t>
            </a:fld>
            <a:endParaRPr lang="en-US" altLang="en-US" b="0"/>
          </a:p>
        </p:txBody>
      </p:sp>
      <p:sp>
        <p:nvSpPr>
          <p:cNvPr id="8195"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Multicasting</a:t>
            </a:r>
          </a:p>
        </p:txBody>
      </p:sp>
      <p:sp>
        <p:nvSpPr>
          <p:cNvPr id="8196"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8197"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8198"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8199"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8200"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8201"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8202"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820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87425"/>
            <a:ext cx="8043863" cy="533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0980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CACC994-C435-4442-BD87-1799D65389E6}" type="slidenum">
              <a:rPr lang="en-US" altLang="en-US" b="0"/>
              <a:pPr/>
              <a:t>223</a:t>
            </a:fld>
            <a:endParaRPr lang="en-US" altLang="en-US" b="0"/>
          </a:p>
        </p:txBody>
      </p:sp>
      <p:sp>
        <p:nvSpPr>
          <p:cNvPr id="9219" name="Rectangle 2"/>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multicasting, the router may forward the received packet</a:t>
            </a:r>
            <a:br>
              <a:rPr lang="en-US" altLang="en-US" sz="3600" i="1">
                <a:latin typeface="Times New Roman" panose="02020603050405020304" pitchFamily="18" charset="0"/>
              </a:rPr>
            </a:br>
            <a:r>
              <a:rPr lang="en-US" altLang="en-US" sz="3600" i="1">
                <a:latin typeface="Times New Roman" panose="02020603050405020304" pitchFamily="18" charset="0"/>
              </a:rPr>
              <a:t>through several of its interfaces.</a:t>
            </a:r>
          </a:p>
        </p:txBody>
      </p:sp>
      <p:sp>
        <p:nvSpPr>
          <p:cNvPr id="9220"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92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9717"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36309277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3C0393C-406B-413B-B38A-71FFF591044A}" type="slidenum">
              <a:rPr lang="en-US" altLang="en-US" b="0"/>
              <a:pPr/>
              <a:t>224</a:t>
            </a:fld>
            <a:endParaRPr lang="en-US" altLang="en-US" b="0"/>
          </a:p>
        </p:txBody>
      </p:sp>
      <p:sp>
        <p:nvSpPr>
          <p:cNvPr id="10243"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Multicasting versus multiple unicasting</a:t>
            </a:r>
          </a:p>
        </p:txBody>
      </p:sp>
      <p:sp>
        <p:nvSpPr>
          <p:cNvPr id="1024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024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024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024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024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024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025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025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19150"/>
            <a:ext cx="6545263"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2031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870385B-FF80-4F78-AEE8-3E6A64DA29EA}" type="slidenum">
              <a:rPr lang="en-US" altLang="en-US" b="0"/>
              <a:pPr/>
              <a:t>225</a:t>
            </a:fld>
            <a:endParaRPr lang="en-US" altLang="en-US" b="0"/>
          </a:p>
        </p:txBody>
      </p:sp>
      <p:sp>
        <p:nvSpPr>
          <p:cNvPr id="11267" name="Rectangle 2"/>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Emulation of multicasting through multiple unicasting is not efficient and may create long delays, particularly with a large group.</a:t>
            </a:r>
          </a:p>
        </p:txBody>
      </p:sp>
      <p:sp>
        <p:nvSpPr>
          <p:cNvPr id="11268"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1126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77"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14369480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E2A17B7-E2F0-4578-903D-AABDC6213C84}" type="slidenum">
              <a:rPr lang="en-US" altLang="en-US" b="0"/>
              <a:pPr/>
              <a:t>226</a:t>
            </a:fld>
            <a:endParaRPr lang="en-US" altLang="en-US" b="0"/>
          </a:p>
        </p:txBody>
      </p:sp>
      <p:grpSp>
        <p:nvGrpSpPr>
          <p:cNvPr id="12291" name="Group 2"/>
          <p:cNvGrpSpPr>
            <a:grpSpLocks/>
          </p:cNvGrpSpPr>
          <p:nvPr/>
        </p:nvGrpSpPr>
        <p:grpSpPr bwMode="auto">
          <a:xfrm>
            <a:off x="0" y="0"/>
            <a:ext cx="8686800" cy="6400800"/>
            <a:chOff x="0" y="96"/>
            <a:chExt cx="5472" cy="3840"/>
          </a:xfrm>
        </p:grpSpPr>
        <p:sp>
          <p:nvSpPr>
            <p:cNvPr id="12296"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12297"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2298"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2292" name="Text Box 6"/>
          <p:cNvSpPr txBox="1">
            <a:spLocks noChangeArrowheads="1"/>
          </p:cNvSpPr>
          <p:nvPr/>
        </p:nvSpPr>
        <p:spPr bwMode="auto">
          <a:xfrm>
            <a:off x="228600" y="354013"/>
            <a:ext cx="63309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MULTICAST APPLICATIONS</a:t>
            </a:r>
          </a:p>
        </p:txBody>
      </p:sp>
      <p:sp>
        <p:nvSpPr>
          <p:cNvPr id="474119" name="Rectangle 7"/>
          <p:cNvSpPr>
            <a:spLocks noChangeArrowheads="1"/>
          </p:cNvSpPr>
          <p:nvPr/>
        </p:nvSpPr>
        <p:spPr bwMode="auto">
          <a:xfrm>
            <a:off x="533400" y="13716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Multicasting has many applications today such as access to distributed databases, information dissemination, teleconferencing, and distance learning.</a:t>
            </a:r>
          </a:p>
        </p:txBody>
      </p:sp>
      <p:sp>
        <p:nvSpPr>
          <p:cNvPr id="474120" name="Rectangle 8"/>
          <p:cNvSpPr>
            <a:spLocks noChangeArrowheads="1"/>
          </p:cNvSpPr>
          <p:nvPr/>
        </p:nvSpPr>
        <p:spPr bwMode="auto">
          <a:xfrm>
            <a:off x="685800" y="3870325"/>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74121" name="Rectangle 9"/>
          <p:cNvSpPr>
            <a:spLocks noChangeArrowheads="1"/>
          </p:cNvSpPr>
          <p:nvPr/>
        </p:nvSpPr>
        <p:spPr bwMode="auto">
          <a:xfrm>
            <a:off x="685800" y="4267200"/>
            <a:ext cx="7315200" cy="16160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Access to Distributed Databases </a:t>
            </a:r>
          </a:p>
          <a:p>
            <a:pPr>
              <a:defRPr/>
            </a:pPr>
            <a:r>
              <a:rPr lang="en-US" altLang="en-US" sz="2000" i="1">
                <a:effectLst>
                  <a:outerShdw blurRad="38100" dist="38100" dir="2700000" algn="tl">
                    <a:srgbClr val="C0C0C0"/>
                  </a:outerShdw>
                </a:effectLst>
                <a:latin typeface="Times New Roman" panose="02020603050405020304" pitchFamily="18" charset="0"/>
              </a:rPr>
              <a:t>Information Dissemination </a:t>
            </a:r>
          </a:p>
          <a:p>
            <a:pPr>
              <a:defRPr/>
            </a:pPr>
            <a:r>
              <a:rPr lang="en-US" altLang="en-US" sz="2000" i="1">
                <a:effectLst>
                  <a:outerShdw blurRad="38100" dist="38100" dir="2700000" algn="tl">
                    <a:srgbClr val="C0C0C0"/>
                  </a:outerShdw>
                </a:effectLst>
                <a:latin typeface="Times New Roman" panose="02020603050405020304" pitchFamily="18" charset="0"/>
              </a:rPr>
              <a:t>Dissemination of News </a:t>
            </a:r>
          </a:p>
          <a:p>
            <a:pPr>
              <a:defRPr/>
            </a:pPr>
            <a:r>
              <a:rPr lang="en-US" altLang="en-US" sz="2000" i="1">
                <a:effectLst>
                  <a:outerShdw blurRad="38100" dist="38100" dir="2700000" algn="tl">
                    <a:srgbClr val="C0C0C0"/>
                  </a:outerShdw>
                </a:effectLst>
                <a:latin typeface="Times New Roman" panose="02020603050405020304" pitchFamily="18" charset="0"/>
              </a:rPr>
              <a:t>Teleconferencing </a:t>
            </a:r>
          </a:p>
          <a:p>
            <a:pPr>
              <a:defRPr/>
            </a:pPr>
            <a:r>
              <a:rPr lang="en-US" altLang="en-US" sz="2000" i="1">
                <a:effectLst>
                  <a:outerShdw blurRad="38100" dist="38100" dir="2700000" algn="tl">
                    <a:srgbClr val="C0C0C0"/>
                  </a:outerShdw>
                </a:effectLst>
                <a:latin typeface="Times New Roman" panose="02020603050405020304" pitchFamily="18" charset="0"/>
              </a:rPr>
              <a:t>Distance Learning </a:t>
            </a:r>
          </a:p>
        </p:txBody>
      </p:sp>
    </p:spTree>
    <p:extLst>
      <p:ext uri="{BB962C8B-B14F-4D97-AF65-F5344CB8AC3E}">
        <p14:creationId xmlns:p14="http://schemas.microsoft.com/office/powerpoint/2010/main" val="10418791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Footer Placeholder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13315"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2758F3-55E8-424A-977D-610B67E1A633}" type="slidenum">
              <a:rPr lang="en-US" altLang="en-US" b="0"/>
              <a:pPr/>
              <a:t>227</a:t>
            </a:fld>
            <a:endParaRPr lang="en-US" altLang="en-US" b="0"/>
          </a:p>
        </p:txBody>
      </p:sp>
      <p:grpSp>
        <p:nvGrpSpPr>
          <p:cNvPr id="13316" name="Group 2"/>
          <p:cNvGrpSpPr>
            <a:grpSpLocks/>
          </p:cNvGrpSpPr>
          <p:nvPr/>
        </p:nvGrpSpPr>
        <p:grpSpPr bwMode="auto">
          <a:xfrm>
            <a:off x="0" y="0"/>
            <a:ext cx="8686800" cy="6400800"/>
            <a:chOff x="0" y="96"/>
            <a:chExt cx="5472" cy="3840"/>
          </a:xfrm>
        </p:grpSpPr>
        <p:sp>
          <p:nvSpPr>
            <p:cNvPr id="13321"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13322"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3323"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3317" name="Text Box 6"/>
          <p:cNvSpPr txBox="1">
            <a:spLocks noChangeArrowheads="1"/>
          </p:cNvSpPr>
          <p:nvPr/>
        </p:nvSpPr>
        <p:spPr bwMode="auto">
          <a:xfrm>
            <a:off x="228600" y="354013"/>
            <a:ext cx="5075238"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MULTICAST ROUTING</a:t>
            </a:r>
          </a:p>
        </p:txBody>
      </p:sp>
      <p:sp>
        <p:nvSpPr>
          <p:cNvPr id="475143" name="Rectangle 7"/>
          <p:cNvSpPr>
            <a:spLocks noChangeArrowheads="1"/>
          </p:cNvSpPr>
          <p:nvPr/>
        </p:nvSpPr>
        <p:spPr bwMode="auto">
          <a:xfrm>
            <a:off x="533400" y="13716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In this section, we first discuss the idea of optimal routing, common in all multicast protocols. We then give an overview of multicast routing protocols. </a:t>
            </a:r>
          </a:p>
        </p:txBody>
      </p:sp>
      <p:sp>
        <p:nvSpPr>
          <p:cNvPr id="475144" name="Rectangle 8"/>
          <p:cNvSpPr>
            <a:spLocks noChangeArrowheads="1"/>
          </p:cNvSpPr>
          <p:nvPr/>
        </p:nvSpPr>
        <p:spPr bwMode="auto">
          <a:xfrm>
            <a:off x="685800" y="3870325"/>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75145" name="Rectangle 9"/>
          <p:cNvSpPr>
            <a:spLocks noChangeArrowheads="1"/>
          </p:cNvSpPr>
          <p:nvPr/>
        </p:nvSpPr>
        <p:spPr bwMode="auto">
          <a:xfrm>
            <a:off x="685800" y="4403725"/>
            <a:ext cx="7315200"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Optimal Routing: Shortest Path Trees </a:t>
            </a:r>
          </a:p>
          <a:p>
            <a:pPr>
              <a:defRPr/>
            </a:pPr>
            <a:r>
              <a:rPr lang="en-US" altLang="en-US" sz="2000" i="1">
                <a:effectLst>
                  <a:outerShdw blurRad="38100" dist="38100" dir="2700000" algn="tl">
                    <a:srgbClr val="C0C0C0"/>
                  </a:outerShdw>
                </a:effectLst>
                <a:latin typeface="Times New Roman" panose="02020603050405020304" pitchFamily="18" charset="0"/>
              </a:rPr>
              <a:t>Routing Protocols </a:t>
            </a:r>
          </a:p>
        </p:txBody>
      </p:sp>
    </p:spTree>
    <p:extLst>
      <p:ext uri="{BB962C8B-B14F-4D97-AF65-F5344CB8AC3E}">
        <p14:creationId xmlns:p14="http://schemas.microsoft.com/office/powerpoint/2010/main" val="41761158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66DA0E-C2E7-4C33-BC5D-128E8B0E952F}" type="slidenum">
              <a:rPr lang="en-US" altLang="en-US" b="0"/>
              <a:pPr/>
              <a:t>228</a:t>
            </a:fld>
            <a:endParaRPr lang="en-US" altLang="en-US" b="0"/>
          </a:p>
        </p:txBody>
      </p:sp>
      <p:sp>
        <p:nvSpPr>
          <p:cNvPr id="14339" name="Rectangle 2"/>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unicast routing, each router in the domain has a table that defines a shortest path tree to possible destinations.</a:t>
            </a:r>
          </a:p>
        </p:txBody>
      </p:sp>
      <p:sp>
        <p:nvSpPr>
          <p:cNvPr id="14340"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1434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6101"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30205212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A612397-9912-486F-B651-6C56E394C5B6}" type="slidenum">
              <a:rPr lang="en-US" altLang="en-US" b="0"/>
              <a:pPr/>
              <a:t>229</a:t>
            </a:fld>
            <a:endParaRPr lang="en-US" altLang="en-US" b="0"/>
          </a:p>
        </p:txBody>
      </p:sp>
      <p:sp>
        <p:nvSpPr>
          <p:cNvPr id="15363"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Shortest path tree in unicast routing</a:t>
            </a:r>
          </a:p>
        </p:txBody>
      </p:sp>
      <p:sp>
        <p:nvSpPr>
          <p:cNvPr id="1536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7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537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371600"/>
            <a:ext cx="7880350" cy="428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04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B54811E-6375-48D6-B58F-2FF888291ECE}" type="slidenum">
              <a:rPr lang="en-US" altLang="zh-TW" b="0"/>
              <a:pPr/>
              <a:t>23</a:t>
            </a:fld>
            <a:endParaRPr lang="en-US" altLang="zh-TW" b="0"/>
          </a:p>
        </p:txBody>
      </p:sp>
      <p:sp>
        <p:nvSpPr>
          <p:cNvPr id="675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charset="-120"/>
            </a:endParaRPr>
          </a:p>
        </p:txBody>
      </p:sp>
      <p:sp>
        <p:nvSpPr>
          <p:cNvPr id="67591" name="Rectangle 5"/>
          <p:cNvSpPr>
            <a:spLocks noChangeArrowheads="1"/>
          </p:cNvSpPr>
          <p:nvPr/>
        </p:nvSpPr>
        <p:spPr bwMode="auto">
          <a:xfrm>
            <a:off x="381000" y="1524000"/>
            <a:ext cx="8458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charset="-120"/>
                <a:cs typeface="Times New Roman" panose="02020603050405020304" pitchFamily="18" charset="0"/>
              </a:rPr>
              <a:t>The header of the IP datagram is made of two parts: a fixed part and a variable part. </a:t>
            </a:r>
          </a:p>
          <a:p>
            <a:pPr algn="just"/>
            <a:r>
              <a:rPr lang="en-US" altLang="zh-TW" sz="2400" b="0" dirty="0">
                <a:latin typeface="Times New Roman" panose="02020603050405020304" pitchFamily="18" charset="0"/>
                <a:ea typeface="新細明體" charset="-120"/>
                <a:cs typeface="Times New Roman" panose="02020603050405020304" pitchFamily="18" charset="0"/>
              </a:rPr>
              <a:t>The fixed part is 20 bytes long and was discussed in the previous section. </a:t>
            </a:r>
          </a:p>
          <a:p>
            <a:pPr algn="just"/>
            <a:r>
              <a:rPr lang="en-US" altLang="zh-TW" sz="2400" b="0" dirty="0">
                <a:latin typeface="Times New Roman" panose="02020603050405020304" pitchFamily="18" charset="0"/>
                <a:ea typeface="新細明體" charset="-120"/>
                <a:cs typeface="Times New Roman" panose="02020603050405020304" pitchFamily="18" charset="0"/>
              </a:rPr>
              <a:t>The variable part comprises the options, which can be a maximum of 40 bytes. </a:t>
            </a:r>
          </a:p>
          <a:p>
            <a:pPr algn="just"/>
            <a:r>
              <a:rPr lang="en-US" altLang="zh-TW" sz="2400" b="0" dirty="0">
                <a:latin typeface="Times New Roman" panose="02020603050405020304" pitchFamily="18" charset="0"/>
                <a:ea typeface="新細明體" charset="-120"/>
                <a:cs typeface="Times New Roman" panose="02020603050405020304" pitchFamily="18" charset="0"/>
              </a:rPr>
              <a:t> Options, as the name implies, are not required for a datagram. They can be used for network testing and debugging. </a:t>
            </a:r>
          </a:p>
          <a:p>
            <a:pPr algn="just"/>
            <a:r>
              <a:rPr lang="en-US" altLang="zh-TW" sz="2400" b="0" dirty="0">
                <a:latin typeface="Times New Roman" panose="02020603050405020304" pitchFamily="18" charset="0"/>
                <a:ea typeface="新細明體" charset="-120"/>
                <a:cs typeface="Times New Roman" panose="02020603050405020304" pitchFamily="18" charset="0"/>
              </a:rPr>
              <a:t>Although options are not a required part of the IP header, option processing is required of the IP software. </a:t>
            </a:r>
          </a:p>
          <a:p>
            <a:pPr algn="just"/>
            <a:r>
              <a:rPr lang="en-US" altLang="zh-TW" sz="2400" b="0" dirty="0">
                <a:latin typeface="Times New Roman" panose="02020603050405020304" pitchFamily="18" charset="0"/>
                <a:ea typeface="新細明體" charset="-120"/>
                <a:cs typeface="Times New Roman" panose="02020603050405020304" pitchFamily="18" charset="0"/>
              </a:rPr>
              <a:t>This means that all implementations must be able to handle options if they are present in the header.</a:t>
            </a:r>
          </a:p>
        </p:txBody>
      </p:sp>
      <p:sp>
        <p:nvSpPr>
          <p:cNvPr id="3" name="Rectangle 2"/>
          <p:cNvSpPr/>
          <p:nvPr/>
        </p:nvSpPr>
        <p:spPr>
          <a:xfrm>
            <a:off x="381000" y="404664"/>
            <a:ext cx="6840760"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IP Fragmentation Options</a:t>
            </a:r>
          </a:p>
        </p:txBody>
      </p:sp>
    </p:spTree>
    <p:extLst>
      <p:ext uri="{BB962C8B-B14F-4D97-AF65-F5344CB8AC3E}">
        <p14:creationId xmlns:p14="http://schemas.microsoft.com/office/powerpoint/2010/main" val="17649667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330B4B9-7754-4614-8203-354B291B91BF}" type="slidenum">
              <a:rPr lang="en-US" altLang="en-US" b="0"/>
              <a:pPr/>
              <a:t>230</a:t>
            </a:fld>
            <a:endParaRPr lang="en-US" altLang="en-US" b="0"/>
          </a:p>
        </p:txBody>
      </p:sp>
      <p:sp>
        <p:nvSpPr>
          <p:cNvPr id="16387" name="Rectangle 2"/>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multicast routing, each involved router needs to construct a shortest path tree for each group.</a:t>
            </a:r>
          </a:p>
        </p:txBody>
      </p:sp>
      <p:sp>
        <p:nvSpPr>
          <p:cNvPr id="16388"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1638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65"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355665934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AD1AC8-FB64-4648-963A-9D083C356A82}" type="slidenum">
              <a:rPr lang="en-US" altLang="en-US" b="0"/>
              <a:pPr/>
              <a:t>231</a:t>
            </a:fld>
            <a:endParaRPr lang="en-US" altLang="en-US" b="0"/>
          </a:p>
        </p:txBody>
      </p:sp>
      <p:sp>
        <p:nvSpPr>
          <p:cNvPr id="17411" name="Rectangle 2"/>
          <p:cNvSpPr>
            <a:spLocks noChangeArrowheads="1"/>
          </p:cNvSpPr>
          <p:nvPr/>
        </p:nvSpPr>
        <p:spPr bwMode="auto">
          <a:xfrm>
            <a:off x="838200" y="2195513"/>
            <a:ext cx="7543800" cy="17970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the source-based tree approach, each router needs to have one shortest path tree for each group.</a:t>
            </a:r>
          </a:p>
        </p:txBody>
      </p:sp>
      <p:sp>
        <p:nvSpPr>
          <p:cNvPr id="17412"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1741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2789"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5147101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B7BB862-2F4A-45E6-AA4C-4D1F421A802E}" type="slidenum">
              <a:rPr lang="en-US" altLang="en-US" b="0"/>
              <a:pPr/>
              <a:t>232</a:t>
            </a:fld>
            <a:endParaRPr lang="en-US" altLang="en-US" b="0"/>
          </a:p>
        </p:txBody>
      </p:sp>
      <p:sp>
        <p:nvSpPr>
          <p:cNvPr id="18435"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Source-based tree approach</a:t>
            </a:r>
          </a:p>
        </p:txBody>
      </p:sp>
      <p:sp>
        <p:nvSpPr>
          <p:cNvPr id="18436"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8437"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8438"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8439"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8440"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8441"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8442"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844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695450"/>
            <a:ext cx="800735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2263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C4B4D6-2FBB-4241-AB27-2CBF8182A765}" type="slidenum">
              <a:rPr lang="en-US" altLang="en-US" b="0"/>
              <a:pPr/>
              <a:t>233</a:t>
            </a:fld>
            <a:endParaRPr lang="en-US" altLang="en-US" b="0"/>
          </a:p>
        </p:txBody>
      </p:sp>
      <p:sp>
        <p:nvSpPr>
          <p:cNvPr id="19459"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Group-shared tree approach</a:t>
            </a:r>
          </a:p>
        </p:txBody>
      </p:sp>
      <p:sp>
        <p:nvSpPr>
          <p:cNvPr id="1946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946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946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946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946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946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946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946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28738"/>
            <a:ext cx="7861300" cy="484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82308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20483"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3ECC6C2-C3F1-498C-9383-123FE583F827}" type="slidenum">
              <a:rPr lang="en-US" altLang="en-US" b="0"/>
              <a:pPr/>
              <a:t>234</a:t>
            </a:fld>
            <a:endParaRPr lang="en-US" altLang="en-US" b="0"/>
          </a:p>
        </p:txBody>
      </p:sp>
      <p:sp>
        <p:nvSpPr>
          <p:cNvPr id="20484" name="Rectangle 2"/>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the group-shared tree approach, only the core router, which has a shortest path tree for each group, is involved in multicasting.</a:t>
            </a:r>
          </a:p>
        </p:txBody>
      </p:sp>
      <p:sp>
        <p:nvSpPr>
          <p:cNvPr id="20485"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2048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3813"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4413985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946DD6-5C30-4E53-B499-322D156B541E}" type="slidenum">
              <a:rPr lang="en-US" altLang="en-US" b="0"/>
              <a:pPr/>
              <a:t>235</a:t>
            </a:fld>
            <a:endParaRPr lang="en-US" altLang="en-US" b="0"/>
          </a:p>
        </p:txBody>
      </p:sp>
      <p:sp>
        <p:nvSpPr>
          <p:cNvPr id="2150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Taxonomy of common multicast protocols</a:t>
            </a:r>
          </a:p>
        </p:txBody>
      </p:sp>
      <p:sp>
        <p:nvSpPr>
          <p:cNvPr id="2150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150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151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151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151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151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151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2151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 y="2078038"/>
            <a:ext cx="8464550" cy="333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451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48C4BB3-F6EF-4AE6-B452-F19EC3175416}" type="slidenum">
              <a:rPr lang="en-US" altLang="en-US" b="0"/>
              <a:pPr/>
              <a:t>236</a:t>
            </a:fld>
            <a:endParaRPr lang="en-US" altLang="en-US" b="0"/>
          </a:p>
        </p:txBody>
      </p:sp>
      <p:grpSp>
        <p:nvGrpSpPr>
          <p:cNvPr id="22531" name="Group 2"/>
          <p:cNvGrpSpPr>
            <a:grpSpLocks/>
          </p:cNvGrpSpPr>
          <p:nvPr/>
        </p:nvGrpSpPr>
        <p:grpSpPr bwMode="auto">
          <a:xfrm>
            <a:off x="0" y="0"/>
            <a:ext cx="8686800" cy="6400800"/>
            <a:chOff x="0" y="96"/>
            <a:chExt cx="5472" cy="3840"/>
          </a:xfrm>
        </p:grpSpPr>
        <p:sp>
          <p:nvSpPr>
            <p:cNvPr id="22536"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22537"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22538"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2532" name="Text Box 6"/>
          <p:cNvSpPr txBox="1">
            <a:spLocks noChangeArrowheads="1"/>
          </p:cNvSpPr>
          <p:nvPr/>
        </p:nvSpPr>
        <p:spPr bwMode="auto">
          <a:xfrm>
            <a:off x="228600" y="0"/>
            <a:ext cx="57245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MULTICAST LINK STATE </a:t>
            </a:r>
            <a:br>
              <a:rPr lang="en-US" altLang="en-US" sz="3600">
                <a:solidFill>
                  <a:schemeClr val="bg1"/>
                </a:solidFill>
                <a:latin typeface="Arial" panose="020B0604020202020204" pitchFamily="34" charset="0"/>
              </a:rPr>
            </a:br>
            <a:r>
              <a:rPr lang="en-US" altLang="en-US" sz="3600">
                <a:solidFill>
                  <a:schemeClr val="bg1"/>
                </a:solidFill>
                <a:latin typeface="Arial" panose="020B0604020202020204" pitchFamily="34" charset="0"/>
              </a:rPr>
              <a:t>          ROUTING: MOSPF</a:t>
            </a:r>
          </a:p>
        </p:txBody>
      </p:sp>
      <p:sp>
        <p:nvSpPr>
          <p:cNvPr id="476167" name="Rectangle 7"/>
          <p:cNvSpPr>
            <a:spLocks noChangeArrowheads="1"/>
          </p:cNvSpPr>
          <p:nvPr/>
        </p:nvSpPr>
        <p:spPr bwMode="auto">
          <a:xfrm>
            <a:off x="533400" y="1371600"/>
            <a:ext cx="784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In this section, we briefly discuss multicast link state routing and its implementation in the Internet, MOSPF. </a:t>
            </a:r>
          </a:p>
        </p:txBody>
      </p:sp>
      <p:sp>
        <p:nvSpPr>
          <p:cNvPr id="476168" name="Rectangle 8"/>
          <p:cNvSpPr>
            <a:spLocks noChangeArrowheads="1"/>
          </p:cNvSpPr>
          <p:nvPr/>
        </p:nvSpPr>
        <p:spPr bwMode="auto">
          <a:xfrm>
            <a:off x="685800" y="3870325"/>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76169" name="Rectangle 9"/>
          <p:cNvSpPr>
            <a:spLocks noChangeArrowheads="1"/>
          </p:cNvSpPr>
          <p:nvPr/>
        </p:nvSpPr>
        <p:spPr bwMode="auto">
          <a:xfrm>
            <a:off x="685800" y="4403725"/>
            <a:ext cx="7315200"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Multicast Link State Routing </a:t>
            </a:r>
          </a:p>
          <a:p>
            <a:pPr>
              <a:defRPr/>
            </a:pPr>
            <a:r>
              <a:rPr lang="en-US" altLang="en-US" sz="2000" i="1">
                <a:effectLst>
                  <a:outerShdw blurRad="38100" dist="38100" dir="2700000" algn="tl">
                    <a:srgbClr val="C0C0C0"/>
                  </a:outerShdw>
                </a:effectLst>
                <a:latin typeface="Times New Roman" panose="02020603050405020304" pitchFamily="18" charset="0"/>
              </a:rPr>
              <a:t>MOSPF </a:t>
            </a:r>
          </a:p>
        </p:txBody>
      </p:sp>
    </p:spTree>
    <p:extLst>
      <p:ext uri="{BB962C8B-B14F-4D97-AF65-F5344CB8AC3E}">
        <p14:creationId xmlns:p14="http://schemas.microsoft.com/office/powerpoint/2010/main" val="3134996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C76B2D-4919-490D-8F52-BB5DE3AB5824}" type="slidenum">
              <a:rPr lang="en-US" altLang="en-US" b="0"/>
              <a:pPr/>
              <a:t>237</a:t>
            </a:fld>
            <a:endParaRPr lang="en-US" altLang="en-US" b="0"/>
          </a:p>
        </p:txBody>
      </p:sp>
      <p:sp>
        <p:nvSpPr>
          <p:cNvPr id="23555" name="Rectangle 2"/>
          <p:cNvSpPr>
            <a:spLocks noChangeArrowheads="1"/>
          </p:cNvSpPr>
          <p:nvPr/>
        </p:nvSpPr>
        <p:spPr bwMode="auto">
          <a:xfrm>
            <a:off x="838200" y="2195513"/>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Multicast link state routing uses the source-based tree approach.</a:t>
            </a:r>
          </a:p>
        </p:txBody>
      </p:sp>
      <p:sp>
        <p:nvSpPr>
          <p:cNvPr id="23556"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2355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4837"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23811656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4BB2B2D-E51F-4A0E-BF33-08EF7E29FD84}" type="slidenum">
              <a:rPr lang="en-US" altLang="en-US" b="0"/>
              <a:pPr/>
              <a:t>238</a:t>
            </a:fld>
            <a:endParaRPr lang="en-US" altLang="en-US" b="0"/>
          </a:p>
        </p:txBody>
      </p:sp>
      <p:grpSp>
        <p:nvGrpSpPr>
          <p:cNvPr id="24579" name="Group 2"/>
          <p:cNvGrpSpPr>
            <a:grpSpLocks/>
          </p:cNvGrpSpPr>
          <p:nvPr/>
        </p:nvGrpSpPr>
        <p:grpSpPr bwMode="auto">
          <a:xfrm>
            <a:off x="0" y="0"/>
            <a:ext cx="8686800" cy="6400800"/>
            <a:chOff x="0" y="96"/>
            <a:chExt cx="5472" cy="3840"/>
          </a:xfrm>
        </p:grpSpPr>
        <p:sp>
          <p:nvSpPr>
            <p:cNvPr id="24584"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24585"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24586"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24580" name="Text Box 6"/>
          <p:cNvSpPr txBox="1">
            <a:spLocks noChangeArrowheads="1"/>
          </p:cNvSpPr>
          <p:nvPr/>
        </p:nvSpPr>
        <p:spPr bwMode="auto">
          <a:xfrm>
            <a:off x="228600" y="0"/>
            <a:ext cx="5399088"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MULTICAST DISTANCE </a:t>
            </a:r>
            <a:br>
              <a:rPr lang="en-US" altLang="en-US" sz="3600">
                <a:solidFill>
                  <a:schemeClr val="bg1"/>
                </a:solidFill>
                <a:latin typeface="Arial" panose="020B0604020202020204" pitchFamily="34" charset="0"/>
              </a:rPr>
            </a:br>
            <a:r>
              <a:rPr lang="en-US" altLang="en-US" sz="3600">
                <a:solidFill>
                  <a:schemeClr val="bg1"/>
                </a:solidFill>
                <a:latin typeface="Arial" panose="020B0604020202020204" pitchFamily="34" charset="0"/>
              </a:rPr>
              <a:t>          VECTOR: DVMRP</a:t>
            </a:r>
          </a:p>
        </p:txBody>
      </p:sp>
      <p:sp>
        <p:nvSpPr>
          <p:cNvPr id="477191" name="Rectangle 7"/>
          <p:cNvSpPr>
            <a:spLocks noChangeArrowheads="1"/>
          </p:cNvSpPr>
          <p:nvPr/>
        </p:nvSpPr>
        <p:spPr bwMode="auto">
          <a:xfrm>
            <a:off x="533400" y="1371600"/>
            <a:ext cx="7848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In this section, we briefly discuss multicast distance vector routing and its implementation in the Internet, DVMRP. </a:t>
            </a:r>
          </a:p>
        </p:txBody>
      </p:sp>
      <p:sp>
        <p:nvSpPr>
          <p:cNvPr id="477192" name="Rectangle 8"/>
          <p:cNvSpPr>
            <a:spLocks noChangeArrowheads="1"/>
          </p:cNvSpPr>
          <p:nvPr/>
        </p:nvSpPr>
        <p:spPr bwMode="auto">
          <a:xfrm>
            <a:off x="685800" y="3870325"/>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77193" name="Rectangle 9"/>
          <p:cNvSpPr>
            <a:spLocks noChangeArrowheads="1"/>
          </p:cNvSpPr>
          <p:nvPr/>
        </p:nvSpPr>
        <p:spPr bwMode="auto">
          <a:xfrm>
            <a:off x="685800" y="4403725"/>
            <a:ext cx="7315200"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Multicast Distance Vector Routing </a:t>
            </a:r>
          </a:p>
          <a:p>
            <a:pPr>
              <a:defRPr/>
            </a:pPr>
            <a:r>
              <a:rPr lang="en-US" altLang="en-US" sz="2000" i="1">
                <a:effectLst>
                  <a:outerShdw blurRad="38100" dist="38100" dir="2700000" algn="tl">
                    <a:srgbClr val="C0C0C0"/>
                  </a:outerShdw>
                </a:effectLst>
                <a:latin typeface="Times New Roman" panose="02020603050405020304" pitchFamily="18" charset="0"/>
              </a:rPr>
              <a:t>DVMRP</a:t>
            </a:r>
          </a:p>
        </p:txBody>
      </p:sp>
    </p:spTree>
    <p:extLst>
      <p:ext uri="{BB962C8B-B14F-4D97-AF65-F5344CB8AC3E}">
        <p14:creationId xmlns:p14="http://schemas.microsoft.com/office/powerpoint/2010/main" val="26738455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001951-2078-4190-8FC4-7CCBD380A455}" type="slidenum">
              <a:rPr lang="en-US" altLang="en-US" b="0"/>
              <a:pPr/>
              <a:t>239</a:t>
            </a:fld>
            <a:endParaRPr lang="en-US" altLang="en-US" b="0"/>
          </a:p>
        </p:txBody>
      </p:sp>
      <p:sp>
        <p:nvSpPr>
          <p:cNvPr id="25603" name="Rectangle 2"/>
          <p:cNvSpPr>
            <a:spLocks noChangeArrowheads="1"/>
          </p:cNvSpPr>
          <p:nvPr/>
        </p:nvSpPr>
        <p:spPr bwMode="auto">
          <a:xfrm>
            <a:off x="838200" y="2195513"/>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Flooding broadcasts packets, but creates loops in the systems.</a:t>
            </a:r>
          </a:p>
        </p:txBody>
      </p:sp>
      <p:sp>
        <p:nvSpPr>
          <p:cNvPr id="25604"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2560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5861"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2907619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8AC7F6-6BCF-46AE-8F2F-7D5B2088DDB8}" type="slidenum">
              <a:rPr lang="en-US" altLang="zh-TW" b="0"/>
              <a:pPr/>
              <a:t>24</a:t>
            </a:fld>
            <a:endParaRPr lang="en-US" altLang="zh-TW" b="0"/>
          </a:p>
        </p:txBody>
      </p:sp>
      <p:sp>
        <p:nvSpPr>
          <p:cNvPr id="71684" name="Text Box 2"/>
          <p:cNvSpPr txBox="1">
            <a:spLocks noChangeArrowheads="1"/>
          </p:cNvSpPr>
          <p:nvPr/>
        </p:nvSpPr>
        <p:spPr bwMode="auto">
          <a:xfrm>
            <a:off x="921296" y="385763"/>
            <a:ext cx="5715000" cy="40011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latin typeface="Times New Roman" panose="02020603050405020304" pitchFamily="18" charset="0"/>
                <a:cs typeface="Times New Roman" panose="02020603050405020304" pitchFamily="18" charset="0"/>
              </a:rPr>
              <a:t>Figure 1.10    Option format</a:t>
            </a:r>
          </a:p>
        </p:txBody>
      </p:sp>
      <p:pic>
        <p:nvPicPr>
          <p:cNvPr id="7169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10" y="1052736"/>
            <a:ext cx="843756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272" y="1814736"/>
            <a:ext cx="3190875"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72" y="2530699"/>
            <a:ext cx="2705100" cy="17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072" y="2576736"/>
            <a:ext cx="5119688" cy="17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872" y="2500536"/>
            <a:ext cx="6672263"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2911" y="4653136"/>
            <a:ext cx="8404224"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It is composed of a 1-byte type field, a 1-byte length field, and a variable-sized value field. </a:t>
            </a:r>
          </a:p>
          <a:p>
            <a:r>
              <a:rPr lang="en-US" sz="2400" dirty="0">
                <a:latin typeface="Times New Roman" panose="02020603050405020304" pitchFamily="18" charset="0"/>
                <a:cs typeface="Times New Roman" panose="02020603050405020304" pitchFamily="18" charset="0"/>
              </a:rPr>
              <a:t>The three fields are often referred to</a:t>
            </a:r>
          </a:p>
          <a:p>
            <a:r>
              <a:rPr lang="en-US" sz="2400" dirty="0">
                <a:latin typeface="Times New Roman" panose="02020603050405020304" pitchFamily="18" charset="0"/>
                <a:cs typeface="Times New Roman" panose="02020603050405020304" pitchFamily="18" charset="0"/>
              </a:rPr>
              <a:t>as type-length-value or TLV.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6724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40011"/>
                                        </p:tgtEl>
                                        <p:attrNameLst>
                                          <p:attrName>style.visibility</p:attrName>
                                        </p:attrNameLst>
                                      </p:cBhvr>
                                      <p:to>
                                        <p:strVal val="visible"/>
                                      </p:to>
                                    </p:set>
                                    <p:animEffect transition="in" filter="wipe(up)">
                                      <p:cBhvr>
                                        <p:cTn id="7" dur="1000"/>
                                        <p:tgtEl>
                                          <p:spTgt spid="640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40013"/>
                                        </p:tgtEl>
                                        <p:attrNameLst>
                                          <p:attrName>style.visibility</p:attrName>
                                        </p:attrNameLst>
                                      </p:cBhvr>
                                      <p:to>
                                        <p:strVal val="visible"/>
                                      </p:to>
                                    </p:set>
                                    <p:animEffect transition="in" filter="wipe(left)">
                                      <p:cBhvr>
                                        <p:cTn id="12" dur="1000"/>
                                        <p:tgtEl>
                                          <p:spTgt spid="6400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40014"/>
                                        </p:tgtEl>
                                        <p:attrNameLst>
                                          <p:attrName>style.visibility</p:attrName>
                                        </p:attrNameLst>
                                      </p:cBhvr>
                                      <p:to>
                                        <p:strVal val="visible"/>
                                      </p:to>
                                    </p:set>
                                    <p:animEffect transition="in" filter="wipe(left)">
                                      <p:cBhvr>
                                        <p:cTn id="17" dur="1000"/>
                                        <p:tgtEl>
                                          <p:spTgt spid="6400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40016"/>
                                        </p:tgtEl>
                                        <p:attrNameLst>
                                          <p:attrName>style.visibility</p:attrName>
                                        </p:attrNameLst>
                                      </p:cBhvr>
                                      <p:to>
                                        <p:strVal val="visible"/>
                                      </p:to>
                                    </p:set>
                                    <p:animEffect transition="in" filter="wipe(left)">
                                      <p:cBhvr>
                                        <p:cTn id="22" dur="1000"/>
                                        <p:tgtEl>
                                          <p:spTgt spid="640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5618D4-E9B7-4C04-A8BE-F62CEB4BA1E3}" type="slidenum">
              <a:rPr lang="en-US" altLang="en-US" b="0"/>
              <a:pPr/>
              <a:t>240</a:t>
            </a:fld>
            <a:endParaRPr lang="en-US" altLang="en-US" b="0"/>
          </a:p>
        </p:txBody>
      </p:sp>
      <p:sp>
        <p:nvSpPr>
          <p:cNvPr id="26627" name="Rectangle 2"/>
          <p:cNvSpPr>
            <a:spLocks noChangeArrowheads="1"/>
          </p:cNvSpPr>
          <p:nvPr/>
        </p:nvSpPr>
        <p:spPr bwMode="auto">
          <a:xfrm>
            <a:off x="838200" y="2195513"/>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RPF eliminates the loop in the flooding process.</a:t>
            </a:r>
          </a:p>
        </p:txBody>
      </p:sp>
      <p:sp>
        <p:nvSpPr>
          <p:cNvPr id="26628"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2662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6885"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33560457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27651"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CC1A0F-3B20-4F5C-A5FF-EB849D6AAB50}" type="slidenum">
              <a:rPr lang="en-US" altLang="en-US" b="0"/>
              <a:pPr/>
              <a:t>241</a:t>
            </a:fld>
            <a:endParaRPr lang="en-US" altLang="en-US" b="0"/>
          </a:p>
        </p:txBody>
      </p:sp>
      <p:sp>
        <p:nvSpPr>
          <p:cNvPr id="2765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RPF</a:t>
            </a:r>
          </a:p>
        </p:txBody>
      </p:sp>
      <p:sp>
        <p:nvSpPr>
          <p:cNvPr id="2765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765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765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765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765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765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765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2766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63638"/>
            <a:ext cx="5840413" cy="500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40877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A8B902-C8C0-4348-AB70-6637146C562B}" type="slidenum">
              <a:rPr lang="en-US" altLang="en-US" b="0"/>
              <a:pPr/>
              <a:t>242</a:t>
            </a:fld>
            <a:endParaRPr lang="en-US" altLang="en-US" b="0"/>
          </a:p>
        </p:txBody>
      </p:sp>
      <p:sp>
        <p:nvSpPr>
          <p:cNvPr id="28675"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Problem with RPF</a:t>
            </a:r>
          </a:p>
        </p:txBody>
      </p:sp>
      <p:sp>
        <p:nvSpPr>
          <p:cNvPr id="28676"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8677"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8678"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8679"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8680"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8681"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8682"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2868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019175"/>
            <a:ext cx="8221663" cy="481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42677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29699"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0F3AFF-4D03-4AC9-8EAB-A9A7CFB4F14A}" type="slidenum">
              <a:rPr lang="en-US" altLang="en-US" b="0"/>
              <a:pPr/>
              <a:t>243</a:t>
            </a:fld>
            <a:endParaRPr lang="en-US" altLang="en-US" b="0"/>
          </a:p>
        </p:txBody>
      </p:sp>
      <p:sp>
        <p:nvSpPr>
          <p:cNvPr id="2970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RPF versus RPB</a:t>
            </a:r>
          </a:p>
        </p:txBody>
      </p:sp>
      <p:sp>
        <p:nvSpPr>
          <p:cNvPr id="2970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970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970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970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970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970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970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2970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314575"/>
            <a:ext cx="8875713"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7687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064D780-8F71-432E-9866-C42FA95F634D}" type="slidenum">
              <a:rPr lang="en-US" altLang="en-US" b="0"/>
              <a:pPr/>
              <a:t>244</a:t>
            </a:fld>
            <a:endParaRPr lang="en-US" altLang="en-US" b="0"/>
          </a:p>
        </p:txBody>
      </p:sp>
      <p:sp>
        <p:nvSpPr>
          <p:cNvPr id="30723" name="Rectangle 2"/>
          <p:cNvSpPr>
            <a:spLocks noChangeArrowheads="1"/>
          </p:cNvSpPr>
          <p:nvPr/>
        </p:nvSpPr>
        <p:spPr bwMode="auto">
          <a:xfrm>
            <a:off x="838200" y="2195513"/>
            <a:ext cx="7848600" cy="317500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RPB creates a shortest path broadcast tree from the source to each destination.</a:t>
            </a:r>
          </a:p>
          <a:p>
            <a:pPr algn="ctr" eaLnBrk="1" hangingPunct="1">
              <a:spcBef>
                <a:spcPts val="1200"/>
              </a:spcBef>
              <a:spcAft>
                <a:spcPts val="1000"/>
              </a:spcAft>
            </a:pPr>
            <a:r>
              <a:rPr lang="en-US" altLang="en-US" sz="3600" i="1">
                <a:latin typeface="Times New Roman" panose="02020603050405020304" pitchFamily="18" charset="0"/>
              </a:rPr>
              <a:t>It guarantees that each destination receives one and only one </a:t>
            </a:r>
            <a:br>
              <a:rPr lang="en-US" altLang="en-US" sz="3600" i="1">
                <a:latin typeface="Times New Roman" panose="02020603050405020304" pitchFamily="18" charset="0"/>
              </a:rPr>
            </a:br>
            <a:r>
              <a:rPr lang="en-US" altLang="en-US" sz="3600" i="1">
                <a:latin typeface="Times New Roman" panose="02020603050405020304" pitchFamily="18" charset="0"/>
              </a:rPr>
              <a:t>copy of the packet.</a:t>
            </a:r>
          </a:p>
        </p:txBody>
      </p:sp>
      <p:sp>
        <p:nvSpPr>
          <p:cNvPr id="30724"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3072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7909"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405309094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8144F8-D7E5-4FE1-83C0-5A2D68D8CA4B}" type="slidenum">
              <a:rPr lang="en-US" altLang="en-US" b="0"/>
              <a:pPr/>
              <a:t>245</a:t>
            </a:fld>
            <a:endParaRPr lang="en-US" altLang="en-US" b="0"/>
          </a:p>
        </p:txBody>
      </p:sp>
      <p:sp>
        <p:nvSpPr>
          <p:cNvPr id="3174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RPF, RPB, and RPM</a:t>
            </a:r>
          </a:p>
        </p:txBody>
      </p:sp>
      <p:sp>
        <p:nvSpPr>
          <p:cNvPr id="3174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174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175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175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175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175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175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3175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88" y="1371600"/>
            <a:ext cx="6856412"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5588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DABB6C9-3332-4B75-9B34-52736325A8C5}" type="slidenum">
              <a:rPr lang="en-US" altLang="en-US" b="0"/>
              <a:pPr/>
              <a:t>246</a:t>
            </a:fld>
            <a:endParaRPr lang="en-US" altLang="en-US" b="0"/>
          </a:p>
        </p:txBody>
      </p:sp>
      <p:sp>
        <p:nvSpPr>
          <p:cNvPr id="32771" name="Rectangle 2"/>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RPM adds pruning and grafting to RPB to create a multicast shortest path tree that supports dynamic membership changes.</a:t>
            </a:r>
          </a:p>
        </p:txBody>
      </p:sp>
      <p:sp>
        <p:nvSpPr>
          <p:cNvPr id="32772"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3277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8933"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138666793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A421B4B-EA58-4C56-9216-94BF0ED5A3BC}" type="slidenum">
              <a:rPr lang="en-US" altLang="en-US" b="0"/>
              <a:pPr/>
              <a:t>247</a:t>
            </a:fld>
            <a:endParaRPr lang="en-US" altLang="en-US" b="0"/>
          </a:p>
        </p:txBody>
      </p:sp>
      <p:grpSp>
        <p:nvGrpSpPr>
          <p:cNvPr id="33795" name="Group 2"/>
          <p:cNvGrpSpPr>
            <a:grpSpLocks/>
          </p:cNvGrpSpPr>
          <p:nvPr/>
        </p:nvGrpSpPr>
        <p:grpSpPr bwMode="auto">
          <a:xfrm>
            <a:off x="0" y="0"/>
            <a:ext cx="8686800" cy="6400800"/>
            <a:chOff x="0" y="96"/>
            <a:chExt cx="5472" cy="3840"/>
          </a:xfrm>
        </p:grpSpPr>
        <p:sp>
          <p:nvSpPr>
            <p:cNvPr id="33800"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33801"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33802"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33796" name="Text Box 6"/>
          <p:cNvSpPr txBox="1">
            <a:spLocks noChangeArrowheads="1"/>
          </p:cNvSpPr>
          <p:nvPr/>
        </p:nvSpPr>
        <p:spPr bwMode="auto">
          <a:xfrm>
            <a:off x="228600" y="354013"/>
            <a:ext cx="11334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CBT</a:t>
            </a:r>
          </a:p>
        </p:txBody>
      </p:sp>
      <p:sp>
        <p:nvSpPr>
          <p:cNvPr id="478215" name="Rectangle 7"/>
          <p:cNvSpPr>
            <a:spLocks noChangeArrowheads="1"/>
          </p:cNvSpPr>
          <p:nvPr/>
        </p:nvSpPr>
        <p:spPr bwMode="auto">
          <a:xfrm>
            <a:off x="533400" y="1371600"/>
            <a:ext cx="784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The Core-Based Tree (CBT) protocol is a group-shared protocol that uses a core as the root of the tree. The autonomous system is divided into regions and a core (center router or rendezvous router) is chosen for each region. </a:t>
            </a:r>
          </a:p>
        </p:txBody>
      </p:sp>
      <p:sp>
        <p:nvSpPr>
          <p:cNvPr id="478216" name="Rectangle 8"/>
          <p:cNvSpPr>
            <a:spLocks noChangeArrowheads="1"/>
          </p:cNvSpPr>
          <p:nvPr/>
        </p:nvSpPr>
        <p:spPr bwMode="auto">
          <a:xfrm>
            <a:off x="685800" y="3870325"/>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78217" name="Rectangle 9"/>
          <p:cNvSpPr>
            <a:spLocks noChangeArrowheads="1"/>
          </p:cNvSpPr>
          <p:nvPr/>
        </p:nvSpPr>
        <p:spPr bwMode="auto">
          <a:xfrm>
            <a:off x="685800" y="4403725"/>
            <a:ext cx="7315200" cy="10064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Formation of the Tree </a:t>
            </a:r>
          </a:p>
          <a:p>
            <a:pPr>
              <a:defRPr/>
            </a:pPr>
            <a:r>
              <a:rPr lang="en-US" altLang="en-US" sz="2000" i="1">
                <a:effectLst>
                  <a:outerShdw blurRad="38100" dist="38100" dir="2700000" algn="tl">
                    <a:srgbClr val="C0C0C0"/>
                  </a:outerShdw>
                </a:effectLst>
                <a:latin typeface="Times New Roman" panose="02020603050405020304" pitchFamily="18" charset="0"/>
              </a:rPr>
              <a:t>Sending Multicast Packets </a:t>
            </a:r>
          </a:p>
          <a:p>
            <a:pPr>
              <a:defRPr/>
            </a:pPr>
            <a:r>
              <a:rPr lang="en-US" altLang="en-US" sz="2000" i="1">
                <a:effectLst>
                  <a:outerShdw blurRad="38100" dist="38100" dir="2700000" algn="tl">
                    <a:srgbClr val="C0C0C0"/>
                  </a:outerShdw>
                </a:effectLst>
                <a:latin typeface="Times New Roman" panose="02020603050405020304" pitchFamily="18" charset="0"/>
              </a:rPr>
              <a:t>Selecting the Rendezvous Router </a:t>
            </a:r>
          </a:p>
        </p:txBody>
      </p:sp>
    </p:spTree>
    <p:extLst>
      <p:ext uri="{BB962C8B-B14F-4D97-AF65-F5344CB8AC3E}">
        <p14:creationId xmlns:p14="http://schemas.microsoft.com/office/powerpoint/2010/main" val="39023096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2C2946-09DC-46EE-A59C-F41FC5C99412}" type="slidenum">
              <a:rPr lang="en-US" altLang="en-US" b="0"/>
              <a:pPr/>
              <a:t>248</a:t>
            </a:fld>
            <a:endParaRPr lang="en-US" altLang="en-US" b="0"/>
          </a:p>
        </p:txBody>
      </p:sp>
      <p:sp>
        <p:nvSpPr>
          <p:cNvPr id="34819"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Group-shared tree with rendezvous router</a:t>
            </a:r>
          </a:p>
        </p:txBody>
      </p:sp>
      <p:sp>
        <p:nvSpPr>
          <p:cNvPr id="3482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482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482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482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482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482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482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3482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1600200"/>
            <a:ext cx="65087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9714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65C158-2EA1-45E9-B347-AFB0A20A656A}" type="slidenum">
              <a:rPr lang="en-US" altLang="en-US" b="0"/>
              <a:pPr/>
              <a:t>249</a:t>
            </a:fld>
            <a:endParaRPr lang="en-US" altLang="en-US" b="0"/>
          </a:p>
        </p:txBody>
      </p:sp>
      <p:sp>
        <p:nvSpPr>
          <p:cNvPr id="35843" name="Text Box 2"/>
          <p:cNvSpPr txBox="1">
            <a:spLocks noChangeArrowheads="1"/>
          </p:cNvSpPr>
          <p:nvPr/>
        </p:nvSpPr>
        <p:spPr bwMode="auto">
          <a:xfrm>
            <a:off x="990600" y="90488"/>
            <a:ext cx="7924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Sending a multicast packet to the rendezvous router</a:t>
            </a:r>
          </a:p>
        </p:txBody>
      </p:sp>
      <p:sp>
        <p:nvSpPr>
          <p:cNvPr id="3584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584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584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584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584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584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585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3585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88" y="914400"/>
            <a:ext cx="6526212" cy="503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33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B54811E-6375-48D6-B58F-2FF888291ECE}" type="slidenum">
              <a:rPr lang="en-US" altLang="zh-TW" b="0"/>
              <a:pPr/>
              <a:t>25</a:t>
            </a:fld>
            <a:endParaRPr lang="en-US" altLang="zh-TW" b="0"/>
          </a:p>
        </p:txBody>
      </p:sp>
      <p:sp>
        <p:nvSpPr>
          <p:cNvPr id="675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charset="-120"/>
            </a:endParaRPr>
          </a:p>
        </p:txBody>
      </p:sp>
      <p:sp>
        <p:nvSpPr>
          <p:cNvPr id="67591" name="Rectangle 5"/>
          <p:cNvSpPr>
            <a:spLocks noChangeArrowheads="1"/>
          </p:cNvSpPr>
          <p:nvPr/>
        </p:nvSpPr>
        <p:spPr bwMode="auto">
          <a:xfrm>
            <a:off x="409207" y="989439"/>
            <a:ext cx="845820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Type: </a:t>
            </a:r>
            <a:r>
              <a:rPr lang="en-US" altLang="zh-TW" sz="2000" b="0" dirty="0">
                <a:latin typeface="Times New Roman" panose="02020603050405020304" pitchFamily="18" charset="0"/>
                <a:ea typeface="新細明體" charset="-120"/>
                <a:cs typeface="Times New Roman" panose="02020603050405020304" pitchFamily="18" charset="0"/>
              </a:rPr>
              <a:t>The type field is 8 bits long and contains three subfields: copy, class, and number.</a:t>
            </a:r>
          </a:p>
          <a:p>
            <a:pPr algn="just"/>
            <a:r>
              <a:rPr lang="en-US" altLang="zh-TW" sz="2000" dirty="0">
                <a:latin typeface="Times New Roman" panose="02020603050405020304" pitchFamily="18" charset="0"/>
                <a:ea typeface="新細明體" charset="-120"/>
                <a:cs typeface="Times New Roman" panose="02020603050405020304" pitchFamily="18" charset="0"/>
              </a:rPr>
              <a:t>Copy:</a:t>
            </a:r>
            <a:r>
              <a:rPr lang="en-US" altLang="zh-TW" sz="2000" b="0" dirty="0">
                <a:latin typeface="Times New Roman" panose="02020603050405020304" pitchFamily="18" charset="0"/>
                <a:ea typeface="新細明體" charset="-120"/>
                <a:cs typeface="Times New Roman" panose="02020603050405020304" pitchFamily="18" charset="0"/>
              </a:rPr>
              <a:t> This 1-bit subfield controls the presence of the option in fragmentation.</a:t>
            </a:r>
          </a:p>
          <a:p>
            <a:pPr algn="just"/>
            <a:r>
              <a:rPr lang="en-US" altLang="zh-TW" sz="2000" b="0" dirty="0">
                <a:latin typeface="Times New Roman" panose="02020603050405020304" pitchFamily="18" charset="0"/>
                <a:ea typeface="新細明體" charset="-120"/>
                <a:cs typeface="Times New Roman" panose="02020603050405020304" pitchFamily="18" charset="0"/>
              </a:rPr>
              <a:t>value is 0, the option must be copied only to the first fragment. </a:t>
            </a:r>
          </a:p>
          <a:p>
            <a:pPr algn="just"/>
            <a:r>
              <a:rPr lang="en-US" altLang="zh-TW" sz="2000" b="0" dirty="0">
                <a:latin typeface="Times New Roman" panose="02020603050405020304" pitchFamily="18" charset="0"/>
                <a:ea typeface="新細明體" charset="-120"/>
                <a:cs typeface="Times New Roman" panose="02020603050405020304" pitchFamily="18" charset="0"/>
              </a:rPr>
              <a:t>value is 1, the option must be copied to all fragments.</a:t>
            </a:r>
          </a:p>
          <a:p>
            <a:pPr algn="just"/>
            <a:r>
              <a:rPr lang="en-US" altLang="zh-TW" sz="2000" dirty="0">
                <a:latin typeface="Times New Roman" panose="02020603050405020304" pitchFamily="18" charset="0"/>
                <a:ea typeface="新細明體" charset="-120"/>
                <a:cs typeface="Times New Roman" panose="02020603050405020304" pitchFamily="18" charset="0"/>
              </a:rPr>
              <a:t>Class:</a:t>
            </a:r>
            <a:r>
              <a:rPr lang="en-US" altLang="zh-TW" sz="2000" b="0" dirty="0">
                <a:latin typeface="Times New Roman" panose="02020603050405020304" pitchFamily="18" charset="0"/>
                <a:ea typeface="新細明體" charset="-120"/>
                <a:cs typeface="Times New Roman" panose="02020603050405020304" pitchFamily="18" charset="0"/>
              </a:rPr>
              <a:t> This 2-bit subfield defines the general purpose of the option. </a:t>
            </a:r>
          </a:p>
          <a:p>
            <a:pPr algn="just"/>
            <a:r>
              <a:rPr lang="en-US" altLang="zh-TW" sz="2000" b="0" dirty="0">
                <a:latin typeface="Times New Roman" panose="02020603050405020304" pitchFamily="18" charset="0"/>
                <a:ea typeface="新細明體" charset="-120"/>
                <a:cs typeface="Times New Roman" panose="02020603050405020304" pitchFamily="18" charset="0"/>
              </a:rPr>
              <a:t>Value is 00, option is used for datagram control. </a:t>
            </a:r>
          </a:p>
          <a:p>
            <a:pPr algn="just"/>
            <a:r>
              <a:rPr lang="en-US" altLang="zh-TW" sz="2000" b="0" dirty="0">
                <a:latin typeface="Times New Roman" panose="02020603050405020304" pitchFamily="18" charset="0"/>
                <a:ea typeface="新細明體" charset="-120"/>
                <a:cs typeface="Times New Roman" panose="02020603050405020304" pitchFamily="18" charset="0"/>
              </a:rPr>
              <a:t>Value is10, option is used for debugging and management. </a:t>
            </a:r>
          </a:p>
          <a:p>
            <a:pPr algn="just"/>
            <a:r>
              <a:rPr lang="en-US" altLang="zh-TW" sz="2000" b="0" dirty="0">
                <a:latin typeface="Times New Roman" panose="02020603050405020304" pitchFamily="18" charset="0"/>
                <a:ea typeface="新細明體" charset="-120"/>
                <a:cs typeface="Times New Roman" panose="02020603050405020304" pitchFamily="18" charset="0"/>
              </a:rPr>
              <a:t>The other two possible values (01 and 11) have not yet been defined.</a:t>
            </a:r>
          </a:p>
          <a:p>
            <a:pPr algn="just"/>
            <a:r>
              <a:rPr lang="en-US" altLang="zh-TW" sz="2000" dirty="0">
                <a:latin typeface="Times New Roman" panose="02020603050405020304" pitchFamily="18" charset="0"/>
                <a:ea typeface="新細明體" charset="-120"/>
                <a:cs typeface="Times New Roman" panose="02020603050405020304" pitchFamily="18" charset="0"/>
              </a:rPr>
              <a:t>Number:</a:t>
            </a:r>
            <a:r>
              <a:rPr lang="en-US" altLang="zh-TW" sz="2000" b="0" dirty="0">
                <a:latin typeface="Times New Roman" panose="02020603050405020304" pitchFamily="18" charset="0"/>
                <a:ea typeface="新細明體" charset="-120"/>
                <a:cs typeface="Times New Roman" panose="02020603050405020304" pitchFamily="18" charset="0"/>
              </a:rPr>
              <a:t> This 5-bit subfield defines the type of option. </a:t>
            </a:r>
          </a:p>
          <a:p>
            <a:pPr algn="just"/>
            <a:r>
              <a:rPr lang="en-US" altLang="zh-TW" sz="2000" b="0" dirty="0">
                <a:latin typeface="Times New Roman" panose="02020603050405020304" pitchFamily="18" charset="0"/>
                <a:ea typeface="新細明體" charset="-120"/>
                <a:cs typeface="Times New Roman" panose="02020603050405020304" pitchFamily="18" charset="0"/>
              </a:rPr>
              <a:t>Although 5 bits can define up to 32 different types, currently only 6 types are in use. </a:t>
            </a:r>
          </a:p>
          <a:p>
            <a:pPr algn="just"/>
            <a:r>
              <a:rPr lang="en-US" altLang="zh-TW" sz="2000" dirty="0">
                <a:latin typeface="Times New Roman" panose="02020603050405020304" pitchFamily="18" charset="0"/>
                <a:ea typeface="新細明體" charset="-120"/>
                <a:cs typeface="Times New Roman" panose="02020603050405020304" pitchFamily="18" charset="0"/>
              </a:rPr>
              <a:t>Length:</a:t>
            </a:r>
            <a:r>
              <a:rPr lang="en-US" altLang="zh-TW" sz="2000" b="0" dirty="0">
                <a:latin typeface="Times New Roman" panose="02020603050405020304" pitchFamily="18" charset="0"/>
                <a:ea typeface="新細明體" charset="-120"/>
                <a:cs typeface="Times New Roman" panose="02020603050405020304" pitchFamily="18" charset="0"/>
              </a:rPr>
              <a:t> the total length of the option including the type field and the</a:t>
            </a:r>
          </a:p>
          <a:p>
            <a:pPr algn="just"/>
            <a:r>
              <a:rPr lang="en-US" altLang="zh-TW" sz="2000" b="0" dirty="0">
                <a:latin typeface="Times New Roman" panose="02020603050405020304" pitchFamily="18" charset="0"/>
                <a:ea typeface="新細明體" charset="-120"/>
                <a:cs typeface="Times New Roman" panose="02020603050405020304" pitchFamily="18" charset="0"/>
              </a:rPr>
              <a:t>length field itself. </a:t>
            </a:r>
          </a:p>
          <a:p>
            <a:pPr algn="just"/>
            <a:r>
              <a:rPr lang="en-US" altLang="zh-TW" sz="2000" b="0" dirty="0">
                <a:latin typeface="Times New Roman" panose="02020603050405020304" pitchFamily="18" charset="0"/>
                <a:ea typeface="新細明體" charset="-120"/>
                <a:cs typeface="Times New Roman" panose="02020603050405020304" pitchFamily="18" charset="0"/>
              </a:rPr>
              <a:t>This field is not present in all of the option types.</a:t>
            </a:r>
          </a:p>
          <a:p>
            <a:pPr algn="just"/>
            <a:r>
              <a:rPr lang="en-US" altLang="zh-TW" sz="2000" dirty="0">
                <a:latin typeface="Times New Roman" panose="02020603050405020304" pitchFamily="18" charset="0"/>
                <a:ea typeface="新細明體" charset="-120"/>
                <a:cs typeface="Times New Roman" panose="02020603050405020304" pitchFamily="18" charset="0"/>
              </a:rPr>
              <a:t>Value:</a:t>
            </a:r>
            <a:r>
              <a:rPr lang="en-US" altLang="zh-TW" sz="2000" b="0" dirty="0">
                <a:latin typeface="Times New Roman" panose="02020603050405020304" pitchFamily="18" charset="0"/>
                <a:ea typeface="新細明體" charset="-120"/>
                <a:cs typeface="Times New Roman" panose="02020603050405020304" pitchFamily="18" charset="0"/>
              </a:rPr>
              <a:t> the data that specific options require. </a:t>
            </a:r>
          </a:p>
          <a:p>
            <a:pPr algn="just"/>
            <a:r>
              <a:rPr lang="en-US" altLang="zh-TW" sz="2000" b="0" dirty="0">
                <a:latin typeface="Times New Roman" panose="02020603050405020304" pitchFamily="18" charset="0"/>
                <a:ea typeface="新細明體" charset="-120"/>
                <a:cs typeface="Times New Roman" panose="02020603050405020304" pitchFamily="18" charset="0"/>
              </a:rPr>
              <a:t>Like the length field, this field is also not present in all option types.</a:t>
            </a:r>
          </a:p>
        </p:txBody>
      </p:sp>
      <p:sp>
        <p:nvSpPr>
          <p:cNvPr id="6" name="Rectangle 5"/>
          <p:cNvSpPr/>
          <p:nvPr/>
        </p:nvSpPr>
        <p:spPr>
          <a:xfrm>
            <a:off x="409207" y="275753"/>
            <a:ext cx="6840760"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IP Fragmentation Options Cont.</a:t>
            </a:r>
          </a:p>
        </p:txBody>
      </p:sp>
    </p:spTree>
    <p:extLst>
      <p:ext uri="{BB962C8B-B14F-4D97-AF65-F5344CB8AC3E}">
        <p14:creationId xmlns:p14="http://schemas.microsoft.com/office/powerpoint/2010/main" val="211639391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DAA294E-4195-497C-B6D8-B146B176A743}" type="slidenum">
              <a:rPr lang="en-US" altLang="en-US" b="0"/>
              <a:pPr/>
              <a:t>250</a:t>
            </a:fld>
            <a:endParaRPr lang="en-US" altLang="en-US" b="0"/>
          </a:p>
        </p:txBody>
      </p:sp>
      <p:sp>
        <p:nvSpPr>
          <p:cNvPr id="36867" name="Rectangle 2"/>
          <p:cNvSpPr>
            <a:spLocks noChangeArrowheads="1"/>
          </p:cNvSpPr>
          <p:nvPr/>
        </p:nvSpPr>
        <p:spPr bwMode="auto">
          <a:xfrm>
            <a:off x="838200" y="1738313"/>
            <a:ext cx="8001000" cy="39941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In CBT, the source sends the multicast packet (encapsulated in a unicast packet) to the core router. </a:t>
            </a:r>
            <a:br>
              <a:rPr lang="en-US" altLang="en-US" sz="3600" i="1">
                <a:latin typeface="Times New Roman" panose="02020603050405020304" pitchFamily="18" charset="0"/>
              </a:rPr>
            </a:br>
            <a:br>
              <a:rPr lang="en-US" altLang="en-US" sz="3600" i="1">
                <a:latin typeface="Times New Roman" panose="02020603050405020304" pitchFamily="18" charset="0"/>
              </a:rPr>
            </a:br>
            <a:r>
              <a:rPr lang="en-US" altLang="en-US" sz="3600" i="1">
                <a:latin typeface="Times New Roman" panose="02020603050405020304" pitchFamily="18" charset="0"/>
              </a:rPr>
              <a:t>The core router decapsulates the packet and forwards it to all interested interfaces.</a:t>
            </a:r>
          </a:p>
        </p:txBody>
      </p:sp>
      <p:sp>
        <p:nvSpPr>
          <p:cNvPr id="36868" name="PubRRectCallout"/>
          <p:cNvSpPr>
            <a:spLocks noEditPoints="1" noChangeArrowheads="1"/>
          </p:cNvSpPr>
          <p:nvPr/>
        </p:nvSpPr>
        <p:spPr bwMode="auto">
          <a:xfrm>
            <a:off x="838200" y="533400"/>
            <a:ext cx="2909888" cy="1143000"/>
          </a:xfrm>
          <a:custGeom>
            <a:avLst/>
            <a:gdLst>
              <a:gd name="T0" fmla="*/ 1454944 w 21600"/>
              <a:gd name="T1" fmla="*/ 0 h 21600"/>
              <a:gd name="T2" fmla="*/ 0 w 21600"/>
              <a:gd name="T3" fmla="*/ 457094 h 21600"/>
              <a:gd name="T4" fmla="*/ 1159510 w 21600"/>
              <a:gd name="T5" fmla="*/ 1143000 h 21600"/>
              <a:gd name="T6" fmla="*/ 1454944 w 21600"/>
              <a:gd name="T7" fmla="*/ 914241 h 21600"/>
              <a:gd name="T8" fmla="*/ 2909888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3686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533400"/>
            <a:ext cx="8302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9957" name="Text Box 5"/>
          <p:cNvSpPr txBox="1">
            <a:spLocks noChangeArrowheads="1"/>
          </p:cNvSpPr>
          <p:nvPr/>
        </p:nvSpPr>
        <p:spPr bwMode="auto">
          <a:xfrm>
            <a:off x="2133600" y="6858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12096201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7FB18B-331B-4FB4-9E73-FD329971B7A7}" type="slidenum">
              <a:rPr lang="en-US" altLang="en-US" b="0"/>
              <a:pPr/>
              <a:t>251</a:t>
            </a:fld>
            <a:endParaRPr lang="en-US" altLang="en-US" b="0"/>
          </a:p>
        </p:txBody>
      </p:sp>
      <p:grpSp>
        <p:nvGrpSpPr>
          <p:cNvPr id="37891" name="Group 2"/>
          <p:cNvGrpSpPr>
            <a:grpSpLocks/>
          </p:cNvGrpSpPr>
          <p:nvPr/>
        </p:nvGrpSpPr>
        <p:grpSpPr bwMode="auto">
          <a:xfrm>
            <a:off x="0" y="0"/>
            <a:ext cx="8686800" cy="6400800"/>
            <a:chOff x="0" y="96"/>
            <a:chExt cx="5472" cy="3840"/>
          </a:xfrm>
        </p:grpSpPr>
        <p:sp>
          <p:nvSpPr>
            <p:cNvPr id="37896"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37897"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37898"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37892" name="Text Box 6"/>
          <p:cNvSpPr txBox="1">
            <a:spLocks noChangeArrowheads="1"/>
          </p:cNvSpPr>
          <p:nvPr/>
        </p:nvSpPr>
        <p:spPr bwMode="auto">
          <a:xfrm>
            <a:off x="228600" y="354013"/>
            <a:ext cx="1004888"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PIM</a:t>
            </a:r>
          </a:p>
        </p:txBody>
      </p:sp>
      <p:sp>
        <p:nvSpPr>
          <p:cNvPr id="479239" name="Rectangle 7"/>
          <p:cNvSpPr>
            <a:spLocks noChangeArrowheads="1"/>
          </p:cNvSpPr>
          <p:nvPr/>
        </p:nvSpPr>
        <p:spPr bwMode="auto">
          <a:xfrm>
            <a:off x="533400" y="1371600"/>
            <a:ext cx="784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Protocol Independent Multicast (PIM) is the name given to two independent multicast routing protocols: Protocol Independent Multicast, Dense Mode (PIM-DM) and Protocol Independent Multicast, Sparse Mode (PIM-SM). </a:t>
            </a:r>
          </a:p>
        </p:txBody>
      </p:sp>
      <p:sp>
        <p:nvSpPr>
          <p:cNvPr id="479240" name="Rectangle 8"/>
          <p:cNvSpPr>
            <a:spLocks noChangeArrowheads="1"/>
          </p:cNvSpPr>
          <p:nvPr/>
        </p:nvSpPr>
        <p:spPr bwMode="auto">
          <a:xfrm>
            <a:off x="685800" y="3870325"/>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solidFill>
                  <a:schemeClr val="hlink"/>
                </a:solidFill>
                <a:effectLst>
                  <a:outerShdw blurRad="38100" dist="38100" dir="2700000" algn="tl">
                    <a:srgbClr val="C0C0C0"/>
                  </a:outerShdw>
                </a:effectLst>
                <a:latin typeface="Times New Roman" panose="02020603050405020304" pitchFamily="18" charset="0"/>
              </a:rPr>
              <a:t>The topics discussed in this section include:</a:t>
            </a:r>
          </a:p>
        </p:txBody>
      </p:sp>
      <p:sp>
        <p:nvSpPr>
          <p:cNvPr id="479241" name="Rectangle 9"/>
          <p:cNvSpPr>
            <a:spLocks noChangeArrowheads="1"/>
          </p:cNvSpPr>
          <p:nvPr/>
        </p:nvSpPr>
        <p:spPr bwMode="auto">
          <a:xfrm>
            <a:off x="685800" y="4403725"/>
            <a:ext cx="7315200" cy="701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762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000" i="1">
                <a:effectLst>
                  <a:outerShdw blurRad="38100" dist="38100" dir="2700000" algn="tl">
                    <a:srgbClr val="C0C0C0"/>
                  </a:outerShdw>
                </a:effectLst>
                <a:latin typeface="Times New Roman" panose="02020603050405020304" pitchFamily="18" charset="0"/>
              </a:rPr>
              <a:t>PIM-DM </a:t>
            </a:r>
          </a:p>
          <a:p>
            <a:pPr>
              <a:defRPr/>
            </a:pPr>
            <a:r>
              <a:rPr lang="en-US" altLang="en-US" sz="2000" i="1">
                <a:effectLst>
                  <a:outerShdw blurRad="38100" dist="38100" dir="2700000" algn="tl">
                    <a:srgbClr val="C0C0C0"/>
                  </a:outerShdw>
                </a:effectLst>
                <a:latin typeface="Times New Roman" panose="02020603050405020304" pitchFamily="18" charset="0"/>
              </a:rPr>
              <a:t>PIM-SM </a:t>
            </a:r>
          </a:p>
        </p:txBody>
      </p:sp>
    </p:spTree>
    <p:extLst>
      <p:ext uri="{BB962C8B-B14F-4D97-AF65-F5344CB8AC3E}">
        <p14:creationId xmlns:p14="http://schemas.microsoft.com/office/powerpoint/2010/main" val="21790546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1B6C74-E771-4361-B2E1-2C10B28B599A}" type="slidenum">
              <a:rPr lang="en-US" altLang="en-US" b="0"/>
              <a:pPr/>
              <a:t>252</a:t>
            </a:fld>
            <a:endParaRPr lang="en-US" altLang="en-US" b="0"/>
          </a:p>
        </p:txBody>
      </p:sp>
      <p:sp>
        <p:nvSpPr>
          <p:cNvPr id="38915" name="Rectangle 2"/>
          <p:cNvSpPr>
            <a:spLocks noChangeArrowheads="1"/>
          </p:cNvSpPr>
          <p:nvPr/>
        </p:nvSpPr>
        <p:spPr bwMode="auto">
          <a:xfrm>
            <a:off x="838200" y="2195513"/>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PIM-DM is used in a dense multicast environment, such as a LAN.</a:t>
            </a:r>
          </a:p>
        </p:txBody>
      </p:sp>
      <p:sp>
        <p:nvSpPr>
          <p:cNvPr id="38916"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3891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0981"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15579232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8D97360-DFE4-444F-A26A-9C35D548E90B}" type="slidenum">
              <a:rPr lang="en-US" altLang="en-US" b="0"/>
              <a:pPr/>
              <a:t>253</a:t>
            </a:fld>
            <a:endParaRPr lang="en-US" altLang="en-US" b="0"/>
          </a:p>
        </p:txBody>
      </p:sp>
      <p:sp>
        <p:nvSpPr>
          <p:cNvPr id="39939" name="Rectangle 2"/>
          <p:cNvSpPr>
            <a:spLocks noChangeArrowheads="1"/>
          </p:cNvSpPr>
          <p:nvPr/>
        </p:nvSpPr>
        <p:spPr bwMode="auto">
          <a:xfrm>
            <a:off x="838200" y="1890713"/>
            <a:ext cx="7543800" cy="34448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PIM-DM uses RPF and pruning/grafting strategies to handle multicasting. </a:t>
            </a:r>
            <a:br>
              <a:rPr lang="en-US" altLang="en-US" sz="3600" i="1">
                <a:latin typeface="Times New Roman" panose="02020603050405020304" pitchFamily="18" charset="0"/>
              </a:rPr>
            </a:br>
            <a:br>
              <a:rPr lang="en-US" altLang="en-US" sz="3600" i="1">
                <a:latin typeface="Times New Roman" panose="02020603050405020304" pitchFamily="18" charset="0"/>
              </a:rPr>
            </a:br>
            <a:r>
              <a:rPr lang="en-US" altLang="en-US" sz="3600" i="1">
                <a:latin typeface="Times New Roman" panose="02020603050405020304" pitchFamily="18" charset="0"/>
              </a:rPr>
              <a:t>However, it is independent from the underlying unicast protocol.</a:t>
            </a:r>
          </a:p>
        </p:txBody>
      </p:sp>
      <p:sp>
        <p:nvSpPr>
          <p:cNvPr id="39940" name="PubRRectCallout"/>
          <p:cNvSpPr>
            <a:spLocks noEditPoints="1" noChangeArrowheads="1"/>
          </p:cNvSpPr>
          <p:nvPr/>
        </p:nvSpPr>
        <p:spPr bwMode="auto">
          <a:xfrm>
            <a:off x="838200" y="6858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3994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6858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05" name="Text Box 5"/>
          <p:cNvSpPr txBox="1">
            <a:spLocks noChangeArrowheads="1"/>
          </p:cNvSpPr>
          <p:nvPr/>
        </p:nvSpPr>
        <p:spPr bwMode="auto">
          <a:xfrm>
            <a:off x="2133600" y="8382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17207178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D5447A-B5B7-4D41-9B9A-902E835777D1}" type="slidenum">
              <a:rPr lang="en-US" altLang="en-US" b="0"/>
              <a:pPr/>
              <a:t>254</a:t>
            </a:fld>
            <a:endParaRPr lang="en-US" altLang="en-US" b="0"/>
          </a:p>
        </p:txBody>
      </p:sp>
      <p:sp>
        <p:nvSpPr>
          <p:cNvPr id="40963" name="Rectangle 2"/>
          <p:cNvSpPr>
            <a:spLocks noChangeArrowheads="1"/>
          </p:cNvSpPr>
          <p:nvPr/>
        </p:nvSpPr>
        <p:spPr bwMode="auto">
          <a:xfrm>
            <a:off x="838200" y="2195513"/>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PIM-SM is used in a sparse multicast environment such as a WAN.</a:t>
            </a:r>
          </a:p>
        </p:txBody>
      </p:sp>
      <p:sp>
        <p:nvSpPr>
          <p:cNvPr id="40964"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4096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29"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13390224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A8108E-5929-4D4B-B14F-B83AD241F891}" type="slidenum">
              <a:rPr lang="en-US" altLang="en-US" b="0"/>
              <a:pPr/>
              <a:t>255</a:t>
            </a:fld>
            <a:endParaRPr lang="en-US" altLang="en-US" b="0"/>
          </a:p>
        </p:txBody>
      </p:sp>
      <p:sp>
        <p:nvSpPr>
          <p:cNvPr id="41987" name="Rectangle 2"/>
          <p:cNvSpPr>
            <a:spLocks noChangeArrowheads="1"/>
          </p:cNvSpPr>
          <p:nvPr/>
        </p:nvSpPr>
        <p:spPr bwMode="auto">
          <a:xfrm>
            <a:off x="838200" y="2195513"/>
            <a:ext cx="7543800" cy="124777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PIM-SM is similar to CBT but uses a simpler procedure.</a:t>
            </a:r>
          </a:p>
        </p:txBody>
      </p:sp>
      <p:sp>
        <p:nvSpPr>
          <p:cNvPr id="41988" name="PubRRectCallout"/>
          <p:cNvSpPr>
            <a:spLocks noEditPoints="1" noChangeArrowheads="1"/>
          </p:cNvSpPr>
          <p:nvPr/>
        </p:nvSpPr>
        <p:spPr bwMode="auto">
          <a:xfrm>
            <a:off x="838200" y="990600"/>
            <a:ext cx="2743200" cy="1143000"/>
          </a:xfrm>
          <a:custGeom>
            <a:avLst/>
            <a:gdLst>
              <a:gd name="T0" fmla="*/ 1371600 w 21600"/>
              <a:gd name="T1" fmla="*/ 0 h 21600"/>
              <a:gd name="T2" fmla="*/ 0 w 21600"/>
              <a:gd name="T3" fmla="*/ 457094 h 21600"/>
              <a:gd name="T4" fmla="*/ 1093089 w 21600"/>
              <a:gd name="T5" fmla="*/ 1143000 h 21600"/>
              <a:gd name="T6" fmla="*/ 1371600 w 21600"/>
              <a:gd name="T7" fmla="*/ 914241 h 21600"/>
              <a:gd name="T8" fmla="*/ 2743200 w 21600"/>
              <a:gd name="T9" fmla="*/ 457094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4198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4053"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en-US" sz="3600" b="0">
                <a:effectLst>
                  <a:outerShdw blurRad="38100" dist="38100" dir="2700000" algn="tl">
                    <a:srgbClr val="C0C0C0"/>
                  </a:outerShdw>
                </a:effectLst>
                <a:latin typeface="Times New Roman" panose="02020603050405020304" pitchFamily="18" charset="0"/>
              </a:rPr>
              <a:t>Note:</a:t>
            </a:r>
          </a:p>
        </p:txBody>
      </p:sp>
    </p:spTree>
    <p:extLst>
      <p:ext uri="{BB962C8B-B14F-4D97-AF65-F5344CB8AC3E}">
        <p14:creationId xmlns:p14="http://schemas.microsoft.com/office/powerpoint/2010/main" val="27329369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5EAE484-D79F-4FF2-9CAA-0F415BCE25AA}" type="slidenum">
              <a:rPr lang="en-US" altLang="en-US" b="0"/>
              <a:pPr/>
              <a:t>256</a:t>
            </a:fld>
            <a:endParaRPr lang="en-US" altLang="en-US" b="0"/>
          </a:p>
        </p:txBody>
      </p:sp>
      <p:grpSp>
        <p:nvGrpSpPr>
          <p:cNvPr id="43011" name="Group 2"/>
          <p:cNvGrpSpPr>
            <a:grpSpLocks/>
          </p:cNvGrpSpPr>
          <p:nvPr/>
        </p:nvGrpSpPr>
        <p:grpSpPr bwMode="auto">
          <a:xfrm>
            <a:off x="0" y="0"/>
            <a:ext cx="8686800" cy="6400800"/>
            <a:chOff x="0" y="96"/>
            <a:chExt cx="5472" cy="3840"/>
          </a:xfrm>
        </p:grpSpPr>
        <p:sp>
          <p:nvSpPr>
            <p:cNvPr id="43014" name="AutoShape 3"/>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43015" name="AutoShape 4"/>
            <p:cNvSpPr>
              <a:spLocks noChangeArrowheads="1"/>
            </p:cNvSpPr>
            <p:nvPr/>
          </p:nvSpPr>
          <p:spPr bwMode="blackWhite">
            <a:xfrm>
              <a:off x="0" y="96"/>
              <a:ext cx="5376" cy="768"/>
            </a:xfrm>
            <a:custGeom>
              <a:avLst/>
              <a:gdLst>
                <a:gd name="T0" fmla="*/ 0 w 7000"/>
                <a:gd name="T1" fmla="*/ 0 h 1000"/>
                <a:gd name="T2" fmla="*/ 33170 w 7000"/>
                <a:gd name="T3" fmla="*/ 0 h 1000"/>
                <a:gd name="T4" fmla="*/ 35858 w 7000"/>
                <a:gd name="T5" fmla="*/ 384 h 1000"/>
                <a:gd name="T6" fmla="*/ 33170 w 7000"/>
                <a:gd name="T7" fmla="*/ 768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70"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43016" name="Line 5"/>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43012" name="Text Box 6"/>
          <p:cNvSpPr txBox="1">
            <a:spLocks noChangeArrowheads="1"/>
          </p:cNvSpPr>
          <p:nvPr/>
        </p:nvSpPr>
        <p:spPr bwMode="auto">
          <a:xfrm>
            <a:off x="228600" y="354013"/>
            <a:ext cx="190341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a:solidFill>
                  <a:schemeClr val="bg1"/>
                </a:solidFill>
                <a:latin typeface="Arial" panose="020B0604020202020204" pitchFamily="34" charset="0"/>
              </a:rPr>
              <a:t>MBONE</a:t>
            </a:r>
          </a:p>
        </p:txBody>
      </p:sp>
      <p:sp>
        <p:nvSpPr>
          <p:cNvPr id="480263" name="Rectangle 7"/>
          <p:cNvSpPr>
            <a:spLocks noChangeArrowheads="1"/>
          </p:cNvSpPr>
          <p:nvPr/>
        </p:nvSpPr>
        <p:spPr bwMode="auto">
          <a:xfrm>
            <a:off x="533400" y="1371600"/>
            <a:ext cx="784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en-US" sz="2000" i="1">
                <a:effectLst>
                  <a:outerShdw blurRad="38100" dist="38100" dir="2700000" algn="tl">
                    <a:srgbClr val="C0C0C0"/>
                  </a:outerShdw>
                </a:effectLst>
                <a:latin typeface="Times New Roman" panose="02020603050405020304" pitchFamily="18" charset="0"/>
              </a:rPr>
              <a:t>A multicast router may not find another multicast router in the neighborhood to forward the multicast packet. A solution for this problem is tunneling. We make a multicast backbone (MBONE) out of these isolated routers using the concept of tunneling.</a:t>
            </a:r>
          </a:p>
        </p:txBody>
      </p:sp>
    </p:spTree>
    <p:extLst>
      <p:ext uri="{BB962C8B-B14F-4D97-AF65-F5344CB8AC3E}">
        <p14:creationId xmlns:p14="http://schemas.microsoft.com/office/powerpoint/2010/main" val="23468939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DA5875C-C18B-4758-82EB-5C1B9B91F79A}" type="slidenum">
              <a:rPr lang="en-US" altLang="en-US" b="0"/>
              <a:pPr/>
              <a:t>257</a:t>
            </a:fld>
            <a:endParaRPr lang="en-US" altLang="en-US" b="0"/>
          </a:p>
        </p:txBody>
      </p:sp>
      <p:sp>
        <p:nvSpPr>
          <p:cNvPr id="44035"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Logical tunneling</a:t>
            </a:r>
          </a:p>
        </p:txBody>
      </p:sp>
      <p:sp>
        <p:nvSpPr>
          <p:cNvPr id="44036"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4037"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4038"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4039"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4040"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4041"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4042"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4404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096963"/>
            <a:ext cx="8291513"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44504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76A2C4-0F30-43B0-937D-64E2BC261B28}" type="slidenum">
              <a:rPr lang="en-US" altLang="en-US" b="0"/>
              <a:pPr/>
              <a:t>258</a:t>
            </a:fld>
            <a:endParaRPr lang="en-US" altLang="en-US" b="0"/>
          </a:p>
        </p:txBody>
      </p:sp>
      <p:sp>
        <p:nvSpPr>
          <p:cNvPr id="45059"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MBONE</a:t>
            </a:r>
          </a:p>
        </p:txBody>
      </p:sp>
      <p:sp>
        <p:nvSpPr>
          <p:cNvPr id="4506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506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506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506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506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506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4506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4506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38313"/>
            <a:ext cx="7696200"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89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4938203-F407-4278-967B-2DF9BD4EEB0A}" type="slidenum">
              <a:rPr lang="en-US" altLang="zh-TW" b="0"/>
              <a:pPr/>
              <a:t>26</a:t>
            </a:fld>
            <a:endParaRPr lang="en-US" altLang="zh-TW" b="0"/>
          </a:p>
        </p:txBody>
      </p:sp>
      <p:sp>
        <p:nvSpPr>
          <p:cNvPr id="73732" name="Text Box 2"/>
          <p:cNvSpPr txBox="1">
            <a:spLocks noChangeArrowheads="1"/>
          </p:cNvSpPr>
          <p:nvPr/>
        </p:nvSpPr>
        <p:spPr bwMode="auto">
          <a:xfrm>
            <a:off x="611560" y="886538"/>
            <a:ext cx="5715000" cy="40011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latin typeface="Times New Roman" panose="02020603050405020304" pitchFamily="18" charset="0"/>
              </a:rPr>
              <a:t>Figure 1.11    Categories of options</a:t>
            </a:r>
          </a:p>
        </p:txBody>
      </p:sp>
      <p:pic>
        <p:nvPicPr>
          <p:cNvPr id="737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00" y="1286648"/>
            <a:ext cx="7357159" cy="222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23528" y="163162"/>
            <a:ext cx="6768752"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Option Types</a:t>
            </a:r>
          </a:p>
        </p:txBody>
      </p:sp>
      <p:sp>
        <p:nvSpPr>
          <p:cNvPr id="3" name="Rectangle 2"/>
          <p:cNvSpPr/>
          <p:nvPr/>
        </p:nvSpPr>
        <p:spPr>
          <a:xfrm>
            <a:off x="251520" y="3717032"/>
            <a:ext cx="4752528" cy="132343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No-Operation:</a:t>
            </a:r>
            <a:r>
              <a:rPr lang="en-US" sz="2000" dirty="0">
                <a:latin typeface="Times New Roman" panose="02020603050405020304" pitchFamily="18" charset="0"/>
                <a:cs typeface="Times New Roman" panose="02020603050405020304" pitchFamily="18" charset="0"/>
              </a:rPr>
              <a:t> It is a 1-byte option used as a filler between options. For example, it can be used to align the next option on a 16-bit or 32-bit boundary</a:t>
            </a:r>
            <a:endParaRPr lang="en-IN" sz="2000" dirty="0">
              <a:latin typeface="Times New Roman" panose="02020603050405020304" pitchFamily="18" charset="0"/>
              <a:cs typeface="Times New Roman" panose="02020603050405020304" pitchFamily="18" charset="0"/>
            </a:endParaRPr>
          </a:p>
        </p:txBody>
      </p:sp>
      <p:pic>
        <p:nvPicPr>
          <p:cNvPr id="1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3820112"/>
            <a:ext cx="1944216" cy="85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021" y="5040471"/>
            <a:ext cx="3593692" cy="102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4950439"/>
            <a:ext cx="3986213" cy="103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2"/>
          <p:cNvSpPr txBox="1">
            <a:spLocks noChangeArrowheads="1"/>
          </p:cNvSpPr>
          <p:nvPr/>
        </p:nvSpPr>
        <p:spPr bwMode="auto">
          <a:xfrm>
            <a:off x="1377280" y="6299822"/>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1.12    </a:t>
            </a:r>
            <a:r>
              <a:rPr lang="en-US" altLang="en-US" i="1" dirty="0">
                <a:latin typeface="Times New Roman" panose="02020603050405020304" pitchFamily="18" charset="0"/>
              </a:rPr>
              <a:t>No operation option</a:t>
            </a:r>
          </a:p>
        </p:txBody>
      </p:sp>
    </p:spTree>
    <p:extLst>
      <p:ext uri="{BB962C8B-B14F-4D97-AF65-F5344CB8AC3E}">
        <p14:creationId xmlns:p14="http://schemas.microsoft.com/office/powerpoint/2010/main" val="85768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AAB7F89-E603-48F1-95D2-50EC96FE6BA2}" type="slidenum">
              <a:rPr lang="en-US" altLang="zh-TW" b="0"/>
              <a:pPr/>
              <a:t>27</a:t>
            </a:fld>
            <a:endParaRPr lang="en-US" altLang="zh-TW" b="0"/>
          </a:p>
        </p:txBody>
      </p:sp>
      <p:sp>
        <p:nvSpPr>
          <p:cNvPr id="77828" name="Text Box 2"/>
          <p:cNvSpPr txBox="1">
            <a:spLocks noChangeArrowheads="1"/>
          </p:cNvSpPr>
          <p:nvPr/>
        </p:nvSpPr>
        <p:spPr bwMode="auto">
          <a:xfrm>
            <a:off x="1403648" y="4062810"/>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1.13    </a:t>
            </a:r>
            <a:r>
              <a:rPr lang="en-US" altLang="en-US" i="1" dirty="0">
                <a:latin typeface="Times New Roman" panose="02020603050405020304" pitchFamily="18" charset="0"/>
              </a:rPr>
              <a:t>Endo-of-option option</a:t>
            </a:r>
          </a:p>
        </p:txBody>
      </p:sp>
      <p:pic>
        <p:nvPicPr>
          <p:cNvPr id="6461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80" y="3089162"/>
            <a:ext cx="1638077" cy="705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615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1920" y="2878592"/>
            <a:ext cx="2517750" cy="112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7544" y="764704"/>
            <a:ext cx="8455330" cy="1938992"/>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End-of-Option Option:</a:t>
            </a:r>
          </a:p>
          <a:p>
            <a:r>
              <a:rPr lang="en-US" sz="2000" dirty="0">
                <a:latin typeface="Times New Roman" panose="02020603050405020304" pitchFamily="18" charset="0"/>
                <a:cs typeface="Times New Roman" panose="02020603050405020304" pitchFamily="18" charset="0"/>
              </a:rPr>
              <a:t>An end-of-option option is also a 1-byte option used for padding at the end of the</a:t>
            </a:r>
          </a:p>
          <a:p>
            <a:r>
              <a:rPr lang="en-US" sz="2000" dirty="0">
                <a:latin typeface="Times New Roman" panose="02020603050405020304" pitchFamily="18" charset="0"/>
                <a:cs typeface="Times New Roman" panose="02020603050405020304" pitchFamily="18" charset="0"/>
              </a:rPr>
              <a:t>option field. </a:t>
            </a:r>
          </a:p>
          <a:p>
            <a:r>
              <a:rPr lang="en-US" sz="2000" dirty="0">
                <a:latin typeface="Times New Roman" panose="02020603050405020304" pitchFamily="18" charset="0"/>
                <a:cs typeface="Times New Roman" panose="02020603050405020304" pitchFamily="18" charset="0"/>
              </a:rPr>
              <a:t>It can only be used as the last option. </a:t>
            </a:r>
          </a:p>
          <a:p>
            <a:r>
              <a:rPr lang="en-US" sz="2000" dirty="0">
                <a:latin typeface="Times New Roman" panose="02020603050405020304" pitchFamily="18" charset="0"/>
                <a:cs typeface="Times New Roman" panose="02020603050405020304" pitchFamily="18" charset="0"/>
              </a:rPr>
              <a:t>Only one end-of-option option can be used. </a:t>
            </a:r>
          </a:p>
          <a:p>
            <a:r>
              <a:rPr lang="en-US" sz="2000" dirty="0">
                <a:latin typeface="Times New Roman" panose="02020603050405020304" pitchFamily="18" charset="0"/>
                <a:cs typeface="Times New Roman" panose="02020603050405020304" pitchFamily="18" charset="0"/>
              </a:rPr>
              <a:t>After this option, the receiver looks for the payload data.</a:t>
            </a:r>
            <a:endParaRPr lang="en-IN"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179512" y="4683838"/>
            <a:ext cx="8743362" cy="1938992"/>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Record-Route Option:</a:t>
            </a:r>
          </a:p>
          <a:p>
            <a:r>
              <a:rPr lang="en-US" sz="2000" dirty="0">
                <a:latin typeface="Times New Roman" panose="02020603050405020304" pitchFamily="18" charset="0"/>
                <a:cs typeface="Times New Roman" panose="02020603050405020304" pitchFamily="18" charset="0"/>
              </a:rPr>
              <a:t>A record-route option is used to record the Internet routers that handle the datagram. It can list up to nine router IP addresses since the maximum size of the header is 60 bytes, which must include 20 bytes for the base header. </a:t>
            </a:r>
          </a:p>
          <a:p>
            <a:r>
              <a:rPr lang="en-US" sz="2000" dirty="0">
                <a:latin typeface="Times New Roman" panose="02020603050405020304" pitchFamily="18" charset="0"/>
                <a:cs typeface="Times New Roman" panose="02020603050405020304" pitchFamily="18" charset="0"/>
              </a:rPr>
              <a:t>This implies that only 40 bytes are left over for the option part. </a:t>
            </a:r>
          </a:p>
          <a:p>
            <a:r>
              <a:rPr lang="en-US" sz="2000" dirty="0">
                <a:latin typeface="Times New Roman" panose="02020603050405020304" pitchFamily="18" charset="0"/>
                <a:cs typeface="Times New Roman" panose="02020603050405020304" pitchFamily="18" charset="0"/>
              </a:rPr>
              <a:t>The source creates placeholder fields in the option to be filled by the visited routers.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119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61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6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E5C726-5A5E-4598-9E4B-1E9CDC34F262}" type="slidenum">
              <a:rPr lang="en-US" altLang="zh-TW" b="0"/>
              <a:pPr/>
              <a:t>28</a:t>
            </a:fld>
            <a:endParaRPr lang="en-US" altLang="zh-TW" b="0"/>
          </a:p>
        </p:txBody>
      </p:sp>
      <p:sp>
        <p:nvSpPr>
          <p:cNvPr id="79876" name="Text Box 2"/>
          <p:cNvSpPr txBox="1">
            <a:spLocks noChangeArrowheads="1"/>
          </p:cNvSpPr>
          <p:nvPr/>
        </p:nvSpPr>
        <p:spPr bwMode="auto">
          <a:xfrm>
            <a:off x="400050" y="471487"/>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1.14    </a:t>
            </a:r>
            <a:r>
              <a:rPr lang="en-US" altLang="en-US" i="1" dirty="0">
                <a:latin typeface="Times New Roman" panose="02020603050405020304" pitchFamily="18" charset="0"/>
              </a:rPr>
              <a:t>Record-route option</a:t>
            </a:r>
          </a:p>
        </p:txBody>
      </p:sp>
      <p:pic>
        <p:nvPicPr>
          <p:cNvPr id="798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60" y="1124744"/>
            <a:ext cx="8892480" cy="2303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5760" y="3715198"/>
            <a:ext cx="8892480"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When the datagram is traveling, each router that processes the datagram compares</a:t>
            </a:r>
          </a:p>
          <a:p>
            <a:r>
              <a:rPr lang="en-US" sz="2000" dirty="0">
                <a:latin typeface="Times New Roman" panose="02020603050405020304" pitchFamily="18" charset="0"/>
                <a:cs typeface="Times New Roman" panose="02020603050405020304" pitchFamily="18" charset="0"/>
              </a:rPr>
              <a:t>the value of the pointer with the value of the length. </a:t>
            </a:r>
          </a:p>
          <a:p>
            <a:r>
              <a:rPr lang="en-US" sz="2000" dirty="0">
                <a:latin typeface="Times New Roman" panose="02020603050405020304" pitchFamily="18" charset="0"/>
                <a:cs typeface="Times New Roman" panose="02020603050405020304" pitchFamily="18" charset="0"/>
              </a:rPr>
              <a:t>If the value of the pointer is greater than the value of the length, the option is full and no changes are made. </a:t>
            </a:r>
          </a:p>
          <a:p>
            <a:r>
              <a:rPr lang="en-US" sz="2000" dirty="0">
                <a:latin typeface="Times New Roman" panose="02020603050405020304" pitchFamily="18" charset="0"/>
                <a:cs typeface="Times New Roman" panose="02020603050405020304" pitchFamily="18" charset="0"/>
              </a:rPr>
              <a:t>The pointer field is an offset integer field containing the byte number of the first empty entry. In other words, it points to the first available entry.</a:t>
            </a:r>
          </a:p>
          <a:p>
            <a:r>
              <a:rPr lang="en-US" sz="2000" dirty="0">
                <a:latin typeface="Times New Roman" panose="02020603050405020304" pitchFamily="18" charset="0"/>
                <a:cs typeface="Times New Roman" panose="02020603050405020304" pitchFamily="18" charset="0"/>
              </a:rPr>
              <a:t>the router adds the IP address of its interface from which the datagram is leaving. </a:t>
            </a:r>
          </a:p>
          <a:p>
            <a:r>
              <a:rPr lang="en-US" sz="2000" dirty="0">
                <a:latin typeface="Times New Roman" panose="02020603050405020304" pitchFamily="18" charset="0"/>
                <a:cs typeface="Times New Roman" panose="02020603050405020304" pitchFamily="18" charset="0"/>
              </a:rPr>
              <a:t>The router then increments the value of the pointer by 4.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836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966DA42-69A5-4169-B61B-426100545618}" type="slidenum">
              <a:rPr lang="en-US" altLang="zh-TW" b="0"/>
              <a:pPr/>
              <a:t>29</a:t>
            </a:fld>
            <a:endParaRPr lang="en-US" altLang="zh-TW" b="0"/>
          </a:p>
        </p:txBody>
      </p:sp>
      <p:sp>
        <p:nvSpPr>
          <p:cNvPr id="8192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1.15    </a:t>
            </a:r>
            <a:r>
              <a:rPr lang="en-US" altLang="en-US" i="1" dirty="0">
                <a:latin typeface="Times New Roman" panose="02020603050405020304" pitchFamily="18" charset="0"/>
              </a:rPr>
              <a:t>Record-route concept</a:t>
            </a:r>
          </a:p>
        </p:txBody>
      </p:sp>
      <p:pic>
        <p:nvPicPr>
          <p:cNvPr id="6502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31" y="2097039"/>
            <a:ext cx="8199438"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231" y="1004839"/>
            <a:ext cx="1736725" cy="203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631" y="1001664"/>
            <a:ext cx="1462088"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9031" y="987376"/>
            <a:ext cx="1462088"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025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1631" y="987376"/>
            <a:ext cx="1462088"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群組 6"/>
          <p:cNvGrpSpPr>
            <a:grpSpLocks/>
          </p:cNvGrpSpPr>
          <p:nvPr/>
        </p:nvGrpSpPr>
        <p:grpSpPr bwMode="auto">
          <a:xfrm>
            <a:off x="2220644" y="952451"/>
            <a:ext cx="298450" cy="307975"/>
            <a:chOff x="2234361" y="2098774"/>
            <a:chExt cx="298480" cy="307777"/>
          </a:xfrm>
        </p:grpSpPr>
        <p:sp>
          <p:nvSpPr>
            <p:cNvPr id="81941" name="矩形 1"/>
            <p:cNvSpPr>
              <a:spLocks noChangeArrowheads="1"/>
            </p:cNvSpPr>
            <p:nvPr/>
          </p:nvSpPr>
          <p:spPr bwMode="auto">
            <a:xfrm>
              <a:off x="2234361" y="2098774"/>
              <a:ext cx="298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400">
                  <a:solidFill>
                    <a:srgbClr val="3366FF"/>
                  </a:solidFill>
                  <a:ea typeface="新細明體" charset="-120"/>
                </a:rPr>
                <a:t>4</a:t>
              </a:r>
              <a:endParaRPr lang="zh-TW" altLang="en-US" sz="1400">
                <a:solidFill>
                  <a:srgbClr val="3366FF"/>
                </a:solidFill>
                <a:ea typeface="新細明體" charset="-120"/>
              </a:endParaRPr>
            </a:p>
          </p:txBody>
        </p:sp>
        <p:cxnSp>
          <p:nvCxnSpPr>
            <p:cNvPr id="81942" name="直線接點 3"/>
            <p:cNvCxnSpPr>
              <a:cxnSpLocks noChangeShapeType="1"/>
            </p:cNvCxnSpPr>
            <p:nvPr/>
          </p:nvCxnSpPr>
          <p:spPr bwMode="auto">
            <a:xfrm>
              <a:off x="2234361" y="2151822"/>
              <a:ext cx="0" cy="210378"/>
            </a:xfrm>
            <a:prstGeom prst="line">
              <a:avLst/>
            </a:prstGeom>
            <a:noFill/>
            <a:ln w="190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 name="群組 22"/>
          <p:cNvGrpSpPr>
            <a:grpSpLocks/>
          </p:cNvGrpSpPr>
          <p:nvPr/>
        </p:nvGrpSpPr>
        <p:grpSpPr bwMode="auto">
          <a:xfrm>
            <a:off x="4038331" y="952451"/>
            <a:ext cx="298450" cy="307975"/>
            <a:chOff x="2234361" y="2098774"/>
            <a:chExt cx="298480" cy="307777"/>
          </a:xfrm>
        </p:grpSpPr>
        <p:sp>
          <p:nvSpPr>
            <p:cNvPr id="81939" name="矩形 23"/>
            <p:cNvSpPr>
              <a:spLocks noChangeArrowheads="1"/>
            </p:cNvSpPr>
            <p:nvPr/>
          </p:nvSpPr>
          <p:spPr bwMode="auto">
            <a:xfrm>
              <a:off x="2234361" y="2098774"/>
              <a:ext cx="298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400">
                  <a:solidFill>
                    <a:srgbClr val="3366FF"/>
                  </a:solidFill>
                  <a:ea typeface="新細明體" charset="-120"/>
                </a:rPr>
                <a:t>8</a:t>
              </a:r>
              <a:endParaRPr lang="zh-TW" altLang="en-US" sz="1400">
                <a:solidFill>
                  <a:srgbClr val="3366FF"/>
                </a:solidFill>
                <a:ea typeface="新細明體" charset="-120"/>
              </a:endParaRPr>
            </a:p>
          </p:txBody>
        </p:sp>
        <p:cxnSp>
          <p:nvCxnSpPr>
            <p:cNvPr id="81940" name="直線接點 24"/>
            <p:cNvCxnSpPr>
              <a:cxnSpLocks noChangeShapeType="1"/>
            </p:cNvCxnSpPr>
            <p:nvPr/>
          </p:nvCxnSpPr>
          <p:spPr bwMode="auto">
            <a:xfrm>
              <a:off x="2234361" y="2151822"/>
              <a:ext cx="0" cy="210378"/>
            </a:xfrm>
            <a:prstGeom prst="line">
              <a:avLst/>
            </a:prstGeom>
            <a:noFill/>
            <a:ln w="190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Rectangle 2"/>
          <p:cNvSpPr/>
          <p:nvPr/>
        </p:nvSpPr>
        <p:spPr>
          <a:xfrm>
            <a:off x="82717" y="4205697"/>
            <a:ext cx="8952627" cy="2554545"/>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Strict-source-route option:</a:t>
            </a:r>
          </a:p>
          <a:p>
            <a:r>
              <a:rPr lang="en-US" sz="2000" dirty="0">
                <a:latin typeface="Times New Roman" panose="02020603050405020304" pitchFamily="18" charset="0"/>
                <a:cs typeface="Times New Roman" panose="02020603050405020304" pitchFamily="18" charset="0"/>
              </a:rPr>
              <a:t> It is used by the source to predetermine a route for the datagram as it travels through the Internet. </a:t>
            </a:r>
          </a:p>
          <a:p>
            <a:r>
              <a:rPr lang="en-US" sz="2000" dirty="0">
                <a:latin typeface="Times New Roman" panose="02020603050405020304" pitchFamily="18" charset="0"/>
                <a:cs typeface="Times New Roman" panose="02020603050405020304" pitchFamily="18" charset="0"/>
              </a:rPr>
              <a:t>Dictation of a route by the source can be useful for several purposes. </a:t>
            </a:r>
          </a:p>
          <a:p>
            <a:r>
              <a:rPr lang="en-US" sz="2000" dirty="0">
                <a:latin typeface="Times New Roman" panose="02020603050405020304" pitchFamily="18" charset="0"/>
                <a:cs typeface="Times New Roman" panose="02020603050405020304" pitchFamily="18" charset="0"/>
              </a:rPr>
              <a:t>The sender can choose a route with a specific type of service, such as minimum delay or maximum throughput. </a:t>
            </a:r>
          </a:p>
          <a:p>
            <a:r>
              <a:rPr lang="en-US" sz="2000" dirty="0">
                <a:latin typeface="Times New Roman" panose="02020603050405020304" pitchFamily="18" charset="0"/>
                <a:cs typeface="Times New Roman" panose="02020603050405020304" pitchFamily="18" charset="0"/>
              </a:rPr>
              <a:t>Alternatively, it may choose a route that is safer or more reliable for the sender’s purpose.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388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02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50251"/>
                                        </p:tgtEl>
                                        <p:attrNameLst>
                                          <p:attrName>style.visibility</p:attrName>
                                        </p:attrNameLst>
                                      </p:cBhvr>
                                      <p:to>
                                        <p:strVal val="visible"/>
                                      </p:to>
                                    </p:set>
                                    <p:animEffect transition="in" filter="wipe(up)">
                                      <p:cBhvr>
                                        <p:cTn id="11" dur="2000"/>
                                        <p:tgtEl>
                                          <p:spTgt spid="650251"/>
                                        </p:tgtEl>
                                      </p:cBhvr>
                                    </p:animEffec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650253"/>
                                        </p:tgtEl>
                                        <p:attrNameLst>
                                          <p:attrName>style.visibility</p:attrName>
                                        </p:attrNameLst>
                                      </p:cBhvr>
                                      <p:to>
                                        <p:strVal val="visible"/>
                                      </p:to>
                                    </p:set>
                                    <p:animEffect transition="in" filter="wipe(up)">
                                      <p:cBhvr>
                                        <p:cTn id="18" dur="2000"/>
                                        <p:tgtEl>
                                          <p:spTgt spid="650253"/>
                                        </p:tgtEl>
                                      </p:cBhvr>
                                    </p:animEffec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650255"/>
                                        </p:tgtEl>
                                        <p:attrNameLst>
                                          <p:attrName>style.visibility</p:attrName>
                                        </p:attrNameLst>
                                      </p:cBhvr>
                                      <p:to>
                                        <p:strVal val="visible"/>
                                      </p:to>
                                    </p:set>
                                    <p:animEffect transition="in" filter="wipe(up)">
                                      <p:cBhvr>
                                        <p:cTn id="25" dur="2000"/>
                                        <p:tgtEl>
                                          <p:spTgt spid="65025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650257"/>
                                        </p:tgtEl>
                                        <p:attrNameLst>
                                          <p:attrName>style.visibility</p:attrName>
                                        </p:attrNameLst>
                                      </p:cBhvr>
                                      <p:to>
                                        <p:strVal val="visible"/>
                                      </p:to>
                                    </p:set>
                                    <p:animEffect transition="in" filter="wipe(up)">
                                      <p:cBhvr>
                                        <p:cTn id="30" dur="2000"/>
                                        <p:tgtEl>
                                          <p:spTgt spid="650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831BC83-61D4-4C1E-8963-E20EAB4C3494}" type="slidenum">
              <a:rPr lang="en-US" altLang="zh-TW" b="0"/>
              <a:pPr/>
              <a:t>3</a:t>
            </a:fld>
            <a:endParaRPr lang="en-US" altLang="zh-TW" b="0"/>
          </a:p>
        </p:txBody>
      </p:sp>
      <p:sp>
        <p:nvSpPr>
          <p:cNvPr id="685058" name="Rectangle 2"/>
          <p:cNvSpPr>
            <a:spLocks noGrp="1" noChangeArrowheads="1"/>
          </p:cNvSpPr>
          <p:nvPr>
            <p:ph type="title"/>
          </p:nvPr>
        </p:nvSpPr>
        <p:spPr bwMode="auto">
          <a:xfrm>
            <a:off x="153093" y="2084264"/>
            <a:ext cx="8229600" cy="57606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eaLnBrk="1" hangingPunct="1">
              <a:defRPr/>
            </a:pPr>
            <a:r>
              <a:rPr lang="en-US" altLang="zh-TW" sz="3200" b="1" dirty="0">
                <a:solidFill>
                  <a:srgbClr val="00B0F0"/>
                </a:solidFill>
                <a:effectLst>
                  <a:outerShdw blurRad="38100" dist="38100" dir="2700000" algn="tl">
                    <a:srgbClr val="000000">
                      <a:alpha val="43137"/>
                    </a:srgbClr>
                  </a:outerShdw>
                </a:effectLst>
                <a:latin typeface="Times New Roman" panose="02020603050405020304" pitchFamily="18" charset="0"/>
                <a:ea typeface="新細明體" panose="02020500000000000000" pitchFamily="18" charset="-120"/>
                <a:cs typeface="Times New Roman" panose="02020603050405020304" pitchFamily="18" charset="0"/>
              </a:rPr>
              <a:t>OBJECTIVES</a:t>
            </a:r>
            <a:r>
              <a:rPr lang="en-US" altLang="zh-TW" sz="3200" b="1" dirty="0">
                <a:solidFill>
                  <a:schemeClr val="hlink"/>
                </a:solidFill>
                <a:effectLst>
                  <a:outerShdw blurRad="38100" dist="38100" dir="2700000" algn="tl">
                    <a:srgbClr val="000000">
                      <a:alpha val="43137"/>
                    </a:srgbClr>
                  </a:outerShdw>
                </a:effectLst>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685059" name="Rectangle 3"/>
          <p:cNvSpPr>
            <a:spLocks noChangeArrowheads="1"/>
          </p:cNvSpPr>
          <p:nvPr/>
        </p:nvSpPr>
        <p:spPr bwMode="auto">
          <a:xfrm>
            <a:off x="507974" y="2702274"/>
            <a:ext cx="8136904" cy="361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eaLnBrk="1" hangingPunct="1">
              <a:lnSpc>
                <a:spcPct val="90000"/>
              </a:lnSpc>
              <a:spcBef>
                <a:spcPct val="20000"/>
              </a:spcBef>
              <a:spcAft>
                <a:spcPct val="20000"/>
              </a:spcAft>
              <a:buClr>
                <a:schemeClr val="folHlink"/>
              </a:buClr>
              <a:buFont typeface="Arial" panose="020B0604020202020204" pitchFamily="34" charset="0"/>
              <a:buChar char="•"/>
            </a:pPr>
            <a:r>
              <a:rPr lang="en-US" altLang="zh-TW" sz="2400" dirty="0">
                <a:latin typeface="Times New Roman" panose="02020603050405020304" pitchFamily="18" charset="0"/>
                <a:ea typeface="新細明體" charset="-120"/>
                <a:cs typeface="Times New Roman" panose="02020603050405020304" pitchFamily="18" charset="0"/>
              </a:rPr>
              <a:t>To explain the general idea behind the IP protocol and the  position of IP in TCP/IP protocol suite.</a:t>
            </a:r>
          </a:p>
          <a:p>
            <a:pPr algn="just" eaLnBrk="1" hangingPunct="1">
              <a:lnSpc>
                <a:spcPct val="90000"/>
              </a:lnSpc>
              <a:spcBef>
                <a:spcPct val="20000"/>
              </a:spcBef>
              <a:spcAft>
                <a:spcPct val="20000"/>
              </a:spcAft>
              <a:buClr>
                <a:schemeClr val="folHlink"/>
              </a:buClr>
              <a:buFont typeface="Arial" panose="020B0604020202020204" pitchFamily="34" charset="0"/>
              <a:buChar char="•"/>
            </a:pPr>
            <a:r>
              <a:rPr lang="en-US" altLang="zh-TW" sz="2400" dirty="0">
                <a:latin typeface="Times New Roman" panose="02020603050405020304" pitchFamily="18" charset="0"/>
                <a:ea typeface="新細明體" charset="-120"/>
                <a:cs typeface="Times New Roman" panose="02020603050405020304" pitchFamily="18" charset="0"/>
              </a:rPr>
              <a:t>To show the general format of an IPv4 datagram.</a:t>
            </a:r>
          </a:p>
          <a:p>
            <a:pPr algn="just" eaLnBrk="1" hangingPunct="1">
              <a:lnSpc>
                <a:spcPct val="90000"/>
              </a:lnSpc>
              <a:spcBef>
                <a:spcPct val="20000"/>
              </a:spcBef>
              <a:spcAft>
                <a:spcPct val="20000"/>
              </a:spcAft>
              <a:buClr>
                <a:schemeClr val="folHlink"/>
              </a:buClr>
              <a:buFont typeface="Arial" panose="020B0604020202020204" pitchFamily="34" charset="0"/>
              <a:buChar char="•"/>
            </a:pPr>
            <a:r>
              <a:rPr lang="en-US" altLang="zh-TW" sz="2400" dirty="0">
                <a:latin typeface="Times New Roman" panose="02020603050405020304" pitchFamily="18" charset="0"/>
                <a:ea typeface="新細明體" charset="-120"/>
                <a:cs typeface="Times New Roman" panose="02020603050405020304" pitchFamily="18" charset="0"/>
              </a:rPr>
              <a:t>To discuss fragmentation and reassembly of datagrams.</a:t>
            </a:r>
          </a:p>
          <a:p>
            <a:pPr algn="just" eaLnBrk="1" hangingPunct="1">
              <a:lnSpc>
                <a:spcPct val="90000"/>
              </a:lnSpc>
              <a:spcBef>
                <a:spcPct val="20000"/>
              </a:spcBef>
              <a:spcAft>
                <a:spcPct val="20000"/>
              </a:spcAft>
              <a:buClr>
                <a:schemeClr val="folHlink"/>
              </a:buClr>
              <a:buFont typeface="Arial" panose="020B0604020202020204" pitchFamily="34" charset="0"/>
              <a:buChar char="•"/>
            </a:pPr>
            <a:r>
              <a:rPr lang="en-US" altLang="zh-TW" sz="2400" dirty="0">
                <a:latin typeface="Times New Roman" panose="02020603050405020304" pitchFamily="18" charset="0"/>
                <a:ea typeface="新細明體" charset="-120"/>
                <a:cs typeface="Times New Roman" panose="02020603050405020304" pitchFamily="18" charset="0"/>
              </a:rPr>
              <a:t>To discuss several options that can be in an IPv4 datagram and their applications.</a:t>
            </a:r>
          </a:p>
          <a:p>
            <a:pPr algn="just" eaLnBrk="1" hangingPunct="1">
              <a:lnSpc>
                <a:spcPct val="90000"/>
              </a:lnSpc>
              <a:spcBef>
                <a:spcPct val="20000"/>
              </a:spcBef>
              <a:spcAft>
                <a:spcPct val="20000"/>
              </a:spcAft>
              <a:buClr>
                <a:schemeClr val="folHlink"/>
              </a:buClr>
              <a:buFont typeface="Arial" panose="020B0604020202020204" pitchFamily="34" charset="0"/>
              <a:buChar char="•"/>
            </a:pPr>
            <a:r>
              <a:rPr lang="en-US" altLang="zh-TW" sz="2400" dirty="0">
                <a:latin typeface="Times New Roman" panose="02020603050405020304" pitchFamily="18" charset="0"/>
                <a:ea typeface="新細明體" charset="-120"/>
                <a:cs typeface="Times New Roman" panose="02020603050405020304" pitchFamily="18" charset="0"/>
              </a:rPr>
              <a:t>To show how a checksum is calculated for the header of an IPv4 datagram at the sending site and how the checksum is checked at the receiver site.</a:t>
            </a:r>
          </a:p>
        </p:txBody>
      </p:sp>
      <p:sp>
        <p:nvSpPr>
          <p:cNvPr id="5" name="Content Placeholder 2">
            <a:extLst>
              <a:ext uri="{FF2B5EF4-FFF2-40B4-BE49-F238E27FC236}">
                <a16:creationId xmlns:a16="http://schemas.microsoft.com/office/drawing/2014/main" id="{99EBBC39-DF28-49A6-B338-D73EA7AEF50A}"/>
              </a:ext>
            </a:extLst>
          </p:cNvPr>
          <p:cNvSpPr txBox="1">
            <a:spLocks/>
          </p:cNvSpPr>
          <p:nvPr/>
        </p:nvSpPr>
        <p:spPr>
          <a:xfrm>
            <a:off x="324543" y="283420"/>
            <a:ext cx="7886700" cy="16561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INTERNET PROTOCOL VERSION 4</a:t>
            </a:r>
            <a:endParaRPr lang="en-IN"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637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 calcmode="lin" valueType="num">
                                      <p:cBhvr>
                                        <p:cTn id="7" dur="500" fill="hold"/>
                                        <p:tgtEl>
                                          <p:spTgt spid="6850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505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5059">
                                            <p:txEl>
                                              <p:pRg st="0" end="0"/>
                                            </p:txEl>
                                          </p:spTgt>
                                        </p:tgtEl>
                                      </p:cBhvr>
                                    </p:animEffect>
                                  </p:childTnLst>
                                  <p:subTnLst>
                                    <p:animClr clrSpc="rgb" dir="cw">
                                      <p:cBhvr override="childStyle">
                                        <p:cTn dur="1" fill="hold" display="0" masterRel="nextClick" afterEffect="1"/>
                                        <p:tgtEl>
                                          <p:spTgt spid="685059">
                                            <p:txEl>
                                              <p:pRg st="0" end="0"/>
                                            </p:txEl>
                                          </p:spTgt>
                                        </p:tgtEl>
                                        <p:attrNameLst>
                                          <p:attrName>ppt_c</p:attrName>
                                        </p:attrNameLst>
                                      </p:cBhvr>
                                      <p:to>
                                        <a:srgbClr val="B2B2B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85059">
                                            <p:txEl>
                                              <p:pRg st="1" end="1"/>
                                            </p:txEl>
                                          </p:spTgt>
                                        </p:tgtEl>
                                        <p:attrNameLst>
                                          <p:attrName>style.visibility</p:attrName>
                                        </p:attrNameLst>
                                      </p:cBhvr>
                                      <p:to>
                                        <p:strVal val="visible"/>
                                      </p:to>
                                    </p:set>
                                    <p:anim calcmode="lin" valueType="num">
                                      <p:cBhvr>
                                        <p:cTn id="14" dur="500" fill="hold"/>
                                        <p:tgtEl>
                                          <p:spTgt spid="68505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8505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85059">
                                            <p:txEl>
                                              <p:pRg st="1" end="1"/>
                                            </p:txEl>
                                          </p:spTgt>
                                        </p:tgtEl>
                                      </p:cBhvr>
                                    </p:animEffect>
                                  </p:childTnLst>
                                  <p:subTnLst>
                                    <p:animClr clrSpc="rgb" dir="cw">
                                      <p:cBhvr override="childStyle">
                                        <p:cTn dur="1" fill="hold" display="0" masterRel="nextClick" afterEffect="1"/>
                                        <p:tgtEl>
                                          <p:spTgt spid="685059">
                                            <p:txEl>
                                              <p:pRg st="1" end="1"/>
                                            </p:txEl>
                                          </p:spTgt>
                                        </p:tgtEl>
                                        <p:attrNameLst>
                                          <p:attrName>ppt_c</p:attrName>
                                        </p:attrNameLst>
                                      </p:cBhvr>
                                      <p:to>
                                        <a:srgbClr val="B2B2B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85059">
                                            <p:txEl>
                                              <p:pRg st="2" end="2"/>
                                            </p:txEl>
                                          </p:spTgt>
                                        </p:tgtEl>
                                        <p:attrNameLst>
                                          <p:attrName>style.visibility</p:attrName>
                                        </p:attrNameLst>
                                      </p:cBhvr>
                                      <p:to>
                                        <p:strVal val="visible"/>
                                      </p:to>
                                    </p:set>
                                    <p:anim calcmode="lin" valueType="num">
                                      <p:cBhvr>
                                        <p:cTn id="21" dur="500" fill="hold"/>
                                        <p:tgtEl>
                                          <p:spTgt spid="68505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8505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85059">
                                            <p:txEl>
                                              <p:pRg st="2" end="2"/>
                                            </p:txEl>
                                          </p:spTgt>
                                        </p:tgtEl>
                                      </p:cBhvr>
                                    </p:animEffect>
                                  </p:childTnLst>
                                  <p:subTnLst>
                                    <p:animClr clrSpc="rgb" dir="cw">
                                      <p:cBhvr override="childStyle">
                                        <p:cTn dur="1" fill="hold" display="0" masterRel="nextClick" afterEffect="1"/>
                                        <p:tgtEl>
                                          <p:spTgt spid="685059">
                                            <p:txEl>
                                              <p:pRg st="2" end="2"/>
                                            </p:txEl>
                                          </p:spTgt>
                                        </p:tgtEl>
                                        <p:attrNameLst>
                                          <p:attrName>ppt_c</p:attrName>
                                        </p:attrNameLst>
                                      </p:cBhvr>
                                      <p:to>
                                        <a:srgbClr val="B2B2B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85059">
                                            <p:txEl>
                                              <p:pRg st="3" end="3"/>
                                            </p:txEl>
                                          </p:spTgt>
                                        </p:tgtEl>
                                        <p:attrNameLst>
                                          <p:attrName>style.visibility</p:attrName>
                                        </p:attrNameLst>
                                      </p:cBhvr>
                                      <p:to>
                                        <p:strVal val="visible"/>
                                      </p:to>
                                    </p:set>
                                    <p:anim calcmode="lin" valueType="num">
                                      <p:cBhvr>
                                        <p:cTn id="28" dur="500" fill="hold"/>
                                        <p:tgtEl>
                                          <p:spTgt spid="68505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68505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685059">
                                            <p:txEl>
                                              <p:pRg st="3" end="3"/>
                                            </p:txEl>
                                          </p:spTgt>
                                        </p:tgtEl>
                                      </p:cBhvr>
                                    </p:animEffect>
                                  </p:childTnLst>
                                  <p:subTnLst>
                                    <p:animClr clrSpc="rgb" dir="cw">
                                      <p:cBhvr override="childStyle">
                                        <p:cTn dur="1" fill="hold" display="0" masterRel="nextClick" afterEffect="1"/>
                                        <p:tgtEl>
                                          <p:spTgt spid="685059">
                                            <p:txEl>
                                              <p:pRg st="3" end="3"/>
                                            </p:txEl>
                                          </p:spTgt>
                                        </p:tgtEl>
                                        <p:attrNameLst>
                                          <p:attrName>ppt_c</p:attrName>
                                        </p:attrNameLst>
                                      </p:cBhvr>
                                      <p:to>
                                        <a:srgbClr val="B2B2B2"/>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85059">
                                            <p:txEl>
                                              <p:pRg st="4" end="4"/>
                                            </p:txEl>
                                          </p:spTgt>
                                        </p:tgtEl>
                                        <p:attrNameLst>
                                          <p:attrName>style.visibility</p:attrName>
                                        </p:attrNameLst>
                                      </p:cBhvr>
                                      <p:to>
                                        <p:strVal val="visible"/>
                                      </p:to>
                                    </p:set>
                                    <p:anim calcmode="lin" valueType="num">
                                      <p:cBhvr>
                                        <p:cTn id="35" dur="500" fill="hold"/>
                                        <p:tgtEl>
                                          <p:spTgt spid="68505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68505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685059">
                                            <p:txEl>
                                              <p:pRg st="4" end="4"/>
                                            </p:txEl>
                                          </p:spTgt>
                                        </p:tgtEl>
                                      </p:cBhvr>
                                    </p:animEffect>
                                  </p:childTnLst>
                                  <p:subTnLst>
                                    <p:animClr clrSpc="rgb" dir="cw">
                                      <p:cBhvr override="childStyle">
                                        <p:cTn dur="1" fill="hold" display="0" masterRel="nextClick" afterEffect="1"/>
                                        <p:tgtEl>
                                          <p:spTgt spid="685059">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27F8822-E794-4F52-81E1-6DD5911DBB7A}" type="slidenum">
              <a:rPr lang="en-US" altLang="zh-TW" b="0"/>
              <a:pPr/>
              <a:t>30</a:t>
            </a:fld>
            <a:endParaRPr lang="en-US" altLang="zh-TW" b="0"/>
          </a:p>
        </p:txBody>
      </p:sp>
      <p:sp>
        <p:nvSpPr>
          <p:cNvPr id="8397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1.16    </a:t>
            </a:r>
            <a:r>
              <a:rPr lang="en-US" altLang="en-US" i="1" dirty="0">
                <a:latin typeface="Times New Roman" panose="02020603050405020304" pitchFamily="18" charset="0"/>
              </a:rPr>
              <a:t>Strict-source-route option</a:t>
            </a:r>
          </a:p>
        </p:txBody>
      </p:sp>
      <p:pic>
        <p:nvPicPr>
          <p:cNvPr id="8398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37789"/>
            <a:ext cx="6350346" cy="222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2"/>
          <p:cNvSpPr txBox="1">
            <a:spLocks noChangeArrowheads="1"/>
          </p:cNvSpPr>
          <p:nvPr/>
        </p:nvSpPr>
        <p:spPr bwMode="auto">
          <a:xfrm>
            <a:off x="1367979" y="2960842"/>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1.17    </a:t>
            </a:r>
            <a:r>
              <a:rPr lang="en-US" altLang="en-US" i="1" dirty="0">
                <a:latin typeface="Times New Roman" panose="02020603050405020304" pitchFamily="18" charset="0"/>
              </a:rPr>
              <a:t>Strict-source-route option</a:t>
            </a:r>
          </a:p>
        </p:txBody>
      </p:sp>
      <p:pic>
        <p:nvPicPr>
          <p:cNvPr id="1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60" y="4614642"/>
            <a:ext cx="8189913"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360" y="3266855"/>
            <a:ext cx="1773238" cy="229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3274792"/>
            <a:ext cx="163671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2960" y="3274792"/>
            <a:ext cx="1727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3360" y="3268442"/>
            <a:ext cx="172720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4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2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8AC54FD-C584-444A-98D9-AEF54CFC52E3}" type="slidenum">
              <a:rPr lang="en-US" altLang="zh-TW" b="0"/>
              <a:pPr/>
              <a:t>31</a:t>
            </a:fld>
            <a:endParaRPr lang="en-US" altLang="zh-TW" b="0" dirty="0"/>
          </a:p>
        </p:txBody>
      </p:sp>
      <p:sp>
        <p:nvSpPr>
          <p:cNvPr id="8806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1.18    </a:t>
            </a:r>
            <a:r>
              <a:rPr lang="en-US" altLang="en-US" i="1" dirty="0">
                <a:latin typeface="Times New Roman" panose="02020603050405020304" pitchFamily="18" charset="0"/>
              </a:rPr>
              <a:t>Loose-source-route option</a:t>
            </a:r>
          </a:p>
        </p:txBody>
      </p:sp>
      <p:sp>
        <p:nvSpPr>
          <p:cNvPr id="8807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charset="-120"/>
            </a:endParaRPr>
          </a:p>
        </p:txBody>
      </p:sp>
      <p:pic>
        <p:nvPicPr>
          <p:cNvPr id="88076"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066" y="641350"/>
            <a:ext cx="5776068" cy="208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2913" y="2801288"/>
            <a:ext cx="8226425" cy="132343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loose-source-route option is similar to the strict source route, but it is more relaxed. </a:t>
            </a:r>
          </a:p>
          <a:p>
            <a:pPr algn="just"/>
            <a:r>
              <a:rPr lang="en-US" sz="2000" dirty="0">
                <a:latin typeface="Times New Roman" panose="02020603050405020304" pitchFamily="18" charset="0"/>
                <a:cs typeface="Times New Roman" panose="02020603050405020304" pitchFamily="18" charset="0"/>
              </a:rPr>
              <a:t>Each router in the list must be visited, but the datagram can visit other routers as well.</a:t>
            </a:r>
            <a:endParaRPr lang="en-IN"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285550" y="4264648"/>
            <a:ext cx="8541149" cy="132343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Timestamp:</a:t>
            </a:r>
            <a:r>
              <a:rPr lang="en-US" sz="2000" dirty="0">
                <a:latin typeface="Times New Roman" panose="02020603050405020304" pitchFamily="18" charset="0"/>
                <a:cs typeface="Times New Roman" panose="02020603050405020304" pitchFamily="18" charset="0"/>
              </a:rPr>
              <a:t> used to record the time of datagram processing by a router. </a:t>
            </a:r>
          </a:p>
          <a:p>
            <a:pPr algn="just"/>
            <a:r>
              <a:rPr lang="en-US" sz="2000" dirty="0">
                <a:latin typeface="Times New Roman" panose="02020603050405020304" pitchFamily="18" charset="0"/>
                <a:cs typeface="Times New Roman" panose="02020603050405020304" pitchFamily="18" charset="0"/>
              </a:rPr>
              <a:t>The time is expressed in milliseconds from midnight, Universal Time. </a:t>
            </a:r>
          </a:p>
          <a:p>
            <a:pPr algn="just"/>
            <a:r>
              <a:rPr lang="en-US" sz="2000" dirty="0">
                <a:latin typeface="Times New Roman" panose="02020603050405020304" pitchFamily="18" charset="0"/>
                <a:cs typeface="Times New Roman" panose="02020603050405020304" pitchFamily="18" charset="0"/>
              </a:rPr>
              <a:t>However, no privileged users of the Internet are not usually aware of the physical</a:t>
            </a:r>
          </a:p>
          <a:p>
            <a:pPr algn="just"/>
            <a:r>
              <a:rPr lang="en-US" sz="2000" dirty="0">
                <a:latin typeface="Times New Roman" panose="02020603050405020304" pitchFamily="18" charset="0"/>
                <a:cs typeface="Times New Roman" panose="02020603050405020304" pitchFamily="18" charset="0"/>
              </a:rPr>
              <a:t>topology of the Internet.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968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8E823BD-066D-4E27-BCE4-98AE386C26FB}" type="slidenum">
              <a:rPr lang="en-US" altLang="zh-TW" b="0"/>
              <a:pPr/>
              <a:t>32</a:t>
            </a:fld>
            <a:endParaRPr lang="en-US" altLang="zh-TW" b="0"/>
          </a:p>
        </p:txBody>
      </p:sp>
      <p:sp>
        <p:nvSpPr>
          <p:cNvPr id="90116" name="Text Box 2"/>
          <p:cNvSpPr txBox="1">
            <a:spLocks noChangeArrowheads="1"/>
          </p:cNvSpPr>
          <p:nvPr/>
        </p:nvSpPr>
        <p:spPr bwMode="auto">
          <a:xfrm>
            <a:off x="685800" y="332656"/>
            <a:ext cx="5715000" cy="461665"/>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b="0" dirty="0">
                <a:latin typeface="Times New Roman" panose="02020603050405020304" pitchFamily="18" charset="0"/>
                <a:cs typeface="Times New Roman" panose="02020603050405020304" pitchFamily="18" charset="0"/>
              </a:rPr>
              <a:t>Figure 1.19    Time-stamp</a:t>
            </a:r>
            <a:r>
              <a:rPr lang="en-US" altLang="en-US" sz="2400" b="0" i="1" dirty="0">
                <a:latin typeface="Times New Roman" panose="02020603050405020304" pitchFamily="18" charset="0"/>
                <a:cs typeface="Times New Roman" panose="02020603050405020304" pitchFamily="18" charset="0"/>
              </a:rPr>
              <a:t> option</a:t>
            </a:r>
          </a:p>
        </p:txBody>
      </p:sp>
      <p:pic>
        <p:nvPicPr>
          <p:cNvPr id="13"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5816" y="980728"/>
            <a:ext cx="5024984" cy="295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87524" y="4515251"/>
            <a:ext cx="8568952"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flags field specifies the visited router responsibilities. If the flag value is 0, each router adds only the timestamp in the provided field. If the flag value is 1, each router must add its outgoing IP address and the timestamp. If the value is 3, the IP addresses are given, and each router must check the given IP address with its own incoming IP address.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54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E40D7F9-61A2-42EE-80BE-0BC224A9201F}" type="slidenum">
              <a:rPr lang="en-US" altLang="zh-TW" b="0"/>
              <a:pPr/>
              <a:t>33</a:t>
            </a:fld>
            <a:endParaRPr lang="en-US" altLang="zh-TW" b="0"/>
          </a:p>
        </p:txBody>
      </p:sp>
      <p:sp>
        <p:nvSpPr>
          <p:cNvPr id="9216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1.20    </a:t>
            </a:r>
            <a:r>
              <a:rPr lang="en-US" altLang="en-US" i="1" dirty="0">
                <a:latin typeface="Times New Roman" panose="02020603050405020304" pitchFamily="18" charset="0"/>
              </a:rPr>
              <a:t>Use of flags in timestamp</a:t>
            </a:r>
          </a:p>
        </p:txBody>
      </p:sp>
      <p:pic>
        <p:nvPicPr>
          <p:cNvPr id="6604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 y="1124744"/>
            <a:ext cx="2395538"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04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764704"/>
            <a:ext cx="2395537"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049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5000" y="764704"/>
            <a:ext cx="2395537"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516586"/>
            <a:ext cx="8189913"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44" y="2995761"/>
            <a:ext cx="17367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2144" y="2986236"/>
            <a:ext cx="1498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8544" y="2979886"/>
            <a:ext cx="149860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36544" y="2986236"/>
            <a:ext cx="1498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2"/>
          <p:cNvSpPr txBox="1">
            <a:spLocks noChangeArrowheads="1"/>
          </p:cNvSpPr>
          <p:nvPr/>
        </p:nvSpPr>
        <p:spPr bwMode="auto">
          <a:xfrm>
            <a:off x="721544" y="6453336"/>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1.21    </a:t>
            </a:r>
            <a:r>
              <a:rPr lang="en-US" altLang="en-US" i="1" dirty="0">
                <a:latin typeface="Times New Roman" panose="02020603050405020304" pitchFamily="18" charset="0"/>
              </a:rPr>
              <a:t>Timestamp concept</a:t>
            </a:r>
          </a:p>
        </p:txBody>
      </p:sp>
    </p:spTree>
    <p:extLst>
      <p:ext uri="{BB962C8B-B14F-4D97-AF65-F5344CB8AC3E}">
        <p14:creationId xmlns:p14="http://schemas.microsoft.com/office/powerpoint/2010/main" val="1675203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60490"/>
                                        </p:tgtEl>
                                        <p:attrNameLst>
                                          <p:attrName>style.visibility</p:attrName>
                                        </p:attrNameLst>
                                      </p:cBhvr>
                                      <p:to>
                                        <p:strVal val="visible"/>
                                      </p:to>
                                    </p:set>
                                    <p:animEffect transition="in" filter="diamond(in)">
                                      <p:cBhvr>
                                        <p:cTn id="7" dur="2000"/>
                                        <p:tgtEl>
                                          <p:spTgt spid="660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60491"/>
                                        </p:tgtEl>
                                        <p:attrNameLst>
                                          <p:attrName>style.visibility</p:attrName>
                                        </p:attrNameLst>
                                      </p:cBhvr>
                                      <p:to>
                                        <p:strVal val="visible"/>
                                      </p:to>
                                    </p:set>
                                    <p:animEffect transition="in" filter="diamond(in)">
                                      <p:cBhvr>
                                        <p:cTn id="12" dur="2000"/>
                                        <p:tgtEl>
                                          <p:spTgt spid="6604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60492"/>
                                        </p:tgtEl>
                                        <p:attrNameLst>
                                          <p:attrName>style.visibility</p:attrName>
                                        </p:attrNameLst>
                                      </p:cBhvr>
                                      <p:to>
                                        <p:strVal val="visible"/>
                                      </p:to>
                                    </p:set>
                                    <p:animEffect transition="in" filter="diamond(in)">
                                      <p:cBhvr>
                                        <p:cTn id="17" dur="2000"/>
                                        <p:tgtEl>
                                          <p:spTgt spid="66049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2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2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5C16A1F-4DCE-4AA8-817D-341A5DF6BFDC}" type="slidenum">
              <a:rPr lang="en-US" altLang="zh-TW" b="0"/>
              <a:pPr/>
              <a:t>34</a:t>
            </a:fld>
            <a:endParaRPr lang="en-US" altLang="zh-TW" b="0"/>
          </a:p>
        </p:txBody>
      </p:sp>
      <p:sp>
        <p:nvSpPr>
          <p:cNvPr id="96260" name="Text Box 2"/>
          <p:cNvSpPr txBox="1">
            <a:spLocks noChangeArrowheads="1"/>
          </p:cNvSpPr>
          <p:nvPr/>
        </p:nvSpPr>
        <p:spPr bwMode="auto">
          <a:xfrm>
            <a:off x="323528" y="44624"/>
            <a:ext cx="8443664"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971550" indent="-457200">
              <a:defRPr b="1">
                <a:solidFill>
                  <a:schemeClr val="tx1"/>
                </a:solidFill>
                <a:latin typeface="Tahoma" panose="020B0604030504040204" pitchFamily="34" charset="0"/>
              </a:defRPr>
            </a:lvl2pPr>
            <a:lvl3pPr marL="1543050" indent="-457200">
              <a:defRPr b="1">
                <a:solidFill>
                  <a:schemeClr val="tx1"/>
                </a:solidFill>
                <a:latin typeface="Tahoma" panose="020B0604030504040204" pitchFamily="34" charset="0"/>
              </a:defRPr>
            </a:lvl3pPr>
            <a:lvl4pPr marL="2114550" indent="-457200">
              <a:defRPr b="1">
                <a:solidFill>
                  <a:schemeClr val="tx1"/>
                </a:solidFill>
                <a:latin typeface="Tahoma" panose="020B0604030504040204" pitchFamily="34" charset="0"/>
              </a:defRPr>
            </a:lvl4pPr>
            <a:lvl5pPr marL="2686050" indent="-457200">
              <a:defRPr b="1">
                <a:solidFill>
                  <a:schemeClr val="tx1"/>
                </a:solidFill>
                <a:latin typeface="Tahoma" panose="020B0604030504040204" pitchFamily="34" charset="0"/>
              </a:defRPr>
            </a:lvl5pPr>
            <a:lvl6pPr marL="3143250" indent="-457200" eaLnBrk="0" fontAlgn="base" hangingPunct="0">
              <a:spcBef>
                <a:spcPct val="0"/>
              </a:spcBef>
              <a:spcAft>
                <a:spcPct val="0"/>
              </a:spcAft>
              <a:defRPr b="1">
                <a:solidFill>
                  <a:schemeClr val="tx1"/>
                </a:solidFill>
                <a:latin typeface="Tahoma" panose="020B0604030504040204" pitchFamily="34" charset="0"/>
              </a:defRPr>
            </a:lvl6pPr>
            <a:lvl7pPr marL="3600450" indent="-457200" eaLnBrk="0" fontAlgn="base" hangingPunct="0">
              <a:spcBef>
                <a:spcPct val="0"/>
              </a:spcBef>
              <a:spcAft>
                <a:spcPct val="0"/>
              </a:spcAft>
              <a:defRPr b="1">
                <a:solidFill>
                  <a:schemeClr val="tx1"/>
                </a:solidFill>
                <a:latin typeface="Tahoma" panose="020B0604030504040204" pitchFamily="34" charset="0"/>
              </a:defRPr>
            </a:lvl7pPr>
            <a:lvl8pPr marL="4057650" indent="-457200" eaLnBrk="0" fontAlgn="base" hangingPunct="0">
              <a:spcBef>
                <a:spcPct val="0"/>
              </a:spcBef>
              <a:spcAft>
                <a:spcPct val="0"/>
              </a:spcAft>
              <a:defRPr b="1">
                <a:solidFill>
                  <a:schemeClr val="tx1"/>
                </a:solidFill>
                <a:latin typeface="Tahoma" panose="020B0604030504040204" pitchFamily="34" charset="0"/>
              </a:defRPr>
            </a:lvl8pPr>
            <a:lvl9pPr marL="4514850" indent="-4572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1.10</a:t>
            </a:r>
          </a:p>
          <a:p>
            <a:pPr algn="just"/>
            <a:r>
              <a:rPr lang="en-US" altLang="zh-TW" sz="2000" dirty="0">
                <a:latin typeface="Times New Roman" panose="02020603050405020304" pitchFamily="18" charset="0"/>
                <a:ea typeface="新細明體" charset="-120"/>
                <a:cs typeface="Times New Roman" panose="02020603050405020304" pitchFamily="18" charset="0"/>
              </a:rPr>
              <a:t>Which of the six options must be copied to each fragment?</a:t>
            </a:r>
          </a:p>
          <a:p>
            <a:pPr algn="just"/>
            <a:r>
              <a:rPr lang="en-US" altLang="zh-TW" sz="2000" i="1" dirty="0">
                <a:latin typeface="Times New Roman" panose="02020603050405020304" pitchFamily="18" charset="0"/>
                <a:ea typeface="新細明體" charset="-120"/>
                <a:cs typeface="Times New Roman" panose="02020603050405020304" pitchFamily="18" charset="0"/>
              </a:rPr>
              <a:t>Solution</a:t>
            </a:r>
          </a:p>
          <a:p>
            <a:pPr algn="just"/>
            <a:r>
              <a:rPr lang="en-US" altLang="zh-TW" sz="2000" b="0" dirty="0">
                <a:latin typeface="Times New Roman" panose="02020603050405020304" pitchFamily="18" charset="0"/>
                <a:ea typeface="新細明體" charset="-120"/>
                <a:cs typeface="Times New Roman" panose="02020603050405020304" pitchFamily="18" charset="0"/>
              </a:rPr>
              <a:t>We look at the first (left-most) bit of the type for each option.</a:t>
            </a:r>
          </a:p>
          <a:p>
            <a:pPr algn="just"/>
            <a:r>
              <a:rPr lang="en-US" altLang="zh-TW" sz="2000" b="0" dirty="0">
                <a:latin typeface="Times New Roman" panose="02020603050405020304" pitchFamily="18" charset="0"/>
                <a:ea typeface="新細明體" charset="-120"/>
                <a:cs typeface="Times New Roman" panose="02020603050405020304" pitchFamily="18" charset="0"/>
              </a:rPr>
              <a:t>a. No operation: type is 00000001; not copied.</a:t>
            </a:r>
          </a:p>
          <a:p>
            <a:pPr algn="just"/>
            <a:r>
              <a:rPr lang="en-US" altLang="zh-TW" sz="2000" b="0" dirty="0">
                <a:latin typeface="Times New Roman" panose="02020603050405020304" pitchFamily="18" charset="0"/>
                <a:ea typeface="新細明體" charset="-120"/>
                <a:cs typeface="Times New Roman" panose="02020603050405020304" pitchFamily="18" charset="0"/>
              </a:rPr>
              <a:t>b. End of option: type is 00000000; not copied.</a:t>
            </a:r>
          </a:p>
          <a:p>
            <a:pPr algn="just"/>
            <a:r>
              <a:rPr lang="en-US" altLang="zh-TW" sz="2000" b="0" dirty="0">
                <a:latin typeface="Times New Roman" panose="02020603050405020304" pitchFamily="18" charset="0"/>
                <a:ea typeface="新細明體" charset="-120"/>
                <a:cs typeface="Times New Roman" panose="02020603050405020304" pitchFamily="18" charset="0"/>
              </a:rPr>
              <a:t>c. Record route: type is 00000111; not copied.</a:t>
            </a:r>
          </a:p>
          <a:p>
            <a:pPr algn="just"/>
            <a:r>
              <a:rPr lang="en-US" altLang="zh-TW" sz="2000" b="0" dirty="0">
                <a:latin typeface="Times New Roman" panose="02020603050405020304" pitchFamily="18" charset="0"/>
                <a:ea typeface="新細明體" charset="-120"/>
                <a:cs typeface="Times New Roman" panose="02020603050405020304" pitchFamily="18" charset="0"/>
              </a:rPr>
              <a:t>d. Strict source route: type is 10001001; copied.</a:t>
            </a:r>
          </a:p>
          <a:p>
            <a:pPr algn="just"/>
            <a:r>
              <a:rPr lang="en-US" altLang="zh-TW" sz="2000" b="0" dirty="0">
                <a:latin typeface="Times New Roman" panose="02020603050405020304" pitchFamily="18" charset="0"/>
                <a:ea typeface="新細明體" charset="-120"/>
                <a:cs typeface="Times New Roman" panose="02020603050405020304" pitchFamily="18" charset="0"/>
              </a:rPr>
              <a:t>e. Loose source route: type is 10000011; copied.</a:t>
            </a:r>
          </a:p>
          <a:p>
            <a:pPr algn="just"/>
            <a:r>
              <a:rPr lang="en-US" altLang="zh-TW" sz="2000" b="0" dirty="0">
                <a:latin typeface="Times New Roman" panose="02020603050405020304" pitchFamily="18" charset="0"/>
                <a:ea typeface="新細明體" charset="-120"/>
                <a:cs typeface="Times New Roman" panose="02020603050405020304" pitchFamily="18" charset="0"/>
              </a:rPr>
              <a:t>f. Timestamp: type is 01000100; not copied.</a:t>
            </a:r>
          </a:p>
        </p:txBody>
      </p:sp>
      <p:sp>
        <p:nvSpPr>
          <p:cNvPr id="8" name="Text Box 2"/>
          <p:cNvSpPr txBox="1">
            <a:spLocks noChangeArrowheads="1"/>
          </p:cNvSpPr>
          <p:nvPr/>
        </p:nvSpPr>
        <p:spPr bwMode="auto">
          <a:xfrm>
            <a:off x="271430" y="3212976"/>
            <a:ext cx="8712968" cy="337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000" dirty="0">
                <a:latin typeface="Times New Roman" panose="02020603050405020304" pitchFamily="18" charset="0"/>
                <a:ea typeface="新細明體" charset="-120"/>
                <a:cs typeface="Times New Roman" panose="02020603050405020304" pitchFamily="18" charset="0"/>
              </a:rPr>
              <a:t>Example 1.11</a:t>
            </a:r>
          </a:p>
          <a:p>
            <a:r>
              <a:rPr lang="en-US" altLang="zh-TW" sz="2000" dirty="0">
                <a:latin typeface="Times New Roman" panose="02020603050405020304" pitchFamily="18" charset="0"/>
                <a:ea typeface="新細明體" charset="-120"/>
                <a:cs typeface="Times New Roman" panose="02020603050405020304" pitchFamily="18" charset="0"/>
              </a:rPr>
              <a:t>Which of the six options are used for datagram control and which </a:t>
            </a:r>
          </a:p>
          <a:p>
            <a:r>
              <a:rPr lang="en-US" altLang="zh-TW" sz="2000" dirty="0">
                <a:latin typeface="Times New Roman" panose="02020603050405020304" pitchFamily="18" charset="0"/>
                <a:ea typeface="新細明體" charset="-120"/>
                <a:cs typeface="Times New Roman" panose="02020603050405020304" pitchFamily="18" charset="0"/>
              </a:rPr>
              <a:t>for debugging and managements?</a:t>
            </a:r>
          </a:p>
          <a:p>
            <a:r>
              <a:rPr lang="en-US" altLang="zh-TW" sz="2000" i="1" dirty="0">
                <a:latin typeface="Times New Roman" panose="02020603050405020304" pitchFamily="18" charset="0"/>
                <a:ea typeface="新細明體" charset="-120"/>
                <a:cs typeface="Times New Roman" panose="02020603050405020304" pitchFamily="18" charset="0"/>
              </a:rPr>
              <a:t>Solution</a:t>
            </a:r>
          </a:p>
          <a:p>
            <a:r>
              <a:rPr lang="en-US" altLang="zh-TW" sz="2000" b="0" dirty="0">
                <a:latin typeface="Times New Roman" panose="02020603050405020304" pitchFamily="18" charset="0"/>
                <a:ea typeface="新細明體" charset="-120"/>
                <a:cs typeface="Times New Roman" panose="02020603050405020304" pitchFamily="18" charset="0"/>
              </a:rPr>
              <a:t>We look at the second and third (left-most) bits of the type.</a:t>
            </a:r>
          </a:p>
          <a:p>
            <a:r>
              <a:rPr lang="en-US" altLang="zh-TW" sz="2000" b="0" dirty="0">
                <a:latin typeface="Times New Roman" panose="02020603050405020304" pitchFamily="18" charset="0"/>
                <a:ea typeface="新細明體" charset="-120"/>
                <a:cs typeface="Times New Roman" panose="02020603050405020304" pitchFamily="18" charset="0"/>
              </a:rPr>
              <a:t>a. No operation: type is 00000001; datagram control.</a:t>
            </a:r>
          </a:p>
          <a:p>
            <a:r>
              <a:rPr lang="en-US" altLang="zh-TW" sz="2000" b="0" dirty="0">
                <a:latin typeface="Times New Roman" panose="02020603050405020304" pitchFamily="18" charset="0"/>
                <a:ea typeface="新細明體" charset="-120"/>
                <a:cs typeface="Times New Roman" panose="02020603050405020304" pitchFamily="18" charset="0"/>
              </a:rPr>
              <a:t>b. End of option: type is 00000000; datagram control.</a:t>
            </a:r>
          </a:p>
          <a:p>
            <a:r>
              <a:rPr lang="en-US" altLang="zh-TW" sz="2000" b="0" dirty="0">
                <a:latin typeface="Times New Roman" panose="02020603050405020304" pitchFamily="18" charset="0"/>
                <a:ea typeface="新細明體" charset="-120"/>
                <a:cs typeface="Times New Roman" panose="02020603050405020304" pitchFamily="18" charset="0"/>
              </a:rPr>
              <a:t>c. Record route: type is 00000111; datagram control.</a:t>
            </a:r>
          </a:p>
          <a:p>
            <a:r>
              <a:rPr lang="en-US" altLang="zh-TW" sz="2000" b="0" dirty="0">
                <a:latin typeface="Times New Roman" panose="02020603050405020304" pitchFamily="18" charset="0"/>
                <a:ea typeface="新細明體" charset="-120"/>
                <a:cs typeface="Times New Roman" panose="02020603050405020304" pitchFamily="18" charset="0"/>
              </a:rPr>
              <a:t>d. Strict source route: type is 10001001; datagram control.</a:t>
            </a:r>
          </a:p>
          <a:p>
            <a:r>
              <a:rPr lang="en-US" altLang="zh-TW" sz="2000" b="0" dirty="0">
                <a:latin typeface="Times New Roman" panose="02020603050405020304" pitchFamily="18" charset="0"/>
                <a:ea typeface="新細明體" charset="-120"/>
                <a:cs typeface="Times New Roman" panose="02020603050405020304" pitchFamily="18" charset="0"/>
              </a:rPr>
              <a:t>e. Loose source route: type is 10000011; datagram control.</a:t>
            </a:r>
          </a:p>
          <a:p>
            <a:r>
              <a:rPr lang="en-US" altLang="zh-TW" sz="2000" b="0" dirty="0">
                <a:latin typeface="Times New Roman" panose="02020603050405020304" pitchFamily="18" charset="0"/>
                <a:ea typeface="新細明體" charset="-120"/>
                <a:cs typeface="Times New Roman" panose="02020603050405020304" pitchFamily="18" charset="0"/>
              </a:rPr>
              <a:t>f. Timestamp: type is 01000100; debugging and management control.</a:t>
            </a:r>
          </a:p>
        </p:txBody>
      </p:sp>
    </p:spTree>
    <p:extLst>
      <p:ext uri="{BB962C8B-B14F-4D97-AF65-F5344CB8AC3E}">
        <p14:creationId xmlns:p14="http://schemas.microsoft.com/office/powerpoint/2010/main" val="781152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951F241-4E46-47BC-B777-DAB6CB9C9B76}" type="slidenum">
              <a:rPr lang="en-US" altLang="zh-TW" b="0"/>
              <a:pPr/>
              <a:t>35</a:t>
            </a:fld>
            <a:endParaRPr lang="en-US" altLang="zh-TW" b="0"/>
          </a:p>
        </p:txBody>
      </p:sp>
      <p:sp>
        <p:nvSpPr>
          <p:cNvPr id="100356" name="Text Box 2"/>
          <p:cNvSpPr txBox="1">
            <a:spLocks noChangeArrowheads="1"/>
          </p:cNvSpPr>
          <p:nvPr/>
        </p:nvSpPr>
        <p:spPr bwMode="auto">
          <a:xfrm>
            <a:off x="114300" y="897502"/>
            <a:ext cx="89154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1.12</a:t>
            </a:r>
          </a:p>
          <a:p>
            <a:pPr algn="just"/>
            <a:r>
              <a:rPr lang="en-US" altLang="zh-TW" sz="2000" dirty="0">
                <a:latin typeface="Times New Roman" panose="02020603050405020304" pitchFamily="18" charset="0"/>
                <a:ea typeface="新細明體" charset="-120"/>
                <a:cs typeface="Times New Roman" panose="02020603050405020304" pitchFamily="18" charset="0"/>
              </a:rPr>
              <a:t>One of the utilities available in UNIX to check the traveling of the IP packets is ping. In the next chapter, we talk about the ping program in more detail. In this example, we want to show how to use the program to see if a host is available. We ping a server at De Anza College named fhda.edu. The result shows that the IP address of the host is 153.18.8.1. The result also shows the number of bytes used.</a:t>
            </a:r>
          </a:p>
        </p:txBody>
      </p:sp>
      <p:pic>
        <p:nvPicPr>
          <p:cNvPr id="100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29000"/>
            <a:ext cx="8839200" cy="151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992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0BBBF75-6573-40DE-948F-9DE858B66DFE}" type="slidenum">
              <a:rPr lang="en-US" altLang="zh-TW" b="0"/>
              <a:pPr/>
              <a:t>36</a:t>
            </a:fld>
            <a:endParaRPr lang="en-US" altLang="zh-TW" b="0"/>
          </a:p>
        </p:txBody>
      </p:sp>
      <p:sp>
        <p:nvSpPr>
          <p:cNvPr id="102404" name="Text Box 2"/>
          <p:cNvSpPr txBox="1">
            <a:spLocks noChangeArrowheads="1"/>
          </p:cNvSpPr>
          <p:nvPr/>
        </p:nvSpPr>
        <p:spPr bwMode="auto">
          <a:xfrm>
            <a:off x="0" y="513745"/>
            <a:ext cx="8839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1.13</a:t>
            </a:r>
          </a:p>
          <a:p>
            <a:pPr algn="just"/>
            <a:r>
              <a:rPr lang="en-US" altLang="zh-TW" sz="2000" dirty="0">
                <a:latin typeface="Times New Roman" panose="02020603050405020304" pitchFamily="18" charset="0"/>
                <a:ea typeface="新細明體" charset="-120"/>
                <a:cs typeface="Times New Roman" panose="02020603050405020304" pitchFamily="18" charset="0"/>
              </a:rPr>
              <a:t>We can also use the ping utility with the -R option to implement the record route option. The result shows the interfaces and IP addresses.</a:t>
            </a:r>
          </a:p>
        </p:txBody>
      </p:sp>
      <p:pic>
        <p:nvPicPr>
          <p:cNvPr id="10240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00" y="1547866"/>
            <a:ext cx="7353200" cy="235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2"/>
          <p:cNvSpPr txBox="1">
            <a:spLocks noChangeArrowheads="1"/>
          </p:cNvSpPr>
          <p:nvPr/>
        </p:nvSpPr>
        <p:spPr bwMode="auto">
          <a:xfrm>
            <a:off x="152400" y="3906488"/>
            <a:ext cx="8839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1.14</a:t>
            </a:r>
          </a:p>
          <a:p>
            <a:pPr algn="just"/>
            <a:r>
              <a:rPr lang="en-US" altLang="zh-TW" sz="2000" dirty="0">
                <a:latin typeface="Times New Roman" panose="02020603050405020304" pitchFamily="18" charset="0"/>
                <a:ea typeface="新細明體" charset="-120"/>
                <a:cs typeface="Times New Roman" panose="02020603050405020304" pitchFamily="18" charset="0"/>
              </a:rPr>
              <a:t>The </a:t>
            </a:r>
            <a:r>
              <a:rPr lang="en-US" altLang="zh-TW" sz="2000" dirty="0" err="1">
                <a:latin typeface="Times New Roman" panose="02020603050405020304" pitchFamily="18" charset="0"/>
                <a:ea typeface="新細明體" charset="-120"/>
                <a:cs typeface="Times New Roman" panose="02020603050405020304" pitchFamily="18" charset="0"/>
              </a:rPr>
              <a:t>traceroute</a:t>
            </a:r>
            <a:r>
              <a:rPr lang="en-US" altLang="zh-TW" sz="2000" dirty="0">
                <a:latin typeface="Times New Roman" panose="02020603050405020304" pitchFamily="18" charset="0"/>
                <a:ea typeface="新細明體" charset="-120"/>
                <a:cs typeface="Times New Roman" panose="02020603050405020304" pitchFamily="18" charset="0"/>
              </a:rPr>
              <a:t> utility can also be used to keep track of the route of a packet. The result shows the three routers visited.</a:t>
            </a:r>
          </a:p>
        </p:txBody>
      </p:sp>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93" y="4944966"/>
            <a:ext cx="6680992" cy="143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6223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05E18D6-0C68-4545-AB83-253397EA69BD}" type="slidenum">
              <a:rPr lang="en-US" altLang="zh-TW" b="0"/>
              <a:pPr/>
              <a:t>37</a:t>
            </a:fld>
            <a:endParaRPr lang="en-US" altLang="zh-TW" b="0"/>
          </a:p>
        </p:txBody>
      </p:sp>
      <p:sp>
        <p:nvSpPr>
          <p:cNvPr id="106500" name="Text Box 2"/>
          <p:cNvSpPr txBox="1">
            <a:spLocks noChangeArrowheads="1"/>
          </p:cNvSpPr>
          <p:nvPr/>
        </p:nvSpPr>
        <p:spPr bwMode="auto">
          <a:xfrm>
            <a:off x="152400" y="476672"/>
            <a:ext cx="8839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1.15</a:t>
            </a:r>
          </a:p>
          <a:p>
            <a:pPr algn="just"/>
            <a:r>
              <a:rPr lang="en-US" altLang="zh-TW" sz="2000" dirty="0">
                <a:latin typeface="Times New Roman" panose="02020603050405020304" pitchFamily="18" charset="0"/>
                <a:ea typeface="新細明體" charset="-120"/>
                <a:cs typeface="Times New Roman" panose="02020603050405020304" pitchFamily="18" charset="0"/>
              </a:rPr>
              <a:t>The </a:t>
            </a:r>
            <a:r>
              <a:rPr lang="en-US" altLang="zh-TW" sz="2000" dirty="0" err="1">
                <a:latin typeface="Times New Roman" panose="02020603050405020304" pitchFamily="18" charset="0"/>
                <a:ea typeface="新細明體" charset="-120"/>
                <a:cs typeface="Times New Roman" panose="02020603050405020304" pitchFamily="18" charset="0"/>
              </a:rPr>
              <a:t>traceroute</a:t>
            </a:r>
            <a:r>
              <a:rPr lang="en-US" altLang="zh-TW" sz="2000" dirty="0">
                <a:latin typeface="Times New Roman" panose="02020603050405020304" pitchFamily="18" charset="0"/>
                <a:ea typeface="新細明體" charset="-120"/>
                <a:cs typeface="Times New Roman" panose="02020603050405020304" pitchFamily="18" charset="0"/>
              </a:rPr>
              <a:t> program can be used to implement loose source routing. The -g option allows us to define the routers to be visited, from the source to destination. The following shows how we can send a packet to the fhda.edu server with the requirement that the packet visit the router 153.18.251.4.</a:t>
            </a:r>
          </a:p>
        </p:txBody>
      </p:sp>
      <p:pic>
        <p:nvPicPr>
          <p:cNvPr id="10650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39" y="2107888"/>
            <a:ext cx="7977122" cy="152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2"/>
          <p:cNvSpPr txBox="1">
            <a:spLocks noChangeArrowheads="1"/>
          </p:cNvSpPr>
          <p:nvPr/>
        </p:nvSpPr>
        <p:spPr bwMode="auto">
          <a:xfrm>
            <a:off x="238469" y="3630512"/>
            <a:ext cx="8839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1.16</a:t>
            </a:r>
          </a:p>
          <a:p>
            <a:pPr algn="just"/>
            <a:r>
              <a:rPr lang="en-US" altLang="zh-TW" sz="2000" dirty="0">
                <a:latin typeface="Times New Roman" panose="02020603050405020304" pitchFamily="18" charset="0"/>
                <a:ea typeface="新細明體" charset="-120"/>
                <a:cs typeface="Times New Roman" panose="02020603050405020304" pitchFamily="18" charset="0"/>
              </a:rPr>
              <a:t>The </a:t>
            </a:r>
            <a:r>
              <a:rPr lang="en-US" altLang="zh-TW" sz="2000" dirty="0" err="1">
                <a:latin typeface="Times New Roman" panose="02020603050405020304" pitchFamily="18" charset="0"/>
                <a:ea typeface="新細明體" charset="-120"/>
                <a:cs typeface="Times New Roman" panose="02020603050405020304" pitchFamily="18" charset="0"/>
              </a:rPr>
              <a:t>traceroute</a:t>
            </a:r>
            <a:r>
              <a:rPr lang="en-US" altLang="zh-TW" sz="2000" dirty="0">
                <a:latin typeface="Times New Roman" panose="02020603050405020304" pitchFamily="18" charset="0"/>
                <a:ea typeface="新細明體" charset="-120"/>
                <a:cs typeface="Times New Roman" panose="02020603050405020304" pitchFamily="18" charset="0"/>
              </a:rPr>
              <a:t> program can also be used to implement strict source routing. The -G option forces the packet to visit the routers defined in the command line. The following shows how we can send a packet to the fhda.edu server and force the packet to visit only the router 153.18.251.4.</a:t>
            </a:r>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7" y="5423503"/>
            <a:ext cx="7804984" cy="93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860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812B7F-4068-4DB4-A169-0F478127EA8D}" type="slidenum">
              <a:rPr lang="en-US" altLang="zh-TW" b="0"/>
              <a:pPr/>
              <a:t>38</a:t>
            </a:fld>
            <a:endParaRPr lang="en-US" altLang="zh-TW" b="0"/>
          </a:p>
        </p:txBody>
      </p:sp>
      <p:sp>
        <p:nvSpPr>
          <p:cNvPr id="110598"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charset="-120"/>
            </a:endParaRPr>
          </a:p>
        </p:txBody>
      </p:sp>
      <p:sp>
        <p:nvSpPr>
          <p:cNvPr id="110599" name="Rectangle 5"/>
          <p:cNvSpPr>
            <a:spLocks noChangeArrowheads="1"/>
          </p:cNvSpPr>
          <p:nvPr/>
        </p:nvSpPr>
        <p:spPr bwMode="auto">
          <a:xfrm>
            <a:off x="381000" y="1524000"/>
            <a:ext cx="84582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charset="-120"/>
                <a:cs typeface="Times New Roman" panose="02020603050405020304" pitchFamily="18" charset="0"/>
              </a:rPr>
              <a:t>The error detection method used by most TCP/IP protocols is called the checksum. </a:t>
            </a:r>
          </a:p>
          <a:p>
            <a:pPr algn="just"/>
            <a:r>
              <a:rPr lang="en-US" altLang="zh-TW" sz="2400" b="0" dirty="0">
                <a:latin typeface="Times New Roman" panose="02020603050405020304" pitchFamily="18" charset="0"/>
                <a:ea typeface="新細明體" charset="-120"/>
                <a:cs typeface="Times New Roman" panose="02020603050405020304" pitchFamily="18" charset="0"/>
              </a:rPr>
              <a:t>The checksum protects against the corruption that may occur during the transmission of a packet. </a:t>
            </a:r>
          </a:p>
          <a:p>
            <a:pPr algn="just"/>
            <a:r>
              <a:rPr lang="en-US" altLang="zh-TW" sz="2400" b="0" dirty="0">
                <a:latin typeface="Times New Roman" panose="02020603050405020304" pitchFamily="18" charset="0"/>
                <a:ea typeface="新細明體" charset="-120"/>
                <a:cs typeface="Times New Roman" panose="02020603050405020304" pitchFamily="18" charset="0"/>
              </a:rPr>
              <a:t>It is redundant information added to the packet. </a:t>
            </a:r>
          </a:p>
          <a:p>
            <a:pPr algn="just"/>
            <a:r>
              <a:rPr lang="en-US" altLang="zh-TW" sz="2400" b="0" dirty="0">
                <a:latin typeface="Times New Roman" panose="02020603050405020304" pitchFamily="18" charset="0"/>
                <a:ea typeface="新細明體" charset="-120"/>
                <a:cs typeface="Times New Roman" panose="02020603050405020304" pitchFamily="18" charset="0"/>
              </a:rPr>
              <a:t>The checksum is calculated at the sender and the value obtained is sent with the packet. </a:t>
            </a:r>
          </a:p>
          <a:p>
            <a:pPr algn="just"/>
            <a:r>
              <a:rPr lang="en-US" altLang="zh-TW" sz="2400" b="0" dirty="0">
                <a:latin typeface="Times New Roman" panose="02020603050405020304" pitchFamily="18" charset="0"/>
                <a:ea typeface="新細明體" charset="-120"/>
                <a:cs typeface="Times New Roman" panose="02020603050405020304" pitchFamily="18" charset="0"/>
              </a:rPr>
              <a:t>The receiver repeats the same calculation on the whole packet including the checksum. </a:t>
            </a:r>
          </a:p>
          <a:p>
            <a:pPr algn="just"/>
            <a:r>
              <a:rPr lang="en-US" altLang="zh-TW" sz="2400" b="0" dirty="0">
                <a:latin typeface="Times New Roman" panose="02020603050405020304" pitchFamily="18" charset="0"/>
                <a:ea typeface="新細明體" charset="-120"/>
                <a:cs typeface="Times New Roman" panose="02020603050405020304" pitchFamily="18" charset="0"/>
              </a:rPr>
              <a:t>If the result is satisfactory (see below), the packet is accepted; otherwise, it is rejected.</a:t>
            </a:r>
          </a:p>
        </p:txBody>
      </p:sp>
      <p:sp>
        <p:nvSpPr>
          <p:cNvPr id="2" name="Rectangle 1"/>
          <p:cNvSpPr/>
          <p:nvPr/>
        </p:nvSpPr>
        <p:spPr>
          <a:xfrm>
            <a:off x="381000" y="658991"/>
            <a:ext cx="5847184" cy="584775"/>
          </a:xfrm>
          <a:prstGeom prst="rect">
            <a:avLst/>
          </a:prstGeom>
        </p:spPr>
        <p:txBody>
          <a:bodyPr wrap="square">
            <a:spAutoFit/>
          </a:bodyPr>
          <a:lstStyle/>
          <a:p>
            <a:pPr algn="just"/>
            <a:r>
              <a:rPr lang="en-US" altLang="zh-TW" sz="3200" b="1" dirty="0">
                <a:latin typeface="Times New Roman" panose="02020603050405020304" pitchFamily="18" charset="0"/>
                <a:ea typeface="新細明體" charset="-120"/>
                <a:cs typeface="Times New Roman" panose="02020603050405020304" pitchFamily="18" charset="0"/>
              </a:rPr>
              <a:t>CHECKSUM</a:t>
            </a:r>
          </a:p>
        </p:txBody>
      </p:sp>
    </p:spTree>
    <p:extLst>
      <p:ext uri="{BB962C8B-B14F-4D97-AF65-F5344CB8AC3E}">
        <p14:creationId xmlns:p14="http://schemas.microsoft.com/office/powerpoint/2010/main" val="786349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812B7F-4068-4DB4-A169-0F478127EA8D}" type="slidenum">
              <a:rPr lang="en-US" altLang="zh-TW" b="0"/>
              <a:pPr/>
              <a:t>39</a:t>
            </a:fld>
            <a:endParaRPr lang="en-US" altLang="zh-TW" b="0"/>
          </a:p>
        </p:txBody>
      </p:sp>
      <p:sp>
        <p:nvSpPr>
          <p:cNvPr id="110598"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charset="-120"/>
            </a:endParaRPr>
          </a:p>
        </p:txBody>
      </p:sp>
      <p:sp>
        <p:nvSpPr>
          <p:cNvPr id="110599" name="Rectangle 5"/>
          <p:cNvSpPr>
            <a:spLocks noChangeArrowheads="1"/>
          </p:cNvSpPr>
          <p:nvPr/>
        </p:nvSpPr>
        <p:spPr bwMode="auto">
          <a:xfrm>
            <a:off x="270892" y="836712"/>
            <a:ext cx="860221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Times New Roman" panose="02020603050405020304" pitchFamily="18" charset="0"/>
                <a:ea typeface="新細明體" charset="-120"/>
                <a:cs typeface="Times New Roman" panose="02020603050405020304" pitchFamily="18" charset="0"/>
              </a:rPr>
              <a:t>Checksum Calculation at the Sender </a:t>
            </a:r>
          </a:p>
          <a:p>
            <a:pPr algn="just"/>
            <a:r>
              <a:rPr lang="en-US" altLang="zh-TW" sz="2400" b="0" dirty="0">
                <a:latin typeface="Times New Roman" panose="02020603050405020304" pitchFamily="18" charset="0"/>
                <a:ea typeface="新細明體" charset="-120"/>
                <a:cs typeface="Times New Roman" panose="02020603050405020304" pitchFamily="18" charset="0"/>
              </a:rPr>
              <a:t>At the sender, the packet header is divided into n-bit sections (n is usually 16). </a:t>
            </a:r>
          </a:p>
          <a:p>
            <a:pPr algn="just"/>
            <a:r>
              <a:rPr lang="en-US" altLang="zh-TW" sz="2400" b="0" dirty="0">
                <a:latin typeface="Times New Roman" panose="02020603050405020304" pitchFamily="18" charset="0"/>
                <a:ea typeface="新細明體" charset="-120"/>
                <a:cs typeface="Times New Roman" panose="02020603050405020304" pitchFamily="18" charset="0"/>
              </a:rPr>
              <a:t>These sections are added together using one’s complement arithmetic, resulting in a sum that is also n bits long. </a:t>
            </a:r>
          </a:p>
          <a:p>
            <a:pPr algn="just"/>
            <a:r>
              <a:rPr lang="en-US" altLang="zh-TW" sz="2400" b="0" dirty="0">
                <a:latin typeface="Times New Roman" panose="02020603050405020304" pitchFamily="18" charset="0"/>
                <a:ea typeface="新細明體" charset="-120"/>
                <a:cs typeface="Times New Roman" panose="02020603050405020304" pitchFamily="18" charset="0"/>
              </a:rPr>
              <a:t>The sum is then complemented (all 0s changed to 1s and all 1s to 0s) to produce the checksum.</a:t>
            </a:r>
          </a:p>
          <a:p>
            <a:pPr algn="just"/>
            <a:endParaRPr lang="en-US" altLang="zh-TW" sz="2400" b="0" dirty="0">
              <a:latin typeface="Times New Roman" panose="02020603050405020304" pitchFamily="18" charset="0"/>
              <a:ea typeface="新細明體" charset="-120"/>
              <a:cs typeface="Times New Roman" panose="02020603050405020304" pitchFamily="18" charset="0"/>
            </a:endParaRPr>
          </a:p>
          <a:p>
            <a:pPr algn="just"/>
            <a:r>
              <a:rPr lang="en-US" altLang="zh-TW" sz="2400" dirty="0">
                <a:latin typeface="Times New Roman" panose="02020603050405020304" pitchFamily="18" charset="0"/>
                <a:ea typeface="新細明體" charset="-120"/>
                <a:cs typeface="Times New Roman" panose="02020603050405020304" pitchFamily="18" charset="0"/>
              </a:rPr>
              <a:t>Checksum Calculation at the Receiver</a:t>
            </a:r>
          </a:p>
          <a:p>
            <a:pPr algn="just"/>
            <a:r>
              <a:rPr lang="en-US" altLang="zh-TW" sz="2400" b="0" dirty="0">
                <a:latin typeface="Times New Roman" panose="02020603050405020304" pitchFamily="18" charset="0"/>
                <a:ea typeface="新細明體" charset="-120"/>
                <a:cs typeface="Times New Roman" panose="02020603050405020304" pitchFamily="18" charset="0"/>
              </a:rPr>
              <a:t>The receiver divides the received packet into k sections and adds all sections. </a:t>
            </a:r>
          </a:p>
          <a:p>
            <a:pPr algn="just"/>
            <a:r>
              <a:rPr lang="en-US" altLang="zh-TW" sz="2400" b="0" dirty="0">
                <a:latin typeface="Times New Roman" panose="02020603050405020304" pitchFamily="18" charset="0"/>
                <a:ea typeface="新細明體" charset="-120"/>
                <a:cs typeface="Times New Roman" panose="02020603050405020304" pitchFamily="18" charset="0"/>
              </a:rPr>
              <a:t>It then complements the result. </a:t>
            </a:r>
          </a:p>
          <a:p>
            <a:pPr algn="just"/>
            <a:r>
              <a:rPr lang="en-US" altLang="zh-TW" sz="2400" b="0" dirty="0">
                <a:latin typeface="Times New Roman" panose="02020603050405020304" pitchFamily="18" charset="0"/>
                <a:ea typeface="新細明體" charset="-120"/>
                <a:cs typeface="Times New Roman" panose="02020603050405020304" pitchFamily="18" charset="0"/>
              </a:rPr>
              <a:t>If the final result is 0, the packet is accepted; otherwise, it is rejected. </a:t>
            </a:r>
          </a:p>
          <a:p>
            <a:pPr algn="just"/>
            <a:r>
              <a:rPr lang="en-US" altLang="zh-TW" sz="2400" b="0" dirty="0">
                <a:latin typeface="Times New Roman" panose="02020603050405020304" pitchFamily="18" charset="0"/>
                <a:ea typeface="新細明體" charset="-120"/>
                <a:cs typeface="Times New Roman" panose="02020603050405020304" pitchFamily="18" charset="0"/>
              </a:rPr>
              <a:t>Figure 1.22 shows graphically what happens at the sender and the receiver. </a:t>
            </a:r>
          </a:p>
        </p:txBody>
      </p:sp>
    </p:spTree>
    <p:extLst>
      <p:ext uri="{BB962C8B-B14F-4D97-AF65-F5344CB8AC3E}">
        <p14:creationId xmlns:p14="http://schemas.microsoft.com/office/powerpoint/2010/main" val="327805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3DCD4E-E05D-4929-AA18-8E432C62EDC1}" type="slidenum">
              <a:rPr lang="en-US" altLang="zh-TW" b="0"/>
              <a:pPr/>
              <a:t>4</a:t>
            </a:fld>
            <a:endParaRPr lang="en-US" altLang="zh-TW" b="0"/>
          </a:p>
        </p:txBody>
      </p:sp>
      <p:sp>
        <p:nvSpPr>
          <p:cNvPr id="102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charset="-120"/>
            </a:endParaRPr>
          </a:p>
        </p:txBody>
      </p:sp>
      <p:sp>
        <p:nvSpPr>
          <p:cNvPr id="10247" name="Rectangle 5"/>
          <p:cNvSpPr>
            <a:spLocks noChangeArrowheads="1"/>
          </p:cNvSpPr>
          <p:nvPr/>
        </p:nvSpPr>
        <p:spPr bwMode="auto">
          <a:xfrm>
            <a:off x="228600" y="1275934"/>
            <a:ext cx="86868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sz="2400" b="0" dirty="0">
                <a:latin typeface="Times New Roman" panose="02020603050405020304" pitchFamily="18" charset="0"/>
                <a:cs typeface="Times New Roman" panose="02020603050405020304" pitchFamily="18" charset="0"/>
              </a:rPr>
              <a:t>The Internet Protocol (IP) is the transmission mechanism used by the TCP/IP protocols at the network layer. </a:t>
            </a:r>
          </a:p>
          <a:p>
            <a:pPr algn="just"/>
            <a:r>
              <a:rPr lang="en-US" altLang="zh-TW" sz="2400" b="0" dirty="0">
                <a:latin typeface="Times New Roman" panose="02020603050405020304" pitchFamily="18" charset="0"/>
                <a:ea typeface="新細明體" charset="-120"/>
                <a:cs typeface="Times New Roman" panose="02020603050405020304" pitchFamily="18" charset="0"/>
              </a:rPr>
              <a:t>IP is an unreliable and connectionless datagram protocol—a best-effort delivery service. </a:t>
            </a:r>
          </a:p>
          <a:p>
            <a:pPr algn="just"/>
            <a:r>
              <a:rPr lang="en-US" altLang="zh-TW" sz="2400" b="0" dirty="0">
                <a:latin typeface="Times New Roman" panose="02020603050405020304" pitchFamily="18" charset="0"/>
                <a:ea typeface="新細明體" charset="-120"/>
                <a:cs typeface="Times New Roman" panose="02020603050405020304" pitchFamily="18" charset="0"/>
              </a:rPr>
              <a:t>The term best-effort means that IP packets can be corrupted, lost, arrive out of order, or delayed and may create congestion for the network. </a:t>
            </a:r>
          </a:p>
          <a:p>
            <a:pPr algn="just"/>
            <a:r>
              <a:rPr lang="en-US" altLang="zh-TW" sz="2400" b="0" dirty="0">
                <a:latin typeface="Times New Roman" panose="02020603050405020304" pitchFamily="18" charset="0"/>
                <a:ea typeface="新細明體" charset="-120"/>
                <a:cs typeface="Times New Roman" panose="02020603050405020304" pitchFamily="18" charset="0"/>
              </a:rPr>
              <a:t>IP is also a connectionless protocol for a packet switching network that uses the datagram approach. </a:t>
            </a:r>
          </a:p>
          <a:p>
            <a:pPr algn="just"/>
            <a:r>
              <a:rPr lang="en-US" altLang="zh-TW" sz="2400" b="0" dirty="0">
                <a:latin typeface="Times New Roman" panose="02020603050405020304" pitchFamily="18" charset="0"/>
                <a:ea typeface="新細明體" charset="-120"/>
                <a:cs typeface="Times New Roman" panose="02020603050405020304" pitchFamily="18" charset="0"/>
              </a:rPr>
              <a:t>This means that each datagram is handled independently, and each datagram can follow a different route to the destination. </a:t>
            </a:r>
          </a:p>
          <a:p>
            <a:pPr algn="just"/>
            <a:r>
              <a:rPr lang="en-US" altLang="zh-TW" sz="2400" b="0" dirty="0">
                <a:latin typeface="Times New Roman" panose="02020603050405020304" pitchFamily="18" charset="0"/>
                <a:ea typeface="新細明體" charset="-120"/>
                <a:cs typeface="Times New Roman" panose="02020603050405020304" pitchFamily="18" charset="0"/>
              </a:rPr>
              <a:t>This implies that datagrams sent by the same source to the same destination could arrive out of order, some could be lost or corrupted during transmission. </a:t>
            </a:r>
          </a:p>
        </p:txBody>
      </p:sp>
      <p:sp>
        <p:nvSpPr>
          <p:cNvPr id="6" name="Rectangle 5"/>
          <p:cNvSpPr/>
          <p:nvPr/>
        </p:nvSpPr>
        <p:spPr>
          <a:xfrm>
            <a:off x="395536" y="428154"/>
            <a:ext cx="6912768" cy="584775"/>
          </a:xfrm>
          <a:prstGeom prst="rect">
            <a:avLst/>
          </a:prstGeom>
        </p:spPr>
        <p:txBody>
          <a:bodyPr wrap="square">
            <a:spAutoFit/>
          </a:bodyPr>
          <a:lstStyle/>
          <a:p>
            <a:r>
              <a:rPr lang="en-US" altLang="zh-TW" sz="3200" b="1" dirty="0">
                <a:latin typeface="Times New Roman" panose="02020603050405020304" pitchFamily="18" charset="0"/>
                <a:ea typeface="新細明體" charset="-120"/>
                <a:cs typeface="Times New Roman" panose="02020603050405020304" pitchFamily="18" charset="0"/>
              </a:rPr>
              <a:t>Introduction of IP </a:t>
            </a:r>
          </a:p>
        </p:txBody>
      </p:sp>
    </p:spTree>
    <p:extLst>
      <p:ext uri="{BB962C8B-B14F-4D97-AF65-F5344CB8AC3E}">
        <p14:creationId xmlns:p14="http://schemas.microsoft.com/office/powerpoint/2010/main" val="15124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652A718-1CCA-4718-A7CD-CB9698B5CC3C}" type="slidenum">
              <a:rPr lang="en-US" altLang="zh-TW" b="0"/>
              <a:pPr/>
              <a:t>40</a:t>
            </a:fld>
            <a:endParaRPr lang="en-US" altLang="zh-TW" b="0"/>
          </a:p>
        </p:txBody>
      </p:sp>
      <p:sp>
        <p:nvSpPr>
          <p:cNvPr id="114692" name="Text Box 2"/>
          <p:cNvSpPr txBox="1">
            <a:spLocks noChangeArrowheads="1"/>
          </p:cNvSpPr>
          <p:nvPr/>
        </p:nvSpPr>
        <p:spPr bwMode="auto">
          <a:xfrm>
            <a:off x="439737" y="372039"/>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1.22    </a:t>
            </a:r>
            <a:r>
              <a:rPr lang="en-US" altLang="en-US" i="1" dirty="0">
                <a:latin typeface="Times New Roman" panose="02020603050405020304" pitchFamily="18" charset="0"/>
              </a:rPr>
              <a:t>Checksum concept</a:t>
            </a:r>
          </a:p>
        </p:txBody>
      </p:sp>
      <p:pic>
        <p:nvPicPr>
          <p:cNvPr id="6645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211213"/>
            <a:ext cx="1763713"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458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4618938"/>
            <a:ext cx="2174875"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459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399" y="1214388"/>
            <a:ext cx="1763713"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459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3281313"/>
            <a:ext cx="239553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2"/>
          <p:cNvSpPr txBox="1">
            <a:spLocks noChangeArrowheads="1"/>
          </p:cNvSpPr>
          <p:nvPr/>
        </p:nvSpPr>
        <p:spPr bwMode="auto">
          <a:xfrm>
            <a:off x="431799" y="4181083"/>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1.23    </a:t>
            </a:r>
            <a:r>
              <a:rPr lang="en-US" altLang="en-US" i="1" dirty="0">
                <a:latin typeface="Times New Roman" panose="02020603050405020304" pitchFamily="18" charset="0"/>
              </a:rPr>
              <a:t>Checksum in one’s complement arithmetic</a:t>
            </a:r>
          </a:p>
        </p:txBody>
      </p:sp>
      <p:pic>
        <p:nvPicPr>
          <p:cNvPr id="1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536" y="5496237"/>
            <a:ext cx="233045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6736" y="5589900"/>
            <a:ext cx="2989263"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6799" y="5477187"/>
            <a:ext cx="2293937"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548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64586"/>
                                        </p:tgtEl>
                                        <p:attrNameLst>
                                          <p:attrName>style.visibility</p:attrName>
                                        </p:attrNameLst>
                                      </p:cBhvr>
                                      <p:to>
                                        <p:strVal val="visible"/>
                                      </p:to>
                                    </p:set>
                                    <p:animEffect transition="in" filter="wipe(up)">
                                      <p:cBhvr>
                                        <p:cTn id="7" dur="2000"/>
                                        <p:tgtEl>
                                          <p:spTgt spid="664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64588"/>
                                        </p:tgtEl>
                                        <p:attrNameLst>
                                          <p:attrName>style.visibility</p:attrName>
                                        </p:attrNameLst>
                                      </p:cBhvr>
                                      <p:to>
                                        <p:strVal val="visible"/>
                                      </p:to>
                                    </p:set>
                                    <p:animEffect transition="in" filter="wipe(left)">
                                      <p:cBhvr>
                                        <p:cTn id="12" dur="2000"/>
                                        <p:tgtEl>
                                          <p:spTgt spid="664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64590"/>
                                        </p:tgtEl>
                                        <p:attrNameLst>
                                          <p:attrName>style.visibility</p:attrName>
                                        </p:attrNameLst>
                                      </p:cBhvr>
                                      <p:to>
                                        <p:strVal val="visible"/>
                                      </p:to>
                                    </p:set>
                                    <p:animEffect transition="in" filter="wipe(up)">
                                      <p:cBhvr>
                                        <p:cTn id="17" dur="2000"/>
                                        <p:tgtEl>
                                          <p:spTgt spid="6645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64593"/>
                                        </p:tgtEl>
                                        <p:attrNameLst>
                                          <p:attrName>style.visibility</p:attrName>
                                        </p:attrNameLst>
                                      </p:cBhvr>
                                      <p:to>
                                        <p:strVal val="visible"/>
                                      </p:to>
                                    </p:set>
                                    <p:animEffect transition="in" filter="wipe(left)">
                                      <p:cBhvr>
                                        <p:cTn id="22" dur="2000"/>
                                        <p:tgtEl>
                                          <p:spTgt spid="66459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amond(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amond(in)">
                                      <p:cBhvr>
                                        <p:cTn id="3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1E238AC-F1A5-4A54-9AD8-94491902D03D}" type="slidenum">
              <a:rPr lang="en-US" altLang="zh-TW" b="0"/>
              <a:pPr/>
              <a:t>41</a:t>
            </a:fld>
            <a:endParaRPr lang="en-US" altLang="zh-TW" b="0"/>
          </a:p>
        </p:txBody>
      </p:sp>
      <p:sp>
        <p:nvSpPr>
          <p:cNvPr id="120836" name="Text Box 2"/>
          <p:cNvSpPr txBox="1">
            <a:spLocks noChangeArrowheads="1"/>
          </p:cNvSpPr>
          <p:nvPr/>
        </p:nvSpPr>
        <p:spPr bwMode="auto">
          <a:xfrm>
            <a:off x="152400" y="404664"/>
            <a:ext cx="8839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1.17</a:t>
            </a:r>
          </a:p>
          <a:p>
            <a:pPr algn="just"/>
            <a:r>
              <a:rPr lang="en-US" altLang="zh-TW" sz="2000" dirty="0">
                <a:latin typeface="Times New Roman" panose="02020603050405020304" pitchFamily="18" charset="0"/>
                <a:ea typeface="新細明體" charset="-120"/>
                <a:cs typeface="Times New Roman" panose="02020603050405020304" pitchFamily="18" charset="0"/>
              </a:rPr>
              <a:t>Figure 1.24 shows an example of a checksum calculation at the sender site for an IP header without options. The header is divided into 16-bit sections. All the sections are added and the sum is complemented. The result is inserted in the checksum field.</a:t>
            </a:r>
          </a:p>
        </p:txBody>
      </p:sp>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418" y="3687887"/>
            <a:ext cx="4049712" cy="126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30" y="3645024"/>
            <a:ext cx="3427413"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16"/>
          <p:cNvSpPr>
            <a:spLocks/>
          </p:cNvSpPr>
          <p:nvPr/>
        </p:nvSpPr>
        <p:spPr bwMode="auto">
          <a:xfrm>
            <a:off x="3819330" y="4302249"/>
            <a:ext cx="5181600" cy="1752600"/>
          </a:xfrm>
          <a:custGeom>
            <a:avLst/>
            <a:gdLst>
              <a:gd name="T0" fmla="*/ 0 w 3216"/>
              <a:gd name="T1" fmla="*/ 1752600 h 1104"/>
              <a:gd name="T2" fmla="*/ 5181600 w 3216"/>
              <a:gd name="T3" fmla="*/ 1752600 h 1104"/>
              <a:gd name="T4" fmla="*/ 5181600 w 3216"/>
              <a:gd name="T5" fmla="*/ 0 h 1104"/>
              <a:gd name="T6" fmla="*/ 4872251 w 3216"/>
              <a:gd name="T7" fmla="*/ 0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16" h="1104">
                <a:moveTo>
                  <a:pt x="0" y="1104"/>
                </a:moveTo>
                <a:lnTo>
                  <a:pt x="3216" y="1104"/>
                </a:lnTo>
                <a:lnTo>
                  <a:pt x="3216" y="0"/>
                </a:lnTo>
                <a:lnTo>
                  <a:pt x="3024" y="0"/>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Text Box 2"/>
          <p:cNvSpPr txBox="1">
            <a:spLocks noChangeArrowheads="1"/>
          </p:cNvSpPr>
          <p:nvPr/>
        </p:nvSpPr>
        <p:spPr bwMode="auto">
          <a:xfrm>
            <a:off x="1043608" y="2505505"/>
            <a:ext cx="73914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1.24    </a:t>
            </a:r>
            <a:r>
              <a:rPr lang="en-US" altLang="en-US" i="1" dirty="0">
                <a:latin typeface="Times New Roman" panose="02020603050405020304" pitchFamily="18" charset="0"/>
              </a:rPr>
              <a:t>Example of checksum calculation at the sender</a:t>
            </a:r>
          </a:p>
        </p:txBody>
      </p:sp>
    </p:spTree>
    <p:extLst>
      <p:ext uri="{BB962C8B-B14F-4D97-AF65-F5344CB8AC3E}">
        <p14:creationId xmlns:p14="http://schemas.microsoft.com/office/powerpoint/2010/main" val="15803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3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414488B-589B-4859-941F-ADC4E08AB1A4}" type="slidenum">
              <a:rPr lang="en-US" altLang="zh-TW" b="0"/>
              <a:pPr/>
              <a:t>42</a:t>
            </a:fld>
            <a:endParaRPr lang="en-US" altLang="zh-TW" b="0"/>
          </a:p>
        </p:txBody>
      </p:sp>
      <p:sp>
        <p:nvSpPr>
          <p:cNvPr id="124932" name="Text Box 2"/>
          <p:cNvSpPr txBox="1">
            <a:spLocks noChangeArrowheads="1"/>
          </p:cNvSpPr>
          <p:nvPr/>
        </p:nvSpPr>
        <p:spPr bwMode="auto">
          <a:xfrm>
            <a:off x="152400" y="404664"/>
            <a:ext cx="88392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charset="-120"/>
                <a:cs typeface="Times New Roman" panose="02020603050405020304" pitchFamily="18" charset="0"/>
              </a:rPr>
              <a:t>Example 1.18</a:t>
            </a:r>
          </a:p>
          <a:p>
            <a:pPr algn="just"/>
            <a:r>
              <a:rPr lang="en-US" altLang="zh-TW" sz="2000" dirty="0">
                <a:latin typeface="Times New Roman" panose="02020603050405020304" pitchFamily="18" charset="0"/>
                <a:ea typeface="新細明體" charset="-120"/>
                <a:cs typeface="Times New Roman" panose="02020603050405020304" pitchFamily="18" charset="0"/>
              </a:rPr>
              <a:t>Figure 1.25 shows the checking of checksum calculation at the receiver site (or intermediate router) assuming that no errors occurred in the header. The header is divided into 16-bit sections. All the sections are added and the sum is complemented. Since the result is 16 0s, the packet is accepted.</a:t>
            </a:r>
          </a:p>
        </p:txBody>
      </p:sp>
      <p:sp>
        <p:nvSpPr>
          <p:cNvPr id="8" name="Text Box 2"/>
          <p:cNvSpPr txBox="1">
            <a:spLocks noChangeArrowheads="1"/>
          </p:cNvSpPr>
          <p:nvPr/>
        </p:nvSpPr>
        <p:spPr bwMode="auto">
          <a:xfrm>
            <a:off x="1187624" y="2035880"/>
            <a:ext cx="7239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1.25    </a:t>
            </a:r>
            <a:r>
              <a:rPr lang="en-US" altLang="en-US" i="1" dirty="0">
                <a:latin typeface="Times New Roman" panose="02020603050405020304" pitchFamily="18" charset="0"/>
              </a:rPr>
              <a:t>Example of checksum calculation at the receiver</a:t>
            </a:r>
          </a:p>
        </p:txBody>
      </p:sp>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911" y="2511701"/>
            <a:ext cx="4049713"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11" y="4059514"/>
            <a:ext cx="3482975"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13"/>
          <p:cNvSpPr>
            <a:spLocks/>
          </p:cNvSpPr>
          <p:nvPr/>
        </p:nvSpPr>
        <p:spPr bwMode="auto">
          <a:xfrm>
            <a:off x="3919711" y="3121301"/>
            <a:ext cx="4876800" cy="2057400"/>
          </a:xfrm>
          <a:custGeom>
            <a:avLst/>
            <a:gdLst>
              <a:gd name="T0" fmla="*/ 4572000 w 3072"/>
              <a:gd name="T1" fmla="*/ 0 h 1248"/>
              <a:gd name="T2" fmla="*/ 4876800 w 3072"/>
              <a:gd name="T3" fmla="*/ 0 h 1248"/>
              <a:gd name="T4" fmla="*/ 4876800 w 3072"/>
              <a:gd name="T5" fmla="*/ 2057400 h 1248"/>
              <a:gd name="T6" fmla="*/ 0 w 3072"/>
              <a:gd name="T7" fmla="*/ 2057400 h 1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2" h="1248">
                <a:moveTo>
                  <a:pt x="2880" y="0"/>
                </a:moveTo>
                <a:lnTo>
                  <a:pt x="3072" y="0"/>
                </a:lnTo>
                <a:lnTo>
                  <a:pt x="3072" y="1248"/>
                </a:lnTo>
                <a:lnTo>
                  <a:pt x="0" y="1248"/>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7453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20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9DF4AFC-D9C6-4249-AC27-1115AA546D80}"/>
              </a:ext>
            </a:extLst>
          </p:cNvPr>
          <p:cNvSpPr>
            <a:spLocks noGrp="1" noChangeArrowheads="1"/>
          </p:cNvSpPr>
          <p:nvPr>
            <p:ph type="title"/>
          </p:nvPr>
        </p:nvSpPr>
        <p:spPr bwMode="auto">
          <a:xfrm>
            <a:off x="251520" y="1647111"/>
            <a:ext cx="8229600" cy="66632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defRPr/>
            </a:pPr>
            <a:r>
              <a:rPr lang="en-US" altLang="zh-TW" sz="3200" b="1" dirty="0">
                <a:solidFill>
                  <a:srgbClr val="00B0F0"/>
                </a:solidFill>
                <a:effectLst>
                  <a:outerShdw blurRad="38100" dist="38100" dir="2700000" algn="tl">
                    <a:srgbClr val="000000">
                      <a:alpha val="43137"/>
                    </a:srgbClr>
                  </a:outerShdw>
                </a:effectLst>
                <a:latin typeface="Times New Roman" panose="02020603050405020304" pitchFamily="18" charset="0"/>
                <a:ea typeface="新細明體" panose="02020500000000000000" pitchFamily="18" charset="-120"/>
                <a:cs typeface="Times New Roman" panose="02020603050405020304" pitchFamily="18" charset="0"/>
              </a:rPr>
              <a:t>OBJECTIVES</a:t>
            </a:r>
            <a:r>
              <a:rPr lang="en-US" altLang="zh-TW" sz="3200" b="1" dirty="0">
                <a:solidFill>
                  <a:srgbClr val="0070C0"/>
                </a:solidFill>
                <a:effectLst>
                  <a:outerShdw blurRad="38100" dist="38100" dir="2700000" algn="tl">
                    <a:srgbClr val="000000">
                      <a:alpha val="43137"/>
                    </a:srgbClr>
                  </a:outerShdw>
                </a:effectLst>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5" name="Rectangle 3">
            <a:extLst>
              <a:ext uri="{FF2B5EF4-FFF2-40B4-BE49-F238E27FC236}">
                <a16:creationId xmlns:a16="http://schemas.microsoft.com/office/drawing/2014/main" id="{E208619F-D40A-41FD-A5E2-56E14C190C33}"/>
              </a:ext>
            </a:extLst>
          </p:cNvPr>
          <p:cNvSpPr>
            <a:spLocks noChangeArrowheads="1"/>
          </p:cNvSpPr>
          <p:nvPr/>
        </p:nvSpPr>
        <p:spPr bwMode="auto">
          <a:xfrm>
            <a:off x="467544" y="2313439"/>
            <a:ext cx="8208912" cy="393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fontAlgn="base">
              <a:lnSpc>
                <a:spcPct val="90000"/>
              </a:lnSpc>
              <a:spcBef>
                <a:spcPct val="10000"/>
              </a:spcBef>
              <a:spcAft>
                <a:spcPct val="10000"/>
              </a:spcAft>
              <a:buClr>
                <a:srgbClr val="3333CC"/>
              </a:buClr>
              <a:buFont typeface="Arial" panose="020B0604020202020204" pitchFamily="34" charset="0"/>
              <a:buChar char="•"/>
            </a:pPr>
            <a:r>
              <a:rPr lang="en-US" altLang="zh-TW" sz="2400" dirty="0">
                <a:solidFill>
                  <a:srgbClr val="000000"/>
                </a:solidFill>
                <a:latin typeface="Times New Roman" panose="02020603050405020304" pitchFamily="18" charset="0"/>
                <a:ea typeface="新細明體" charset="-120"/>
              </a:rPr>
              <a:t>To make a distinction between logical address (IP address) and physical address (MAC address).</a:t>
            </a:r>
          </a:p>
          <a:p>
            <a:pPr fontAlgn="base">
              <a:lnSpc>
                <a:spcPct val="90000"/>
              </a:lnSpc>
              <a:spcBef>
                <a:spcPct val="10000"/>
              </a:spcBef>
              <a:spcAft>
                <a:spcPct val="10000"/>
              </a:spcAft>
              <a:buClr>
                <a:srgbClr val="3333CC"/>
              </a:buClr>
              <a:buFont typeface="Arial" panose="020B0604020202020204" pitchFamily="34" charset="0"/>
              <a:buChar char="•"/>
            </a:pPr>
            <a:r>
              <a:rPr lang="en-US" altLang="zh-TW" sz="2400" dirty="0">
                <a:solidFill>
                  <a:srgbClr val="000000"/>
                </a:solidFill>
                <a:latin typeface="Times New Roman" panose="02020603050405020304" pitchFamily="18" charset="0"/>
                <a:ea typeface="新細明體" charset="-120"/>
              </a:rPr>
              <a:t>To describe how the mapping of a logical address to a physical address can be static or dynamic.</a:t>
            </a:r>
          </a:p>
          <a:p>
            <a:pPr fontAlgn="base">
              <a:lnSpc>
                <a:spcPct val="90000"/>
              </a:lnSpc>
              <a:spcBef>
                <a:spcPct val="10000"/>
              </a:spcBef>
              <a:spcAft>
                <a:spcPct val="10000"/>
              </a:spcAft>
              <a:buClr>
                <a:srgbClr val="3333CC"/>
              </a:buClr>
              <a:buFont typeface="Arial" panose="020B0604020202020204" pitchFamily="34" charset="0"/>
              <a:buChar char="•"/>
            </a:pPr>
            <a:r>
              <a:rPr lang="en-US" altLang="zh-TW" sz="2400" dirty="0">
                <a:solidFill>
                  <a:srgbClr val="000000"/>
                </a:solidFill>
                <a:latin typeface="Times New Roman" panose="02020603050405020304" pitchFamily="18" charset="0"/>
                <a:ea typeface="新細明體" charset="-120"/>
              </a:rPr>
              <a:t>To show how the address resolution protocol (ARP) is used to dynamically map a logical address to a physical address.</a:t>
            </a:r>
          </a:p>
          <a:p>
            <a:pPr fontAlgn="base">
              <a:lnSpc>
                <a:spcPct val="90000"/>
              </a:lnSpc>
              <a:spcBef>
                <a:spcPct val="10000"/>
              </a:spcBef>
              <a:spcAft>
                <a:spcPct val="10000"/>
              </a:spcAft>
              <a:buClr>
                <a:srgbClr val="3333CC"/>
              </a:buClr>
              <a:buFont typeface="Arial" panose="020B0604020202020204" pitchFamily="34" charset="0"/>
              <a:buChar char="•"/>
            </a:pPr>
            <a:r>
              <a:rPr lang="en-US" altLang="zh-TW" sz="2400" dirty="0">
                <a:solidFill>
                  <a:srgbClr val="000000"/>
                </a:solidFill>
                <a:latin typeface="Times New Roman" panose="02020603050405020304" pitchFamily="18" charset="0"/>
                <a:ea typeface="新細明體" charset="-120"/>
              </a:rPr>
              <a:t>To show that the proxy ARP can be used to create a subnetting effect.</a:t>
            </a:r>
          </a:p>
          <a:p>
            <a:pPr fontAlgn="base">
              <a:lnSpc>
                <a:spcPct val="90000"/>
              </a:lnSpc>
              <a:spcBef>
                <a:spcPct val="10000"/>
              </a:spcBef>
              <a:spcAft>
                <a:spcPct val="10000"/>
              </a:spcAft>
              <a:buClr>
                <a:srgbClr val="3333CC"/>
              </a:buClr>
              <a:buFont typeface="Arial" panose="020B0604020202020204" pitchFamily="34" charset="0"/>
              <a:buChar char="•"/>
            </a:pPr>
            <a:r>
              <a:rPr lang="en-US" altLang="zh-TW" sz="2400" dirty="0">
                <a:solidFill>
                  <a:srgbClr val="000000"/>
                </a:solidFill>
                <a:latin typeface="Times New Roman" panose="02020603050405020304" pitchFamily="18" charset="0"/>
                <a:ea typeface="新細明體" charset="-120"/>
              </a:rPr>
              <a:t>To show that an ARP software package can be made of five components.</a:t>
            </a:r>
          </a:p>
        </p:txBody>
      </p:sp>
      <p:sp>
        <p:nvSpPr>
          <p:cNvPr id="6" name="Content Placeholder 2">
            <a:extLst>
              <a:ext uri="{FF2B5EF4-FFF2-40B4-BE49-F238E27FC236}">
                <a16:creationId xmlns:a16="http://schemas.microsoft.com/office/drawing/2014/main" id="{9FAE292E-A7A6-4C5D-8398-2039EC0AFA10}"/>
              </a:ext>
            </a:extLst>
          </p:cNvPr>
          <p:cNvSpPr txBox="1">
            <a:spLocks/>
          </p:cNvSpPr>
          <p:nvPr/>
        </p:nvSpPr>
        <p:spPr>
          <a:xfrm>
            <a:off x="-180528" y="442364"/>
            <a:ext cx="8424936" cy="946956"/>
          </a:xfrm>
          <a:prstGeom prst="rect">
            <a:avLst/>
          </a:prstGeom>
        </p:spPr>
        <p:txBody>
          <a:bodyPr>
            <a:norm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4400" b="1" dirty="0">
                <a:solidFill>
                  <a:srgbClr val="FF0000"/>
                </a:solidFill>
                <a:latin typeface="Times New Roman" panose="02020603050405020304" pitchFamily="18" charset="0"/>
                <a:cs typeface="Times New Roman" panose="02020603050405020304" pitchFamily="18" charset="0"/>
              </a:rPr>
              <a:t>Address Resolution Protocol</a:t>
            </a:r>
            <a:endParaRPr lang="en-IN" sz="4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61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rgbClr val="B2B2B2"/>
                                      </p:to>
                                    </p:animClr>
                                  </p:sub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rgbClr val="B2B2B2"/>
                                      </p:to>
                                    </p:animClr>
                                  </p:sub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rgbClr val="B2B2B2"/>
                                      </p:to>
                                    </p:animClr>
                                  </p:sub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rgbClr val="B2B2B2"/>
                                      </p:to>
                                    </p:animClr>
                                  </p:sub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
                                            <p:txEl>
                                              <p:pRg st="4" end="4"/>
                                            </p:txEl>
                                          </p:spTgt>
                                        </p:tgtEl>
                                      </p:cBhvr>
                                    </p:animEffect>
                                  </p:childTnLst>
                                  <p:subTnLst>
                                    <p:animClr clrSpc="rgb" dir="cw">
                                      <p:cBhvr override="childStyle">
                                        <p:cTn dur="1" fill="hold" display="0" masterRel="nextClick" afterEffect="1"/>
                                        <p:tgtEl>
                                          <p:spTgt spid="5">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A0F4B09-0728-4B2F-BC11-D07430788579}" type="slidenum">
              <a:rPr lang="zh-TW" altLang="en-US" b="0"/>
              <a:pPr/>
              <a:t>44</a:t>
            </a:fld>
            <a:endParaRPr lang="en-US" altLang="zh-TW" b="0"/>
          </a:p>
        </p:txBody>
      </p:sp>
      <p:sp>
        <p:nvSpPr>
          <p:cNvPr id="102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10247" name="Rectangle 5"/>
          <p:cNvSpPr>
            <a:spLocks noChangeArrowheads="1"/>
          </p:cNvSpPr>
          <p:nvPr/>
        </p:nvSpPr>
        <p:spPr bwMode="auto">
          <a:xfrm>
            <a:off x="304800" y="1024595"/>
            <a:ext cx="8534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The hosts and routers are recognized at the network level by their logical addresses.</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A logical address is an internetwork address and unique universally. It is called a logical address because it is usually implemented in software.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Every protocol that deals with interconnecting networks requires</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logical addresses.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The logical addresses in the TCP/IP protocol suite are called IP</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addresses and are 32 bits long.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A physical address is a local address, because it is usually (but not always) implemented in hardware.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Examples of physical addresses are 48-bit MAC addresses in the Ethernet protocol, which are imprinted on the NIC installed in the host or router. </a:t>
            </a:r>
          </a:p>
          <a:p>
            <a:pPr algn="just"/>
            <a:endParaRPr lang="en-US" altLang="zh-TW" sz="2400" b="0" dirty="0">
              <a:latin typeface="Times New Roman" panose="02020603050405020304" pitchFamily="18" charset="0"/>
              <a:ea typeface="新細明體" pitchFamily="18" charset="-120"/>
              <a:cs typeface="Times New Roman" panose="02020603050405020304" pitchFamily="18" charset="0"/>
            </a:endParaRPr>
          </a:p>
        </p:txBody>
      </p:sp>
      <p:sp>
        <p:nvSpPr>
          <p:cNvPr id="3" name="Rectangle 2"/>
          <p:cNvSpPr/>
          <p:nvPr/>
        </p:nvSpPr>
        <p:spPr>
          <a:xfrm>
            <a:off x="467544" y="260648"/>
            <a:ext cx="6640384"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ADDRESS MAPPING</a:t>
            </a:r>
          </a:p>
        </p:txBody>
      </p:sp>
    </p:spTree>
    <p:extLst>
      <p:ext uri="{BB962C8B-B14F-4D97-AF65-F5344CB8AC3E}">
        <p14:creationId xmlns:p14="http://schemas.microsoft.com/office/powerpoint/2010/main" val="3335568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446CD14-7E5C-4818-979A-E90A474343B1}" type="slidenum">
              <a:rPr lang="zh-TW" altLang="en-US" b="0"/>
              <a:pPr/>
              <a:t>45</a:t>
            </a:fld>
            <a:endParaRPr lang="en-US" altLang="zh-TW" b="0"/>
          </a:p>
        </p:txBody>
      </p:sp>
      <p:sp>
        <p:nvSpPr>
          <p:cNvPr id="583682" name="Text Box 2"/>
          <p:cNvSpPr txBox="1">
            <a:spLocks noChangeArrowheads="1"/>
          </p:cNvSpPr>
          <p:nvPr/>
        </p:nvSpPr>
        <p:spPr bwMode="auto">
          <a:xfrm>
            <a:off x="228600" y="152400"/>
            <a:ext cx="41633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b="1" dirty="0">
                <a:latin typeface="Times" panose="02020603050405020304" pitchFamily="18" charset="0"/>
                <a:ea typeface="新細明體" panose="02020500000000000000" pitchFamily="18" charset="-120"/>
              </a:rPr>
              <a:t>ADDRESS MAPPING</a:t>
            </a:r>
          </a:p>
        </p:txBody>
      </p:sp>
      <p:sp>
        <p:nvSpPr>
          <p:cNvPr id="12293"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583684" name="Rectangle 4"/>
          <p:cNvSpPr>
            <a:spLocks noChangeArrowheads="1"/>
          </p:cNvSpPr>
          <p:nvPr/>
        </p:nvSpPr>
        <p:spPr bwMode="auto">
          <a:xfrm>
            <a:off x="228600" y="836712"/>
            <a:ext cx="8382000" cy="585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pPr>
            <a:r>
              <a:rPr lang="en-US" altLang="zh-TW" sz="2400" dirty="0">
                <a:latin typeface="Times New Roman" panose="02020603050405020304" pitchFamily="18" charset="0"/>
                <a:ea typeface="新細明體" pitchFamily="18" charset="-120"/>
                <a:cs typeface="Times New Roman" panose="02020603050405020304" pitchFamily="18" charset="0"/>
              </a:rPr>
              <a:t>Static Mapping</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Static mapping means creating a table that associates a logical address with a physical address. </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This table is stored in each machine on the network. </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Each machine that knows, for example, the IP address of another machine but not its physical address can look it up in the table. </a:t>
            </a:r>
          </a:p>
          <a:p>
            <a:pPr>
              <a:spcBef>
                <a:spcPct val="10000"/>
              </a:spcBef>
              <a:spcAft>
                <a:spcPct val="10000"/>
              </a:spcAft>
              <a:buClr>
                <a:schemeClr val="tx1"/>
              </a:buClr>
              <a:buSzPct val="117000"/>
            </a:pPr>
            <a:r>
              <a:rPr lang="en-US" altLang="zh-TW" sz="2400" dirty="0">
                <a:latin typeface="Times New Roman" panose="02020603050405020304" pitchFamily="18" charset="0"/>
                <a:ea typeface="新細明體" pitchFamily="18" charset="-120"/>
                <a:cs typeface="Times New Roman" panose="02020603050405020304" pitchFamily="18" charset="0"/>
              </a:rPr>
              <a:t>Dynamic Mapping</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Each time a machine knows the logical address of another machine, it can use a protocol to find the physical address. </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Two protocols have been designed to perform dynamic mapping: Address Resolution Protocol (ARP) and Reverse Address Resolution Protocol (RARP). </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ARP maps a logical address to a physical address; </a:t>
            </a:r>
          </a:p>
          <a:p>
            <a:pPr>
              <a:spcBef>
                <a:spcPct val="10000"/>
              </a:spcBef>
              <a:spcAft>
                <a:spcPct val="10000"/>
              </a:spcAft>
              <a:buClr>
                <a:schemeClr val="tx1"/>
              </a:buClr>
              <a:buSzPct val="117000"/>
            </a:pPr>
            <a:r>
              <a:rPr lang="en-US" altLang="zh-TW" sz="2400" b="0" dirty="0">
                <a:latin typeface="Times New Roman" panose="02020603050405020304" pitchFamily="18" charset="0"/>
                <a:ea typeface="新細明體" pitchFamily="18" charset="-120"/>
                <a:cs typeface="Times New Roman" panose="02020603050405020304" pitchFamily="18" charset="0"/>
              </a:rPr>
              <a:t>RARP maps a physical address to a logical address.</a:t>
            </a:r>
          </a:p>
        </p:txBody>
      </p:sp>
    </p:spTree>
    <p:extLst>
      <p:ext uri="{BB962C8B-B14F-4D97-AF65-F5344CB8AC3E}">
        <p14:creationId xmlns:p14="http://schemas.microsoft.com/office/powerpoint/2010/main" val="2769120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3684"/>
                                        </p:tgtEl>
                                        <p:attrNameLst>
                                          <p:attrName>style.visibility</p:attrName>
                                        </p:attrNameLst>
                                      </p:cBhvr>
                                      <p:to>
                                        <p:strVal val="visible"/>
                                      </p:to>
                                    </p:set>
                                    <p:animEffect transition="in" filter="wipe(up)">
                                      <p:cBhvr>
                                        <p:cTn id="7" dur="5000"/>
                                        <p:tgtEl>
                                          <p:spTgt spid="583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4"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2276A0-BAB9-4820-8DE2-C95F9A199DED}" type="slidenum">
              <a:rPr lang="zh-TW" altLang="en-US" b="0"/>
              <a:pPr/>
              <a:t>46</a:t>
            </a:fld>
            <a:endParaRPr lang="en-US" altLang="zh-TW" b="0"/>
          </a:p>
        </p:txBody>
      </p:sp>
      <p:sp>
        <p:nvSpPr>
          <p:cNvPr id="1434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14343" name="Rectangle 5"/>
          <p:cNvSpPr>
            <a:spLocks noChangeArrowheads="1"/>
          </p:cNvSpPr>
          <p:nvPr/>
        </p:nvSpPr>
        <p:spPr bwMode="auto">
          <a:xfrm>
            <a:off x="323528" y="1371600"/>
            <a:ext cx="843947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Arial Unicode MS" panose="020B0604020202020204" pitchFamily="34" charset="-128"/>
                <a:ea typeface="新細明體" pitchFamily="18" charset="-120"/>
              </a:rPr>
              <a:t>Anytime a host or a router has an IP datagram to send to another host or router, it has the logical (IP) address of the receiver. </a:t>
            </a:r>
          </a:p>
          <a:p>
            <a:pPr algn="just"/>
            <a:r>
              <a:rPr lang="en-US" altLang="zh-TW" sz="2400" b="0" dirty="0">
                <a:latin typeface="Arial Unicode MS" panose="020B0604020202020204" pitchFamily="34" charset="-128"/>
                <a:ea typeface="新細明體" pitchFamily="18" charset="-120"/>
              </a:rPr>
              <a:t>But the IP datagram must be encapsulated in a frame to be able to pass through the physical network. </a:t>
            </a:r>
          </a:p>
          <a:p>
            <a:pPr algn="just"/>
            <a:r>
              <a:rPr lang="en-US" altLang="zh-TW" sz="2400" b="0" dirty="0">
                <a:latin typeface="Arial Unicode MS" panose="020B0604020202020204" pitchFamily="34" charset="-128"/>
                <a:ea typeface="新細明體" pitchFamily="18" charset="-120"/>
              </a:rPr>
              <a:t>This means that the sender needs the physical address of the receiver. </a:t>
            </a:r>
          </a:p>
          <a:p>
            <a:pPr algn="just"/>
            <a:r>
              <a:rPr lang="en-US" altLang="zh-TW" sz="2400" b="0" dirty="0">
                <a:latin typeface="Arial Unicode MS" panose="020B0604020202020204" pitchFamily="34" charset="-128"/>
                <a:ea typeface="新細明體" pitchFamily="18" charset="-120"/>
              </a:rPr>
              <a:t>A mapping corresponds a logical address to a physical address. </a:t>
            </a:r>
          </a:p>
          <a:p>
            <a:pPr algn="just"/>
            <a:r>
              <a:rPr lang="en-US" altLang="zh-TW" sz="2400" b="0" dirty="0">
                <a:latin typeface="Arial Unicode MS" panose="020B0604020202020204" pitchFamily="34" charset="-128"/>
                <a:ea typeface="新細明體" pitchFamily="18" charset="-120"/>
              </a:rPr>
              <a:t>ARP accepts a logical address from the IP protocol, maps the address to the corresponding physical address and pass it to the data link layer.      </a:t>
            </a:r>
          </a:p>
        </p:txBody>
      </p:sp>
      <p:sp>
        <p:nvSpPr>
          <p:cNvPr id="2" name="Rectangle 1"/>
          <p:cNvSpPr/>
          <p:nvPr/>
        </p:nvSpPr>
        <p:spPr>
          <a:xfrm>
            <a:off x="257324" y="404664"/>
            <a:ext cx="6834955"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Address Resolution Protocol</a:t>
            </a:r>
          </a:p>
        </p:txBody>
      </p:sp>
    </p:spTree>
    <p:extLst>
      <p:ext uri="{BB962C8B-B14F-4D97-AF65-F5344CB8AC3E}">
        <p14:creationId xmlns:p14="http://schemas.microsoft.com/office/powerpoint/2010/main" val="241620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1D509CA-1E04-40AF-BF49-729447BDC68C}" type="slidenum">
              <a:rPr lang="zh-TW" altLang="en-US" b="0"/>
              <a:pPr/>
              <a:t>47</a:t>
            </a:fld>
            <a:endParaRPr lang="en-US" altLang="zh-TW" b="0"/>
          </a:p>
        </p:txBody>
      </p:sp>
      <p:sp>
        <p:nvSpPr>
          <p:cNvPr id="18436" name="Text Box 2"/>
          <p:cNvSpPr txBox="1">
            <a:spLocks noChangeArrowheads="1"/>
          </p:cNvSpPr>
          <p:nvPr/>
        </p:nvSpPr>
        <p:spPr bwMode="auto">
          <a:xfrm>
            <a:off x="1657350" y="58689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cs typeface="Times New Roman" panose="02020603050405020304" pitchFamily="18" charset="0"/>
              </a:rPr>
              <a:t>Figure 1.25    </a:t>
            </a:r>
            <a:r>
              <a:rPr lang="en-US" altLang="en-US" i="1" dirty="0">
                <a:latin typeface="Times New Roman" panose="02020603050405020304" pitchFamily="18" charset="0"/>
                <a:cs typeface="Times New Roman" panose="02020603050405020304" pitchFamily="18" charset="0"/>
              </a:rPr>
              <a:t>Position of ARP in TCP/IP protocol suite</a:t>
            </a:r>
          </a:p>
        </p:txBody>
      </p:sp>
      <p:pic>
        <p:nvPicPr>
          <p:cNvPr id="1844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13" y="3706487"/>
            <a:ext cx="6672262" cy="18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7215" y="852953"/>
            <a:ext cx="8509570" cy="2677656"/>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Anytime a host or a router has an IP datagram to send to another host or router, it has the logical (IP) address of the receiver. </a:t>
            </a:r>
          </a:p>
          <a:p>
            <a:pPr algn="just"/>
            <a:r>
              <a:rPr lang="en-US" sz="2400" dirty="0">
                <a:latin typeface="Times New Roman" panose="02020603050405020304" pitchFamily="18" charset="0"/>
                <a:cs typeface="Times New Roman" panose="02020603050405020304" pitchFamily="18" charset="0"/>
              </a:rPr>
              <a:t>But the IP datagram must be encapsulated in a frame to be able to pass through the physical network. </a:t>
            </a:r>
          </a:p>
          <a:p>
            <a:pPr algn="just"/>
            <a:r>
              <a:rPr lang="en-US" sz="2400" dirty="0">
                <a:latin typeface="Times New Roman" panose="02020603050405020304" pitchFamily="18" charset="0"/>
                <a:cs typeface="Times New Roman" panose="02020603050405020304" pitchFamily="18" charset="0"/>
              </a:rPr>
              <a:t>This means that the sender needs the physical address of the receiver. </a:t>
            </a:r>
          </a:p>
          <a:p>
            <a:pPr algn="just"/>
            <a:r>
              <a:rPr lang="en-US" sz="2400" dirty="0">
                <a:latin typeface="Times New Roman" panose="02020603050405020304" pitchFamily="18" charset="0"/>
                <a:cs typeface="Times New Roman" panose="02020603050405020304" pitchFamily="18" charset="0"/>
              </a:rPr>
              <a:t>A mapping corresponds a logical address to a physical address.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1811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300F47B-C402-42D1-802F-B53DAD75AAE5}" type="slidenum">
              <a:rPr lang="zh-TW" altLang="en-US" b="0"/>
              <a:pPr/>
              <a:t>48</a:t>
            </a:fld>
            <a:endParaRPr lang="en-US" altLang="zh-TW" b="0"/>
          </a:p>
        </p:txBody>
      </p:sp>
      <p:sp>
        <p:nvSpPr>
          <p:cNvPr id="20484" name="Text Box 2"/>
          <p:cNvSpPr txBox="1">
            <a:spLocks noChangeArrowheads="1"/>
          </p:cNvSpPr>
          <p:nvPr/>
        </p:nvSpPr>
        <p:spPr bwMode="auto">
          <a:xfrm>
            <a:off x="1023144" y="455613"/>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1.26</a:t>
            </a:r>
            <a:r>
              <a:rPr lang="en-US" altLang="en-US" i="1" dirty="0">
                <a:latin typeface="Times New Roman" panose="02020603050405020304" pitchFamily="18" charset="0"/>
              </a:rPr>
              <a:t>ARP operation</a:t>
            </a:r>
          </a:p>
        </p:txBody>
      </p:sp>
      <p:pic>
        <p:nvPicPr>
          <p:cNvPr id="5632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6389688"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886200"/>
            <a:ext cx="6380163"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1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981200"/>
            <a:ext cx="56578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16"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4876800"/>
            <a:ext cx="5110163"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6" name="矩形 1"/>
          <p:cNvSpPr>
            <a:spLocks noChangeArrowheads="1"/>
          </p:cNvSpPr>
          <p:nvPr/>
        </p:nvSpPr>
        <p:spPr bwMode="auto">
          <a:xfrm>
            <a:off x="4224338" y="3268663"/>
            <a:ext cx="64770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a:solidFill>
                  <a:srgbClr val="3366FF"/>
                </a:solidFill>
                <a:latin typeface="Times New Roman" panose="02020603050405020304" pitchFamily="18" charset="0"/>
                <a:ea typeface="新細明體" pitchFamily="18" charset="-120"/>
                <a:cs typeface="Times New Roman" panose="02020603050405020304" pitchFamily="18" charset="0"/>
              </a:rPr>
              <a:t>broadcast</a:t>
            </a:r>
            <a:endParaRPr lang="zh-TW" altLang="en-US" sz="1200">
              <a:solidFill>
                <a:srgbClr val="3366FF"/>
              </a:solidFill>
              <a:latin typeface="Times New Roman" panose="02020603050405020304" pitchFamily="18" charset="0"/>
              <a:ea typeface="新細明體" pitchFamily="18" charset="-120"/>
              <a:cs typeface="Times New Roman" panose="02020603050405020304" pitchFamily="18" charset="0"/>
            </a:endParaRPr>
          </a:p>
        </p:txBody>
      </p:sp>
    </p:spTree>
    <p:extLst>
      <p:ext uri="{BB962C8B-B14F-4D97-AF65-F5344CB8AC3E}">
        <p14:creationId xmlns:p14="http://schemas.microsoft.com/office/powerpoint/2010/main" val="2467761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63214"/>
                                        </p:tgtEl>
                                        <p:attrNameLst>
                                          <p:attrName>style.visibility</p:attrName>
                                        </p:attrNameLst>
                                      </p:cBhvr>
                                      <p:to>
                                        <p:strVal val="visible"/>
                                      </p:to>
                                    </p:set>
                                    <p:animEffect transition="in" filter="wipe(left)">
                                      <p:cBhvr>
                                        <p:cTn id="13" dur="2000"/>
                                        <p:tgtEl>
                                          <p:spTgt spid="56321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56321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563216"/>
                                        </p:tgtEl>
                                        <p:attrNameLst>
                                          <p:attrName>style.visibility</p:attrName>
                                        </p:attrNameLst>
                                      </p:cBhvr>
                                      <p:to>
                                        <p:strVal val="visible"/>
                                      </p:to>
                                    </p:set>
                                    <p:animEffect transition="in" filter="wipe(right)">
                                      <p:cBhvr>
                                        <p:cTn id="22" dur="2000"/>
                                        <p:tgtEl>
                                          <p:spTgt spid="563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81109C-5C59-4989-8BC1-18029ECD995B}" type="slidenum">
              <a:rPr lang="zh-TW" altLang="en-US" b="0"/>
              <a:pPr/>
              <a:t>49</a:t>
            </a:fld>
            <a:endParaRPr lang="en-US" altLang="zh-TW" b="0"/>
          </a:p>
        </p:txBody>
      </p:sp>
      <p:sp>
        <p:nvSpPr>
          <p:cNvPr id="22532" name="Text Box 2"/>
          <p:cNvSpPr txBox="1">
            <a:spLocks noChangeArrowheads="1"/>
          </p:cNvSpPr>
          <p:nvPr/>
        </p:nvSpPr>
        <p:spPr bwMode="auto">
          <a:xfrm>
            <a:off x="971600" y="379412"/>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1.27 </a:t>
            </a:r>
            <a:r>
              <a:rPr lang="en-US" altLang="en-US" i="1" dirty="0">
                <a:latin typeface="Times New Roman" panose="02020603050405020304" pitchFamily="18" charset="0"/>
              </a:rPr>
              <a:t>ARP packet</a:t>
            </a:r>
          </a:p>
        </p:txBody>
      </p:sp>
      <p:pic>
        <p:nvPicPr>
          <p:cNvPr id="225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311275"/>
            <a:ext cx="8053387"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0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5E383F1-D628-4F46-AAC0-2B0F0C4521E6}" type="slidenum">
              <a:rPr lang="en-US" altLang="zh-TW" b="0"/>
              <a:pPr/>
              <a:t>5</a:t>
            </a:fld>
            <a:endParaRPr lang="en-US" altLang="zh-TW" b="0"/>
          </a:p>
        </p:txBody>
      </p:sp>
      <p:sp>
        <p:nvSpPr>
          <p:cNvPr id="14340" name="Text Box 2"/>
          <p:cNvSpPr txBox="1">
            <a:spLocks noChangeArrowheads="1"/>
          </p:cNvSpPr>
          <p:nvPr/>
        </p:nvSpPr>
        <p:spPr bwMode="auto">
          <a:xfrm>
            <a:off x="971600" y="685801"/>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0000FF"/>
                </a:solidFill>
                <a:latin typeface="Times New Roman" panose="02020603050405020304" pitchFamily="18" charset="0"/>
                <a:cs typeface="Times New Roman" panose="02020603050405020304" pitchFamily="18" charset="0"/>
              </a:rPr>
              <a:t>Figure 1.1</a:t>
            </a:r>
            <a:r>
              <a:rPr lang="en-US" altLang="en-US" dirty="0">
                <a:solidFill>
                  <a:schemeClr val="accent2"/>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Position of IP in TCP/IP protocol suite</a:t>
            </a:r>
          </a:p>
        </p:txBody>
      </p:sp>
      <p:pic>
        <p:nvPicPr>
          <p:cNvPr id="1434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30350"/>
            <a:ext cx="8455025"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283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2276A0-BAB9-4820-8DE2-C95F9A199DED}" type="slidenum">
              <a:rPr lang="zh-TW" altLang="en-US" b="0"/>
              <a:pPr/>
              <a:t>50</a:t>
            </a:fld>
            <a:endParaRPr lang="en-US" altLang="zh-TW" b="0"/>
          </a:p>
        </p:txBody>
      </p:sp>
      <p:sp>
        <p:nvSpPr>
          <p:cNvPr id="1434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14343" name="Rectangle 5"/>
          <p:cNvSpPr>
            <a:spLocks noChangeArrowheads="1"/>
          </p:cNvSpPr>
          <p:nvPr/>
        </p:nvSpPr>
        <p:spPr bwMode="auto">
          <a:xfrm>
            <a:off x="117776" y="856357"/>
            <a:ext cx="9036496"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The fields are as follows:</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Hardware type: </a:t>
            </a:r>
            <a:r>
              <a:rPr lang="en-US" altLang="zh-TW" sz="2300" b="0" dirty="0">
                <a:latin typeface="Times New Roman" panose="02020603050405020304" pitchFamily="18" charset="0"/>
                <a:ea typeface="新細明體" pitchFamily="18" charset="-120"/>
                <a:cs typeface="Times New Roman" panose="02020603050405020304" pitchFamily="18" charset="0"/>
              </a:rPr>
              <a:t>This is a 16-bit field defining the type of the network on which ARP is running.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Each LAN has been assigned an integer based on its type. For example, Ethernet is given the type 1. ARP can be used on any physical network.</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Protocol type</a:t>
            </a:r>
            <a:r>
              <a:rPr lang="en-US" altLang="zh-TW" sz="2300" b="0" dirty="0">
                <a:latin typeface="Times New Roman" panose="02020603050405020304" pitchFamily="18" charset="0"/>
                <a:ea typeface="新細明體" pitchFamily="18" charset="-120"/>
                <a:cs typeface="Times New Roman" panose="02020603050405020304" pitchFamily="18" charset="0"/>
              </a:rPr>
              <a:t> This is a 16-bit field defining the protocol.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example, the value of this field for the IPv4 protocol is 080016.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ARP can be used with any higher-level protocol.</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Hardware length:</a:t>
            </a:r>
            <a:r>
              <a:rPr lang="en-US" altLang="zh-TW" sz="2300" b="0" dirty="0">
                <a:latin typeface="Times New Roman" panose="02020603050405020304" pitchFamily="18" charset="0"/>
                <a:ea typeface="新細明體" pitchFamily="18" charset="-120"/>
                <a:cs typeface="Times New Roman" panose="02020603050405020304" pitchFamily="18" charset="0"/>
              </a:rPr>
              <a:t> This is an 8-bit field defining the length of the physical address in bytes.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example, for Ethernet the value is 6.</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Protocol length:</a:t>
            </a:r>
            <a:r>
              <a:rPr lang="en-US" altLang="zh-TW" sz="2300" b="0" dirty="0">
                <a:latin typeface="Times New Roman" panose="02020603050405020304" pitchFamily="18" charset="0"/>
                <a:ea typeface="新細明體" pitchFamily="18" charset="-120"/>
                <a:cs typeface="Times New Roman" panose="02020603050405020304" pitchFamily="18" charset="0"/>
              </a:rPr>
              <a:t> This is an 8-bit field defining the length of the logical address in bytes.</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example, for the IPv4 protocol the value is 4.</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Operation:</a:t>
            </a:r>
            <a:r>
              <a:rPr lang="en-US" altLang="zh-TW" sz="2300" b="0" dirty="0">
                <a:latin typeface="Times New Roman" panose="02020603050405020304" pitchFamily="18" charset="0"/>
                <a:ea typeface="新細明體" pitchFamily="18" charset="-120"/>
                <a:cs typeface="Times New Roman" panose="02020603050405020304" pitchFamily="18" charset="0"/>
              </a:rPr>
              <a:t> This is a 16-bit field defining the type of packet. Two packet types are defined: ARP request (1), ARP reply (2).</a:t>
            </a:r>
          </a:p>
        </p:txBody>
      </p:sp>
      <p:sp>
        <p:nvSpPr>
          <p:cNvPr id="2" name="Rectangle 1"/>
          <p:cNvSpPr/>
          <p:nvPr/>
        </p:nvSpPr>
        <p:spPr>
          <a:xfrm>
            <a:off x="323528" y="167463"/>
            <a:ext cx="6834955"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ARP Packet Format</a:t>
            </a:r>
          </a:p>
        </p:txBody>
      </p:sp>
    </p:spTree>
    <p:extLst>
      <p:ext uri="{BB962C8B-B14F-4D97-AF65-F5344CB8AC3E}">
        <p14:creationId xmlns:p14="http://schemas.microsoft.com/office/powerpoint/2010/main" val="2717639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2276A0-BAB9-4820-8DE2-C95F9A199DED}" type="slidenum">
              <a:rPr lang="zh-TW" altLang="en-US" b="0"/>
              <a:pPr/>
              <a:t>51</a:t>
            </a:fld>
            <a:endParaRPr lang="en-US" altLang="zh-TW" b="0"/>
          </a:p>
        </p:txBody>
      </p:sp>
      <p:sp>
        <p:nvSpPr>
          <p:cNvPr id="1434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14343" name="Rectangle 5"/>
          <p:cNvSpPr>
            <a:spLocks noChangeArrowheads="1"/>
          </p:cNvSpPr>
          <p:nvPr/>
        </p:nvSpPr>
        <p:spPr bwMode="auto">
          <a:xfrm>
            <a:off x="323528" y="856357"/>
            <a:ext cx="8424936"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300" dirty="0">
                <a:latin typeface="Times New Roman" panose="02020603050405020304" pitchFamily="18" charset="0"/>
                <a:ea typeface="新細明體" pitchFamily="18" charset="-120"/>
                <a:cs typeface="Times New Roman" panose="02020603050405020304" pitchFamily="18" charset="0"/>
              </a:rPr>
              <a:t>Sender hardware address: </a:t>
            </a:r>
            <a:r>
              <a:rPr lang="en-US" altLang="zh-TW" sz="2300" b="0" dirty="0">
                <a:latin typeface="Times New Roman" panose="02020603050405020304" pitchFamily="18" charset="0"/>
                <a:ea typeface="新細明體" pitchFamily="18" charset="-120"/>
                <a:cs typeface="Times New Roman" panose="02020603050405020304" pitchFamily="18" charset="0"/>
              </a:rPr>
              <a:t>This is a variable-length field defining the physical address of the sender.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example, for Ethernet this field is 6 bytes long.</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Sender protocol address:</a:t>
            </a:r>
            <a:r>
              <a:rPr lang="en-US" altLang="zh-TW" sz="2300" b="0" dirty="0">
                <a:latin typeface="Times New Roman" panose="02020603050405020304" pitchFamily="18" charset="0"/>
                <a:ea typeface="新細明體" pitchFamily="18" charset="-120"/>
                <a:cs typeface="Times New Roman" panose="02020603050405020304" pitchFamily="18" charset="0"/>
              </a:rPr>
              <a:t> This is a variable-length field defining the logical (for example, IP) address of the sender.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the IP protocol, this field is 4 bytes long.</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Target hardware address:</a:t>
            </a:r>
            <a:r>
              <a:rPr lang="en-US" altLang="zh-TW" sz="2300" b="0" dirty="0">
                <a:latin typeface="Times New Roman" panose="02020603050405020304" pitchFamily="18" charset="0"/>
                <a:ea typeface="新細明體" pitchFamily="18" charset="-120"/>
                <a:cs typeface="Times New Roman" panose="02020603050405020304" pitchFamily="18" charset="0"/>
              </a:rPr>
              <a:t> This is a variable-length field defining the physical</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address of the target.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example, for Ethernet this field is 6 bytes long.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an ARP request message, this field is all 0s because the sender does not know the physical address of the target.</a:t>
            </a:r>
          </a:p>
          <a:p>
            <a:pPr algn="just"/>
            <a:r>
              <a:rPr lang="en-US" altLang="zh-TW" sz="2300" dirty="0">
                <a:latin typeface="Times New Roman" panose="02020603050405020304" pitchFamily="18" charset="0"/>
                <a:ea typeface="新細明體" pitchFamily="18" charset="-120"/>
                <a:cs typeface="Times New Roman" panose="02020603050405020304" pitchFamily="18" charset="0"/>
              </a:rPr>
              <a:t>Target protocol address:</a:t>
            </a:r>
            <a:r>
              <a:rPr lang="en-US" altLang="zh-TW" sz="2300" b="0" dirty="0">
                <a:latin typeface="Times New Roman" panose="02020603050405020304" pitchFamily="18" charset="0"/>
                <a:ea typeface="新細明體" pitchFamily="18" charset="-120"/>
                <a:cs typeface="Times New Roman" panose="02020603050405020304" pitchFamily="18" charset="0"/>
              </a:rPr>
              <a:t> This is a variable-length field defining the logical (for</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example, IP) address of the target. </a:t>
            </a:r>
          </a:p>
          <a:p>
            <a:pPr algn="just"/>
            <a:r>
              <a:rPr lang="en-US" altLang="zh-TW" sz="2300" b="0" dirty="0">
                <a:latin typeface="Times New Roman" panose="02020603050405020304" pitchFamily="18" charset="0"/>
                <a:ea typeface="新細明體" pitchFamily="18" charset="-120"/>
                <a:cs typeface="Times New Roman" panose="02020603050405020304" pitchFamily="18" charset="0"/>
              </a:rPr>
              <a:t>For the IPv4 protocol, this field is 4 bytes long.</a:t>
            </a:r>
          </a:p>
        </p:txBody>
      </p:sp>
      <p:sp>
        <p:nvSpPr>
          <p:cNvPr id="2" name="Rectangle 1"/>
          <p:cNvSpPr/>
          <p:nvPr/>
        </p:nvSpPr>
        <p:spPr>
          <a:xfrm>
            <a:off x="323528" y="167463"/>
            <a:ext cx="6834955"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ARP Packet Format Cont.</a:t>
            </a:r>
          </a:p>
        </p:txBody>
      </p:sp>
    </p:spTree>
    <p:extLst>
      <p:ext uri="{BB962C8B-B14F-4D97-AF65-F5344CB8AC3E}">
        <p14:creationId xmlns:p14="http://schemas.microsoft.com/office/powerpoint/2010/main" val="4232913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56A99B0-FD8A-4EB8-8B73-736AD8C91A3F}" type="slidenum">
              <a:rPr lang="zh-TW" altLang="en-US" b="0"/>
              <a:pPr/>
              <a:t>52</a:t>
            </a:fld>
            <a:endParaRPr lang="en-US" altLang="zh-TW" b="0"/>
          </a:p>
        </p:txBody>
      </p:sp>
      <p:sp>
        <p:nvSpPr>
          <p:cNvPr id="24580" name="Text Box 2"/>
          <p:cNvSpPr txBox="1">
            <a:spLocks noChangeArrowheads="1"/>
          </p:cNvSpPr>
          <p:nvPr/>
        </p:nvSpPr>
        <p:spPr bwMode="auto">
          <a:xfrm>
            <a:off x="628650" y="475134"/>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1.28    </a:t>
            </a:r>
            <a:r>
              <a:rPr lang="en-US" altLang="en-US" i="1" dirty="0">
                <a:latin typeface="Times New Roman" panose="02020603050405020304" pitchFamily="18" charset="0"/>
              </a:rPr>
              <a:t>Encapsulation of ARP packet</a:t>
            </a:r>
          </a:p>
        </p:txBody>
      </p:sp>
      <p:pic>
        <p:nvPicPr>
          <p:cNvPr id="5406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925" y="933921"/>
            <a:ext cx="4040187"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068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484784"/>
            <a:ext cx="8483600" cy="140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5536" y="3068960"/>
            <a:ext cx="8496944" cy="1938992"/>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Encapsulation </a:t>
            </a:r>
          </a:p>
          <a:p>
            <a:pPr algn="just"/>
            <a:r>
              <a:rPr lang="en-US" sz="2400" dirty="0">
                <a:latin typeface="Times New Roman" panose="02020603050405020304" pitchFamily="18" charset="0"/>
                <a:cs typeface="Times New Roman" panose="02020603050405020304" pitchFamily="18" charset="0"/>
              </a:rPr>
              <a:t>An ARP packet is encapsulated directly into a data link frame. </a:t>
            </a:r>
          </a:p>
          <a:p>
            <a:pPr algn="just"/>
            <a:r>
              <a:rPr lang="en-US" sz="2400" dirty="0">
                <a:latin typeface="Times New Roman" panose="02020603050405020304" pitchFamily="18" charset="0"/>
                <a:cs typeface="Times New Roman" panose="02020603050405020304" pitchFamily="18" charset="0"/>
              </a:rPr>
              <a:t>For example, an ARP packet is encapsulated in an Ethernet frame. </a:t>
            </a:r>
          </a:p>
          <a:p>
            <a:pPr algn="just"/>
            <a:r>
              <a:rPr lang="en-US" sz="2400" dirty="0">
                <a:latin typeface="Times New Roman" panose="02020603050405020304" pitchFamily="18" charset="0"/>
                <a:cs typeface="Times New Roman" panose="02020603050405020304" pitchFamily="18" charset="0"/>
              </a:rPr>
              <a:t>Note that the type field indicates that the data carried by the frame is an ARP packet.</a:t>
            </a:r>
          </a:p>
        </p:txBody>
      </p:sp>
      <p:sp>
        <p:nvSpPr>
          <p:cNvPr id="4" name="Rectangle 3"/>
          <p:cNvSpPr/>
          <p:nvPr/>
        </p:nvSpPr>
        <p:spPr>
          <a:xfrm>
            <a:off x="395536" y="4919008"/>
            <a:ext cx="8064896" cy="1569660"/>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Operation</a:t>
            </a:r>
          </a:p>
          <a:p>
            <a:r>
              <a:rPr lang="en-US" sz="2400" dirty="0">
                <a:latin typeface="Times New Roman" panose="02020603050405020304" pitchFamily="18" charset="0"/>
                <a:cs typeface="Times New Roman" panose="02020603050405020304" pitchFamily="18" charset="0"/>
              </a:rPr>
              <a:t>Let us see how ARP functions on a typical internet. </a:t>
            </a:r>
          </a:p>
          <a:p>
            <a:r>
              <a:rPr lang="en-US" sz="2400" dirty="0">
                <a:latin typeface="Times New Roman" panose="02020603050405020304" pitchFamily="18" charset="0"/>
                <a:cs typeface="Times New Roman" panose="02020603050405020304" pitchFamily="18" charset="0"/>
              </a:rPr>
              <a:t>First we discuss the four cases in which a host or router needs to use ARP.</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547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40682"/>
                                        </p:tgtEl>
                                        <p:attrNameLst>
                                          <p:attrName>style.visibility</p:attrName>
                                        </p:attrNameLst>
                                      </p:cBhvr>
                                      <p:to>
                                        <p:strVal val="visible"/>
                                      </p:to>
                                    </p:set>
                                    <p:animEffect transition="in" filter="wipe(up)">
                                      <p:cBhvr>
                                        <p:cTn id="7" dur="2000"/>
                                        <p:tgtEl>
                                          <p:spTgt spid="540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40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6A8005-287A-472D-9CA3-1DC40C630826}" type="slidenum">
              <a:rPr lang="zh-TW" altLang="en-US" b="0"/>
              <a:pPr/>
              <a:t>53</a:t>
            </a:fld>
            <a:endParaRPr lang="en-US" altLang="zh-TW" b="0"/>
          </a:p>
        </p:txBody>
      </p:sp>
      <p:sp>
        <p:nvSpPr>
          <p:cNvPr id="2867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1.29    </a:t>
            </a:r>
            <a:r>
              <a:rPr lang="en-US" altLang="en-US" i="1" dirty="0">
                <a:latin typeface="Times New Roman" panose="02020603050405020304" pitchFamily="18" charset="0"/>
              </a:rPr>
              <a:t>Four cases using ARP</a:t>
            </a:r>
          </a:p>
        </p:txBody>
      </p:sp>
      <p:pic>
        <p:nvPicPr>
          <p:cNvPr id="542730"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675" y="914400"/>
            <a:ext cx="30257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3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914400"/>
            <a:ext cx="3043238"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32"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9675" y="3554413"/>
            <a:ext cx="3025775" cy="219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33"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3000" y="3554413"/>
            <a:ext cx="3043238"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23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42730"/>
                                        </p:tgtEl>
                                        <p:attrNameLst>
                                          <p:attrName>style.visibility</p:attrName>
                                        </p:attrNameLst>
                                      </p:cBhvr>
                                      <p:to>
                                        <p:strVal val="visible"/>
                                      </p:to>
                                    </p:set>
                                    <p:anim calcmode="lin" valueType="num">
                                      <p:cBhvr>
                                        <p:cTn id="7" dur="2000" fill="hold"/>
                                        <p:tgtEl>
                                          <p:spTgt spid="542730"/>
                                        </p:tgtEl>
                                        <p:attrNameLst>
                                          <p:attrName>ppt_w</p:attrName>
                                        </p:attrNameLst>
                                      </p:cBhvr>
                                      <p:tavLst>
                                        <p:tav tm="0">
                                          <p:val>
                                            <p:fltVal val="0"/>
                                          </p:val>
                                        </p:tav>
                                        <p:tav tm="100000">
                                          <p:val>
                                            <p:strVal val="#ppt_w"/>
                                          </p:val>
                                        </p:tav>
                                      </p:tavLst>
                                    </p:anim>
                                    <p:anim calcmode="lin" valueType="num">
                                      <p:cBhvr>
                                        <p:cTn id="8" dur="2000" fill="hold"/>
                                        <p:tgtEl>
                                          <p:spTgt spid="542730"/>
                                        </p:tgtEl>
                                        <p:attrNameLst>
                                          <p:attrName>ppt_h</p:attrName>
                                        </p:attrNameLst>
                                      </p:cBhvr>
                                      <p:tavLst>
                                        <p:tav tm="0">
                                          <p:val>
                                            <p:fltVal val="0"/>
                                          </p:val>
                                        </p:tav>
                                        <p:tav tm="100000">
                                          <p:val>
                                            <p:strVal val="#ppt_h"/>
                                          </p:val>
                                        </p:tav>
                                      </p:tavLst>
                                    </p:anim>
                                    <p:animEffect transition="in" filter="fade">
                                      <p:cBhvr>
                                        <p:cTn id="9" dur="2000"/>
                                        <p:tgtEl>
                                          <p:spTgt spid="5427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542731"/>
                                        </p:tgtEl>
                                        <p:attrNameLst>
                                          <p:attrName>style.visibility</p:attrName>
                                        </p:attrNameLst>
                                      </p:cBhvr>
                                      <p:to>
                                        <p:strVal val="visible"/>
                                      </p:to>
                                    </p:set>
                                    <p:anim calcmode="lin" valueType="num">
                                      <p:cBhvr>
                                        <p:cTn id="14" dur="2000" fill="hold"/>
                                        <p:tgtEl>
                                          <p:spTgt spid="542731"/>
                                        </p:tgtEl>
                                        <p:attrNameLst>
                                          <p:attrName>ppt_w</p:attrName>
                                        </p:attrNameLst>
                                      </p:cBhvr>
                                      <p:tavLst>
                                        <p:tav tm="0">
                                          <p:val>
                                            <p:fltVal val="0"/>
                                          </p:val>
                                        </p:tav>
                                        <p:tav tm="100000">
                                          <p:val>
                                            <p:strVal val="#ppt_w"/>
                                          </p:val>
                                        </p:tav>
                                      </p:tavLst>
                                    </p:anim>
                                    <p:anim calcmode="lin" valueType="num">
                                      <p:cBhvr>
                                        <p:cTn id="15" dur="2000" fill="hold"/>
                                        <p:tgtEl>
                                          <p:spTgt spid="542731"/>
                                        </p:tgtEl>
                                        <p:attrNameLst>
                                          <p:attrName>ppt_h</p:attrName>
                                        </p:attrNameLst>
                                      </p:cBhvr>
                                      <p:tavLst>
                                        <p:tav tm="0">
                                          <p:val>
                                            <p:fltVal val="0"/>
                                          </p:val>
                                        </p:tav>
                                        <p:tav tm="100000">
                                          <p:val>
                                            <p:strVal val="#ppt_h"/>
                                          </p:val>
                                        </p:tav>
                                      </p:tavLst>
                                    </p:anim>
                                    <p:animEffect transition="in" filter="fade">
                                      <p:cBhvr>
                                        <p:cTn id="16" dur="2000"/>
                                        <p:tgtEl>
                                          <p:spTgt spid="5427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542732"/>
                                        </p:tgtEl>
                                        <p:attrNameLst>
                                          <p:attrName>style.visibility</p:attrName>
                                        </p:attrNameLst>
                                      </p:cBhvr>
                                      <p:to>
                                        <p:strVal val="visible"/>
                                      </p:to>
                                    </p:set>
                                    <p:anim calcmode="lin" valueType="num">
                                      <p:cBhvr>
                                        <p:cTn id="21" dur="2000" fill="hold"/>
                                        <p:tgtEl>
                                          <p:spTgt spid="542732"/>
                                        </p:tgtEl>
                                        <p:attrNameLst>
                                          <p:attrName>ppt_w</p:attrName>
                                        </p:attrNameLst>
                                      </p:cBhvr>
                                      <p:tavLst>
                                        <p:tav tm="0">
                                          <p:val>
                                            <p:fltVal val="0"/>
                                          </p:val>
                                        </p:tav>
                                        <p:tav tm="100000">
                                          <p:val>
                                            <p:strVal val="#ppt_w"/>
                                          </p:val>
                                        </p:tav>
                                      </p:tavLst>
                                    </p:anim>
                                    <p:anim calcmode="lin" valueType="num">
                                      <p:cBhvr>
                                        <p:cTn id="22" dur="2000" fill="hold"/>
                                        <p:tgtEl>
                                          <p:spTgt spid="542732"/>
                                        </p:tgtEl>
                                        <p:attrNameLst>
                                          <p:attrName>ppt_h</p:attrName>
                                        </p:attrNameLst>
                                      </p:cBhvr>
                                      <p:tavLst>
                                        <p:tav tm="0">
                                          <p:val>
                                            <p:fltVal val="0"/>
                                          </p:val>
                                        </p:tav>
                                        <p:tav tm="100000">
                                          <p:val>
                                            <p:strVal val="#ppt_h"/>
                                          </p:val>
                                        </p:tav>
                                      </p:tavLst>
                                    </p:anim>
                                    <p:animEffect transition="in" filter="fade">
                                      <p:cBhvr>
                                        <p:cTn id="23" dur="2000"/>
                                        <p:tgtEl>
                                          <p:spTgt spid="54273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42733"/>
                                        </p:tgtEl>
                                        <p:attrNameLst>
                                          <p:attrName>style.visibility</p:attrName>
                                        </p:attrNameLst>
                                      </p:cBhvr>
                                      <p:to>
                                        <p:strVal val="visible"/>
                                      </p:to>
                                    </p:set>
                                    <p:anim calcmode="lin" valueType="num">
                                      <p:cBhvr>
                                        <p:cTn id="28" dur="2000" fill="hold"/>
                                        <p:tgtEl>
                                          <p:spTgt spid="542733"/>
                                        </p:tgtEl>
                                        <p:attrNameLst>
                                          <p:attrName>ppt_w</p:attrName>
                                        </p:attrNameLst>
                                      </p:cBhvr>
                                      <p:tavLst>
                                        <p:tav tm="0">
                                          <p:val>
                                            <p:fltVal val="0"/>
                                          </p:val>
                                        </p:tav>
                                        <p:tav tm="100000">
                                          <p:val>
                                            <p:strVal val="#ppt_w"/>
                                          </p:val>
                                        </p:tav>
                                      </p:tavLst>
                                    </p:anim>
                                    <p:anim calcmode="lin" valueType="num">
                                      <p:cBhvr>
                                        <p:cTn id="29" dur="2000" fill="hold"/>
                                        <p:tgtEl>
                                          <p:spTgt spid="542733"/>
                                        </p:tgtEl>
                                        <p:attrNameLst>
                                          <p:attrName>ppt_h</p:attrName>
                                        </p:attrNameLst>
                                      </p:cBhvr>
                                      <p:tavLst>
                                        <p:tav tm="0">
                                          <p:val>
                                            <p:fltVal val="0"/>
                                          </p:val>
                                        </p:tav>
                                        <p:tav tm="100000">
                                          <p:val>
                                            <p:strVal val="#ppt_h"/>
                                          </p:val>
                                        </p:tav>
                                      </p:tavLst>
                                    </p:anim>
                                    <p:animEffect transition="in" filter="fade">
                                      <p:cBhvr>
                                        <p:cTn id="30" dur="2000"/>
                                        <p:tgtEl>
                                          <p:spTgt spid="54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DF0AB9A-8B39-4802-8552-76347BF50CD7}" type="slidenum">
              <a:rPr lang="zh-TW" altLang="en-US" b="0"/>
              <a:pPr/>
              <a:t>54</a:t>
            </a:fld>
            <a:endParaRPr lang="en-US" altLang="zh-TW" b="0"/>
          </a:p>
        </p:txBody>
      </p:sp>
      <p:sp>
        <p:nvSpPr>
          <p:cNvPr id="30724" name="Text Box 2"/>
          <p:cNvSpPr txBox="1">
            <a:spLocks noChangeArrowheads="1"/>
          </p:cNvSpPr>
          <p:nvPr/>
        </p:nvSpPr>
        <p:spPr bwMode="auto">
          <a:xfrm>
            <a:off x="251520" y="696913"/>
            <a:ext cx="849694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Times New Roman" panose="02020603050405020304" pitchFamily="18" charset="0"/>
                <a:ea typeface="新細明體" pitchFamily="18" charset="-120"/>
                <a:cs typeface="Times New Roman" panose="02020603050405020304" pitchFamily="18" charset="0"/>
              </a:rPr>
              <a:t>Example 8.1</a:t>
            </a:r>
          </a:p>
          <a:p>
            <a:pPr algn="just"/>
            <a:r>
              <a:rPr lang="en-US" altLang="zh-TW" sz="2400" dirty="0">
                <a:latin typeface="Times New Roman" panose="02020603050405020304" pitchFamily="18" charset="0"/>
                <a:ea typeface="新細明體" pitchFamily="18" charset="-120"/>
                <a:cs typeface="Times New Roman" panose="02020603050405020304" pitchFamily="18" charset="0"/>
              </a:rPr>
              <a:t>A host with IP address 130.23.43.20 and physical address B2:34:55:10:22:10 has a packet to send to another host with IP address 130.23.43.25 and physical address A4:6E:F4:59:83:AB. The two hosts are on the same Ethernet network. Show the ARP request and reply packets encapsulated in Ethernet frames.</a:t>
            </a:r>
          </a:p>
          <a:p>
            <a:pPr algn="just"/>
            <a:endParaRPr lang="en-US" altLang="zh-TW" sz="2400" dirty="0">
              <a:latin typeface="Times New Roman" panose="02020603050405020304" pitchFamily="18" charset="0"/>
              <a:ea typeface="新細明體" pitchFamily="18" charset="-120"/>
              <a:cs typeface="Times New Roman" panose="02020603050405020304" pitchFamily="18" charset="0"/>
            </a:endParaRPr>
          </a:p>
          <a:p>
            <a:pPr algn="just"/>
            <a:r>
              <a:rPr lang="en-US" altLang="zh-TW" sz="2400" i="1" dirty="0">
                <a:latin typeface="Times New Roman" panose="02020603050405020304" pitchFamily="18" charset="0"/>
                <a:ea typeface="新細明體" pitchFamily="18" charset="-120"/>
                <a:cs typeface="Times New Roman" panose="02020603050405020304" pitchFamily="18" charset="0"/>
              </a:rPr>
              <a:t>Solution</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Figure 1.30 shows the ARP request and reply packets. Note that the ARP data field in this case is 28 bytes, and that the individual addresses do not fit in the 4-byte boundary. That is why we do not show the regular 4-byte boundaries for these addresses. Also note that the IP addresses are shown in hexadecimal.</a:t>
            </a:r>
          </a:p>
        </p:txBody>
      </p:sp>
    </p:spTree>
    <p:extLst>
      <p:ext uri="{BB962C8B-B14F-4D97-AF65-F5344CB8AC3E}">
        <p14:creationId xmlns:p14="http://schemas.microsoft.com/office/powerpoint/2010/main" val="1432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AE7C50D-62E1-4040-ABAE-762FF646C35B}" type="slidenum">
              <a:rPr lang="zh-TW" altLang="en-US" b="0"/>
              <a:pPr/>
              <a:t>55</a:t>
            </a:fld>
            <a:endParaRPr lang="en-US" altLang="zh-TW" b="0"/>
          </a:p>
        </p:txBody>
      </p:sp>
      <p:sp>
        <p:nvSpPr>
          <p:cNvPr id="32772" name="Text Box 2"/>
          <p:cNvSpPr txBox="1">
            <a:spLocks noChangeArrowheads="1"/>
          </p:cNvSpPr>
          <p:nvPr/>
        </p:nvSpPr>
        <p:spPr bwMode="auto">
          <a:xfrm>
            <a:off x="755576" y="526256"/>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1.30    </a:t>
            </a:r>
            <a:r>
              <a:rPr lang="en-US" altLang="en-US" i="1" dirty="0">
                <a:latin typeface="Times New Roman" panose="02020603050405020304" pitchFamily="18" charset="0"/>
              </a:rPr>
              <a:t>Example 1.26</a:t>
            </a:r>
          </a:p>
        </p:txBody>
      </p:sp>
      <p:pic>
        <p:nvPicPr>
          <p:cNvPr id="3278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90600"/>
            <a:ext cx="8702675"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77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590800"/>
            <a:ext cx="4059238" cy="192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4780"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7563" y="4516438"/>
            <a:ext cx="4059237" cy="196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018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44779"/>
                                        </p:tgtEl>
                                        <p:attrNameLst>
                                          <p:attrName>style.visibility</p:attrName>
                                        </p:attrNameLst>
                                      </p:cBhvr>
                                      <p:to>
                                        <p:strVal val="visible"/>
                                      </p:to>
                                    </p:set>
                                    <p:animEffect transition="in" filter="wipe(left)">
                                      <p:cBhvr>
                                        <p:cTn id="7" dur="2000"/>
                                        <p:tgtEl>
                                          <p:spTgt spid="5447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44780"/>
                                        </p:tgtEl>
                                        <p:attrNameLst>
                                          <p:attrName>style.visibility</p:attrName>
                                        </p:attrNameLst>
                                      </p:cBhvr>
                                      <p:to>
                                        <p:strVal val="visible"/>
                                      </p:to>
                                    </p:set>
                                    <p:animEffect transition="in" filter="wipe(right)">
                                      <p:cBhvr>
                                        <p:cTn id="12" dur="2000"/>
                                        <p:tgtEl>
                                          <p:spTgt spid="544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2AB0B2-7F9E-4562-94E7-22B7E2A8EE6A}" type="slidenum">
              <a:rPr lang="zh-TW" altLang="en-US" b="0"/>
              <a:pPr/>
              <a:t>56</a:t>
            </a:fld>
            <a:endParaRPr lang="en-US" altLang="zh-TW" b="0"/>
          </a:p>
        </p:txBody>
      </p:sp>
      <p:sp>
        <p:nvSpPr>
          <p:cNvPr id="3482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1.31</a:t>
            </a:r>
            <a:r>
              <a:rPr lang="en-US" altLang="en-US" i="1" dirty="0">
                <a:latin typeface="Times New Roman" panose="02020603050405020304" pitchFamily="18" charset="0"/>
              </a:rPr>
              <a:t>Proxy ARP</a:t>
            </a:r>
          </a:p>
        </p:txBody>
      </p:sp>
      <p:pic>
        <p:nvPicPr>
          <p:cNvPr id="3482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7200"/>
            <a:ext cx="6758062" cy="352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682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37" y="2996952"/>
            <a:ext cx="4716463" cy="90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323528" y="4182256"/>
            <a:ext cx="8496944"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proxy ARP is an ARP that acts on behalf of a set of hosts. </a:t>
            </a:r>
          </a:p>
          <a:p>
            <a:pPr algn="just"/>
            <a:r>
              <a:rPr lang="en-US" sz="2400" dirty="0">
                <a:latin typeface="Times New Roman" panose="02020603050405020304" pitchFamily="18" charset="0"/>
                <a:cs typeface="Times New Roman" panose="02020603050405020304" pitchFamily="18" charset="0"/>
              </a:rPr>
              <a:t>Whenever a router running a proxy ARP receives an ARP request looking for the IP address of one of these hosts, the router sends an ARP reply announcing its own hardware (physical) address. </a:t>
            </a:r>
          </a:p>
          <a:p>
            <a:pPr algn="just"/>
            <a:r>
              <a:rPr lang="en-US" sz="2400" dirty="0">
                <a:latin typeface="Times New Roman" panose="02020603050405020304" pitchFamily="18" charset="0"/>
                <a:cs typeface="Times New Roman" panose="02020603050405020304" pitchFamily="18" charset="0"/>
              </a:rPr>
              <a:t>After the router receives the actual IP packet, it sends the packet to the appropriate host or router.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87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46828"/>
                                        </p:tgtEl>
                                        <p:attrNameLst>
                                          <p:attrName>style.visibility</p:attrName>
                                        </p:attrNameLst>
                                      </p:cBhvr>
                                      <p:to>
                                        <p:strVal val="visible"/>
                                      </p:to>
                                    </p:set>
                                    <p:animEffect transition="in" filter="wipe(left)">
                                      <p:cBhvr>
                                        <p:cTn id="7" dur="2000"/>
                                        <p:tgtEl>
                                          <p:spTgt spid="546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559711-4248-4BB6-BB13-66898B5B342C}" type="slidenum">
              <a:rPr lang="zh-TW" altLang="en-US" b="0"/>
              <a:pPr/>
              <a:t>57</a:t>
            </a:fld>
            <a:endParaRPr lang="en-US" altLang="zh-TW" b="0"/>
          </a:p>
        </p:txBody>
      </p:sp>
      <p:sp>
        <p:nvSpPr>
          <p:cNvPr id="614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61447" name="Rectangle 5"/>
          <p:cNvSpPr>
            <a:spLocks noChangeArrowheads="1"/>
          </p:cNvSpPr>
          <p:nvPr/>
        </p:nvSpPr>
        <p:spPr bwMode="auto">
          <a:xfrm>
            <a:off x="323528" y="1196752"/>
            <a:ext cx="85344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we give an example of a simplified ARP software package.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The purpose is to show the components of a hypothetical ARP package and the relationships between the components.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We can say that this ARP package involves five components: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1) a cache table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2) Queues</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3) an output module</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4) an input module</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5) a cache-control module. </a:t>
            </a:r>
          </a:p>
        </p:txBody>
      </p:sp>
      <p:sp>
        <p:nvSpPr>
          <p:cNvPr id="3" name="Rectangle 2"/>
          <p:cNvSpPr/>
          <p:nvPr/>
        </p:nvSpPr>
        <p:spPr>
          <a:xfrm>
            <a:off x="611560" y="404664"/>
            <a:ext cx="5743550"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ARP PACKAGE</a:t>
            </a:r>
          </a:p>
        </p:txBody>
      </p:sp>
    </p:spTree>
    <p:extLst>
      <p:ext uri="{BB962C8B-B14F-4D97-AF65-F5344CB8AC3E}">
        <p14:creationId xmlns:p14="http://schemas.microsoft.com/office/powerpoint/2010/main" val="672424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05DEA29-835C-46E0-BEB0-9EFDC74DA0DA}" type="slidenum">
              <a:rPr lang="zh-TW" altLang="en-US" b="0"/>
              <a:pPr/>
              <a:t>58</a:t>
            </a:fld>
            <a:endParaRPr lang="en-US" altLang="zh-TW" b="0"/>
          </a:p>
        </p:txBody>
      </p:sp>
      <p:sp>
        <p:nvSpPr>
          <p:cNvPr id="6554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1.32    </a:t>
            </a:r>
            <a:r>
              <a:rPr lang="en-US" altLang="en-US" i="1" dirty="0">
                <a:latin typeface="Times New Roman" panose="02020603050405020304" pitchFamily="18" charset="0"/>
              </a:rPr>
              <a:t>ARP components</a:t>
            </a:r>
          </a:p>
        </p:txBody>
      </p:sp>
      <p:pic>
        <p:nvPicPr>
          <p:cNvPr id="6554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124744"/>
            <a:ext cx="8070850" cy="507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930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559711-4248-4BB6-BB13-66898B5B342C}" type="slidenum">
              <a:rPr lang="zh-TW" altLang="en-US" b="0"/>
              <a:pPr/>
              <a:t>59</a:t>
            </a:fld>
            <a:endParaRPr lang="en-US" altLang="zh-TW" b="0"/>
          </a:p>
        </p:txBody>
      </p:sp>
      <p:sp>
        <p:nvSpPr>
          <p:cNvPr id="614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61447" name="Rectangle 5"/>
          <p:cNvSpPr>
            <a:spLocks noChangeArrowheads="1"/>
          </p:cNvSpPr>
          <p:nvPr/>
        </p:nvSpPr>
        <p:spPr bwMode="auto">
          <a:xfrm>
            <a:off x="371500" y="1052736"/>
            <a:ext cx="8534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Times New Roman" panose="02020603050405020304" pitchFamily="18" charset="0"/>
                <a:ea typeface="新細明體" pitchFamily="18" charset="-120"/>
                <a:cs typeface="Times New Roman" panose="02020603050405020304" pitchFamily="18" charset="0"/>
              </a:rPr>
              <a:t>Cache Table</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A sender usually has more than one IP datagram to send to the same destination.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It is inefficient to use the ARP protocol for each datagram destined for the same host or router.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The solution is the cache table.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When a host or router receives the corresponding physical address for an IP datagram, the address can be saved in the cache table.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The cache table is implemented as an array of entries. In our package, each entry contains the following fields: </a:t>
            </a:r>
          </a:p>
          <a:p>
            <a:pPr algn="just"/>
            <a:r>
              <a:rPr lang="en-US" altLang="zh-TW" sz="2400" dirty="0">
                <a:latin typeface="Times New Roman" panose="02020603050405020304" pitchFamily="18" charset="0"/>
                <a:ea typeface="新細明體" pitchFamily="18" charset="-120"/>
                <a:cs typeface="Times New Roman" panose="02020603050405020304" pitchFamily="18" charset="0"/>
              </a:rPr>
              <a:t>State:</a:t>
            </a:r>
            <a:r>
              <a:rPr lang="en-US" altLang="zh-TW" sz="2400" b="0" dirty="0">
                <a:latin typeface="Times New Roman" panose="02020603050405020304" pitchFamily="18" charset="0"/>
                <a:ea typeface="新細明體" pitchFamily="18" charset="-120"/>
                <a:cs typeface="Times New Roman" panose="02020603050405020304" pitchFamily="18" charset="0"/>
              </a:rPr>
              <a:t> This column shows the state of the entry. It can have one of three values: FREE, PENDING, or RESOLVED. </a:t>
            </a:r>
          </a:p>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Hardware type </a:t>
            </a:r>
          </a:p>
          <a:p>
            <a:pPr algn="just"/>
            <a:r>
              <a:rPr lang="en-US" sz="2400" b="0" dirty="0">
                <a:latin typeface="Times New Roman" panose="02020603050405020304" pitchFamily="18" charset="0"/>
                <a:cs typeface="Times New Roman" panose="02020603050405020304" pitchFamily="18" charset="0"/>
              </a:rPr>
              <a:t>Protocol type</a:t>
            </a:r>
          </a:p>
          <a:p>
            <a:pPr algn="just"/>
            <a:r>
              <a:rPr lang="en-US" sz="2400" b="0" dirty="0">
                <a:latin typeface="Times New Roman" panose="02020603050405020304" pitchFamily="18" charset="0"/>
                <a:cs typeface="Times New Roman" panose="02020603050405020304" pitchFamily="18" charset="0"/>
              </a:rPr>
              <a:t>Hardware length.</a:t>
            </a:r>
            <a:endParaRPr lang="en-US" altLang="zh-TW" sz="2400" b="0" dirty="0">
              <a:latin typeface="Times New Roman" panose="02020603050405020304" pitchFamily="18" charset="0"/>
              <a:ea typeface="新細明體" pitchFamily="18" charset="-120"/>
              <a:cs typeface="Times New Roman" panose="02020603050405020304" pitchFamily="18" charset="0"/>
            </a:endParaRPr>
          </a:p>
        </p:txBody>
      </p:sp>
      <p:sp>
        <p:nvSpPr>
          <p:cNvPr id="3" name="Rectangle 2"/>
          <p:cNvSpPr/>
          <p:nvPr/>
        </p:nvSpPr>
        <p:spPr>
          <a:xfrm>
            <a:off x="371500" y="260648"/>
            <a:ext cx="5743550"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ARP PACKAGE Cont.</a:t>
            </a:r>
          </a:p>
        </p:txBody>
      </p:sp>
    </p:spTree>
    <p:extLst>
      <p:ext uri="{BB962C8B-B14F-4D97-AF65-F5344CB8AC3E}">
        <p14:creationId xmlns:p14="http://schemas.microsoft.com/office/powerpoint/2010/main" val="3069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E3B95F-DDAB-4ACA-9E4E-29C449286F7F}" type="slidenum">
              <a:rPr lang="en-US" altLang="zh-TW" b="0"/>
              <a:pPr/>
              <a:t>6</a:t>
            </a:fld>
            <a:endParaRPr lang="en-US" altLang="zh-TW" b="0"/>
          </a:p>
        </p:txBody>
      </p:sp>
      <p:sp>
        <p:nvSpPr>
          <p:cNvPr id="163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charset="-120"/>
            </a:endParaRPr>
          </a:p>
        </p:txBody>
      </p:sp>
      <p:sp>
        <p:nvSpPr>
          <p:cNvPr id="16391" name="Rectangle 5"/>
          <p:cNvSpPr>
            <a:spLocks noChangeArrowheads="1"/>
          </p:cNvSpPr>
          <p:nvPr/>
        </p:nvSpPr>
        <p:spPr bwMode="auto">
          <a:xfrm>
            <a:off x="381000" y="1524000"/>
            <a:ext cx="815144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charset="-120"/>
                <a:cs typeface="Times New Roman" panose="02020603050405020304" pitchFamily="18" charset="0"/>
              </a:rPr>
              <a:t>Packets in the network (internet) layer are called datagrams. </a:t>
            </a:r>
          </a:p>
          <a:p>
            <a:pPr algn="just"/>
            <a:r>
              <a:rPr lang="en-US" altLang="zh-TW" sz="2400" b="0" dirty="0">
                <a:latin typeface="Times New Roman" panose="02020603050405020304" pitchFamily="18" charset="0"/>
                <a:ea typeface="新細明體" charset="-120"/>
                <a:cs typeface="Times New Roman" panose="02020603050405020304" pitchFamily="18" charset="0"/>
              </a:rPr>
              <a:t>A datagram is a variable-length packet consisting of two parts: header and data. </a:t>
            </a:r>
          </a:p>
          <a:p>
            <a:pPr algn="just"/>
            <a:r>
              <a:rPr lang="en-US" altLang="zh-TW" sz="2400" b="0" dirty="0">
                <a:latin typeface="Times New Roman" panose="02020603050405020304" pitchFamily="18" charset="0"/>
                <a:ea typeface="新細明體" charset="-120"/>
                <a:cs typeface="Times New Roman" panose="02020603050405020304" pitchFamily="18" charset="0"/>
              </a:rPr>
              <a:t>The header is 20 to 60 bytes in length and contains information essential to routing and delivery. </a:t>
            </a:r>
          </a:p>
          <a:p>
            <a:pPr algn="just"/>
            <a:r>
              <a:rPr lang="en-US" altLang="zh-TW" sz="2400" b="0" dirty="0">
                <a:latin typeface="Times New Roman" panose="02020603050405020304" pitchFamily="18" charset="0"/>
                <a:ea typeface="新細明體" charset="-120"/>
                <a:cs typeface="Times New Roman" panose="02020603050405020304" pitchFamily="18" charset="0"/>
              </a:rPr>
              <a:t>It is customary in TCP/IP to show the header in 4-byte sections. </a:t>
            </a:r>
          </a:p>
          <a:p>
            <a:pPr algn="just"/>
            <a:r>
              <a:rPr lang="en-US" altLang="zh-TW" sz="2400" b="0" dirty="0">
                <a:latin typeface="Times New Roman" panose="02020603050405020304" pitchFamily="18" charset="0"/>
                <a:ea typeface="新細明體" charset="-120"/>
                <a:cs typeface="Times New Roman" panose="02020603050405020304" pitchFamily="18" charset="0"/>
              </a:rPr>
              <a:t>A brief description of each field are on next slide.</a:t>
            </a:r>
          </a:p>
        </p:txBody>
      </p:sp>
      <p:sp>
        <p:nvSpPr>
          <p:cNvPr id="3" name="Rectangle 2"/>
          <p:cNvSpPr/>
          <p:nvPr/>
        </p:nvSpPr>
        <p:spPr>
          <a:xfrm>
            <a:off x="539552" y="677346"/>
            <a:ext cx="6696744"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IP Datagrams</a:t>
            </a:r>
          </a:p>
        </p:txBody>
      </p:sp>
    </p:spTree>
    <p:extLst>
      <p:ext uri="{BB962C8B-B14F-4D97-AF65-F5344CB8AC3E}">
        <p14:creationId xmlns:p14="http://schemas.microsoft.com/office/powerpoint/2010/main" val="89948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559711-4248-4BB6-BB13-66898B5B342C}" type="slidenum">
              <a:rPr lang="zh-TW" altLang="en-US" b="0"/>
              <a:pPr/>
              <a:t>60</a:t>
            </a:fld>
            <a:endParaRPr lang="en-US" altLang="zh-TW" b="0"/>
          </a:p>
        </p:txBody>
      </p:sp>
      <p:sp>
        <p:nvSpPr>
          <p:cNvPr id="614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61447" name="Rectangle 5"/>
          <p:cNvSpPr>
            <a:spLocks noChangeArrowheads="1"/>
          </p:cNvSpPr>
          <p:nvPr/>
        </p:nvSpPr>
        <p:spPr bwMode="auto">
          <a:xfrm>
            <a:off x="371500" y="908720"/>
            <a:ext cx="8534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sz="2400" b="0" dirty="0">
                <a:latin typeface="Times New Roman" panose="02020603050405020304" pitchFamily="18" charset="0"/>
                <a:cs typeface="Times New Roman" panose="02020603050405020304" pitchFamily="18" charset="0"/>
              </a:rPr>
              <a:t>Protocol length</a:t>
            </a:r>
          </a:p>
          <a:p>
            <a:pPr algn="just"/>
            <a:r>
              <a:rPr lang="en-US" sz="2400" dirty="0">
                <a:latin typeface="Times New Roman" panose="02020603050405020304" pitchFamily="18" charset="0"/>
                <a:cs typeface="Times New Roman" panose="02020603050405020304" pitchFamily="18" charset="0"/>
              </a:rPr>
              <a:t>Interface number: </a:t>
            </a:r>
            <a:r>
              <a:rPr lang="en-US" sz="2400" b="0" dirty="0">
                <a:latin typeface="Times New Roman" panose="02020603050405020304" pitchFamily="18" charset="0"/>
                <a:cs typeface="Times New Roman" panose="02020603050405020304" pitchFamily="18" charset="0"/>
              </a:rPr>
              <a:t>A router (or a multihomed host) can be connected to different networks, each with a different interface number. </a:t>
            </a:r>
          </a:p>
          <a:p>
            <a:pPr algn="just"/>
            <a:r>
              <a:rPr lang="en-US" sz="2400" b="0" dirty="0">
                <a:latin typeface="Times New Roman" panose="02020603050405020304" pitchFamily="18" charset="0"/>
                <a:cs typeface="Times New Roman" panose="02020603050405020304" pitchFamily="18" charset="0"/>
              </a:rPr>
              <a:t>Each network can have different hardware and protocol types. </a:t>
            </a:r>
            <a:r>
              <a:rPr lang="en-US" sz="2400" dirty="0">
                <a:latin typeface="Times New Roman" panose="02020603050405020304" pitchFamily="18" charset="0"/>
                <a:cs typeface="Times New Roman" panose="02020603050405020304" pitchFamily="18" charset="0"/>
              </a:rPr>
              <a:t>Queue number:</a:t>
            </a:r>
            <a:r>
              <a:rPr lang="en-US" sz="2400" b="0" dirty="0">
                <a:latin typeface="Times New Roman" panose="02020603050405020304" pitchFamily="18" charset="0"/>
                <a:cs typeface="Times New Roman" panose="02020603050405020304" pitchFamily="18" charset="0"/>
              </a:rPr>
              <a:t> ARP uses numbered queues to </a:t>
            </a:r>
            <a:r>
              <a:rPr lang="en-US" sz="2400" b="0" dirty="0" err="1">
                <a:latin typeface="Times New Roman" panose="02020603050405020304" pitchFamily="18" charset="0"/>
                <a:cs typeface="Times New Roman" panose="02020603050405020304" pitchFamily="18" charset="0"/>
              </a:rPr>
              <a:t>enqueue</a:t>
            </a:r>
            <a:r>
              <a:rPr lang="en-US" sz="2400" b="0" dirty="0">
                <a:latin typeface="Times New Roman" panose="02020603050405020304" pitchFamily="18" charset="0"/>
                <a:cs typeface="Times New Roman" panose="02020603050405020304" pitchFamily="18" charset="0"/>
              </a:rPr>
              <a:t> the packets waiting for address resolution. </a:t>
            </a:r>
          </a:p>
          <a:p>
            <a:pPr algn="just"/>
            <a:r>
              <a:rPr lang="en-US" sz="2400" b="0" dirty="0">
                <a:latin typeface="Times New Roman" panose="02020603050405020304" pitchFamily="18" charset="0"/>
                <a:cs typeface="Times New Roman" panose="02020603050405020304" pitchFamily="18" charset="0"/>
              </a:rPr>
              <a:t>Packets for the same destination are usually </a:t>
            </a:r>
            <a:r>
              <a:rPr lang="en-US" sz="2400" b="0" dirty="0" err="1">
                <a:latin typeface="Times New Roman" panose="02020603050405020304" pitchFamily="18" charset="0"/>
                <a:cs typeface="Times New Roman" panose="02020603050405020304" pitchFamily="18" charset="0"/>
              </a:rPr>
              <a:t>enqueued</a:t>
            </a:r>
            <a:r>
              <a:rPr lang="en-US" sz="2400" b="0" dirty="0">
                <a:latin typeface="Times New Roman" panose="02020603050405020304" pitchFamily="18" charset="0"/>
                <a:cs typeface="Times New Roman" panose="02020603050405020304" pitchFamily="18" charset="0"/>
              </a:rPr>
              <a:t> in the same queue. </a:t>
            </a:r>
          </a:p>
          <a:p>
            <a:pPr algn="just"/>
            <a:r>
              <a:rPr lang="en-US" sz="2400" dirty="0">
                <a:latin typeface="Times New Roman" panose="02020603050405020304" pitchFamily="18" charset="0"/>
                <a:cs typeface="Times New Roman" panose="02020603050405020304" pitchFamily="18" charset="0"/>
              </a:rPr>
              <a:t>Attempts:</a:t>
            </a:r>
            <a:r>
              <a:rPr lang="en-US" sz="2400" b="0" dirty="0">
                <a:latin typeface="Times New Roman" panose="02020603050405020304" pitchFamily="18" charset="0"/>
                <a:cs typeface="Times New Roman" panose="02020603050405020304" pitchFamily="18" charset="0"/>
              </a:rPr>
              <a:t> This column shows the number of times an ARP request is sent out for this entry. </a:t>
            </a:r>
          </a:p>
          <a:p>
            <a:pPr algn="just"/>
            <a:r>
              <a:rPr lang="en-US" sz="2400" dirty="0">
                <a:latin typeface="Times New Roman" panose="02020603050405020304" pitchFamily="18" charset="0"/>
                <a:cs typeface="Times New Roman" panose="02020603050405020304" pitchFamily="18" charset="0"/>
              </a:rPr>
              <a:t>Time-out:</a:t>
            </a:r>
            <a:r>
              <a:rPr lang="en-US" sz="2400" b="0" dirty="0">
                <a:latin typeface="Times New Roman" panose="02020603050405020304" pitchFamily="18" charset="0"/>
                <a:cs typeface="Times New Roman" panose="02020603050405020304" pitchFamily="18" charset="0"/>
              </a:rPr>
              <a:t> This column shows the lifetime of an entry in seconds. </a:t>
            </a:r>
            <a:r>
              <a:rPr lang="en-US" sz="2400" dirty="0">
                <a:latin typeface="Times New Roman" panose="02020603050405020304" pitchFamily="18" charset="0"/>
                <a:cs typeface="Times New Roman" panose="02020603050405020304" pitchFamily="18" charset="0"/>
              </a:rPr>
              <a:t>Hardware address:</a:t>
            </a:r>
            <a:r>
              <a:rPr lang="en-US" sz="2400" b="0" dirty="0">
                <a:latin typeface="Times New Roman" panose="02020603050405020304" pitchFamily="18" charset="0"/>
                <a:cs typeface="Times New Roman" panose="02020603050405020304" pitchFamily="18" charset="0"/>
              </a:rPr>
              <a:t> This column shows the destination hardware address. It remains empty until resolved by an ARP reply. </a:t>
            </a:r>
          </a:p>
          <a:p>
            <a:pPr algn="just"/>
            <a:r>
              <a:rPr lang="en-US" sz="2400" b="0" dirty="0">
                <a:latin typeface="Times New Roman" panose="02020603050405020304" pitchFamily="18" charset="0"/>
                <a:cs typeface="Times New Roman" panose="02020603050405020304" pitchFamily="18" charset="0"/>
              </a:rPr>
              <a:t>Protocol address</a:t>
            </a:r>
            <a:endParaRPr lang="en-US" altLang="zh-TW" sz="2400" b="0" dirty="0">
              <a:latin typeface="Times New Roman" panose="02020603050405020304" pitchFamily="18" charset="0"/>
              <a:ea typeface="新細明體" pitchFamily="18" charset="-120"/>
              <a:cs typeface="Times New Roman" panose="02020603050405020304" pitchFamily="18" charset="0"/>
            </a:endParaRPr>
          </a:p>
        </p:txBody>
      </p:sp>
      <p:sp>
        <p:nvSpPr>
          <p:cNvPr id="3" name="Rectangle 2"/>
          <p:cNvSpPr/>
          <p:nvPr/>
        </p:nvSpPr>
        <p:spPr>
          <a:xfrm>
            <a:off x="371500" y="260648"/>
            <a:ext cx="5743550"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ARP PACKAGE Cont.</a:t>
            </a:r>
          </a:p>
        </p:txBody>
      </p:sp>
    </p:spTree>
    <p:extLst>
      <p:ext uri="{BB962C8B-B14F-4D97-AF65-F5344CB8AC3E}">
        <p14:creationId xmlns:p14="http://schemas.microsoft.com/office/powerpoint/2010/main" val="20255638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678" y="221881"/>
            <a:ext cx="7886700" cy="481388"/>
          </a:xfrm>
        </p:spPr>
        <p:txBody>
          <a:bodyPr>
            <a:noAutofit/>
          </a:bodyPr>
          <a:lstStyle/>
          <a:p>
            <a:r>
              <a:rPr lang="en-US" sz="3200" b="1" dirty="0">
                <a:latin typeface="Times New Roman" panose="02020603050405020304" pitchFamily="18" charset="0"/>
                <a:cs typeface="Times New Roman" panose="02020603050405020304" pitchFamily="18" charset="0"/>
              </a:rPr>
              <a:t>Output Module</a:t>
            </a:r>
            <a:endParaRPr lang="en-IN" sz="32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p:txBody>
          <a:bodyPr/>
          <a:lstStyle/>
          <a:p>
            <a:endParaRPr lang="en-IN"/>
          </a:p>
        </p:txBody>
      </p:sp>
      <p:sp>
        <p:nvSpPr>
          <p:cNvPr id="67587" name="投影片編號版面配置區 2"/>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C23778B-38AC-416B-BDCE-CEED29587DE1}" type="slidenum">
              <a:rPr lang="zh-TW" altLang="en-US" b="0"/>
              <a:pPr/>
              <a:t>61</a:t>
            </a:fld>
            <a:endParaRPr lang="en-US" altLang="zh-TW" b="0"/>
          </a:p>
        </p:txBody>
      </p:sp>
      <p:pic>
        <p:nvPicPr>
          <p:cNvPr id="28"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78" y="882657"/>
            <a:ext cx="8496944" cy="553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232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FE644D-CCF5-486D-9157-C085465B952D}" type="slidenum">
              <a:rPr lang="zh-TW" altLang="en-US" b="0"/>
              <a:pPr/>
              <a:t>62</a:t>
            </a:fld>
            <a:endParaRPr lang="en-US" altLang="zh-TW" b="0"/>
          </a:p>
        </p:txBody>
      </p:sp>
      <p:pic>
        <p:nvPicPr>
          <p:cNvPr id="28"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081" y="865188"/>
            <a:ext cx="8335838" cy="5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itle 1"/>
          <p:cNvSpPr txBox="1">
            <a:spLocks/>
          </p:cNvSpPr>
          <p:nvPr/>
        </p:nvSpPr>
        <p:spPr>
          <a:xfrm>
            <a:off x="380678" y="221881"/>
            <a:ext cx="7886700" cy="48138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Input Module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116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0C8FDA8-1CBD-4966-9475-FB8141EB5B9B}" type="slidenum">
              <a:rPr lang="zh-TW" altLang="en-US" b="0"/>
              <a:pPr/>
              <a:t>63</a:t>
            </a:fld>
            <a:endParaRPr lang="en-US" altLang="zh-TW" b="0"/>
          </a:p>
        </p:txBody>
      </p:sp>
      <p:pic>
        <p:nvPicPr>
          <p:cNvPr id="28"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052736"/>
            <a:ext cx="83358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itle 1"/>
          <p:cNvSpPr txBox="1">
            <a:spLocks/>
          </p:cNvSpPr>
          <p:nvPr/>
        </p:nvSpPr>
        <p:spPr>
          <a:xfrm>
            <a:off x="395536" y="404664"/>
            <a:ext cx="7886700" cy="48138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Cache Control Module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322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C6C6A7-D1B7-4110-A41F-623F27E4385B}" type="slidenum">
              <a:rPr lang="zh-TW" altLang="en-US" b="0"/>
              <a:pPr/>
              <a:t>64</a:t>
            </a:fld>
            <a:endParaRPr lang="en-US" altLang="zh-TW" b="0"/>
          </a:p>
        </p:txBody>
      </p:sp>
      <p:pic>
        <p:nvPicPr>
          <p:cNvPr id="28"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873457"/>
            <a:ext cx="7831782" cy="536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553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584E99-4D54-49E1-AB44-C065DB1E260D}" type="slidenum">
              <a:rPr lang="zh-TW" altLang="en-US" b="0"/>
              <a:pPr/>
              <a:t>65</a:t>
            </a:fld>
            <a:endParaRPr lang="en-US" altLang="zh-TW" b="0"/>
          </a:p>
        </p:txBody>
      </p:sp>
      <p:pic>
        <p:nvPicPr>
          <p:cNvPr id="75781"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24944"/>
            <a:ext cx="8568952"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2"/>
          <p:cNvSpPr txBox="1">
            <a:spLocks noChangeArrowheads="1"/>
          </p:cNvSpPr>
          <p:nvPr/>
        </p:nvSpPr>
        <p:spPr bwMode="auto">
          <a:xfrm>
            <a:off x="152400" y="476672"/>
            <a:ext cx="88392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pitchFamily="18" charset="-120"/>
                <a:cs typeface="Times New Roman" panose="02020603050405020304" pitchFamily="18" charset="0"/>
              </a:rPr>
              <a:t>Example 8.2</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The ARP output module receives an IP datagram (from the IP layer) with the destination address 114.5.7.89. It checks the cache table and finds that an entry exists for this destination with the RESOLVED state (R in the table). It extracts the hardware address, which is 457342ACAE32, and sends the packet and the address to the data link layer for transmission. The cache table remains the same.</a:t>
            </a:r>
          </a:p>
        </p:txBody>
      </p:sp>
    </p:spTree>
    <p:extLst>
      <p:ext uri="{BB962C8B-B14F-4D97-AF65-F5344CB8AC3E}">
        <p14:creationId xmlns:p14="http://schemas.microsoft.com/office/powerpoint/2010/main" val="1437526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511CC5E-9ADF-4F35-B3E0-0A9F329EE8E8}" type="slidenum">
              <a:rPr lang="zh-TW" altLang="en-US" b="0"/>
              <a:pPr/>
              <a:t>66</a:t>
            </a:fld>
            <a:endParaRPr lang="en-US" altLang="zh-TW" b="0"/>
          </a:p>
        </p:txBody>
      </p:sp>
      <p:pic>
        <p:nvPicPr>
          <p:cNvPr id="81925"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06" y="3212976"/>
            <a:ext cx="7596187"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2"/>
          <p:cNvSpPr txBox="1">
            <a:spLocks noChangeArrowheads="1"/>
          </p:cNvSpPr>
          <p:nvPr/>
        </p:nvSpPr>
        <p:spPr bwMode="auto">
          <a:xfrm>
            <a:off x="304800" y="538512"/>
            <a:ext cx="8839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pitchFamily="18" charset="-120"/>
                <a:cs typeface="Times New Roman" panose="02020603050405020304" pitchFamily="18" charset="0"/>
              </a:rPr>
              <a:t>Example 8.3</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Twenty seconds later, the ARP output module receives an IP datagram (from the IP layer) with the destination address 116.1.7.22. It checks the cache table and does not find this destination in the table. The module adds an entry to the table with the state PENDING and the Attempt value 1. It creates a new queue for this destination and </a:t>
            </a:r>
            <a:r>
              <a:rPr lang="en-US" altLang="zh-TW" sz="2000" dirty="0" err="1">
                <a:latin typeface="Times New Roman" panose="02020603050405020304" pitchFamily="18" charset="0"/>
                <a:ea typeface="新細明體" pitchFamily="18" charset="-120"/>
                <a:cs typeface="Times New Roman" panose="02020603050405020304" pitchFamily="18" charset="0"/>
              </a:rPr>
              <a:t>enqueues</a:t>
            </a:r>
            <a:r>
              <a:rPr lang="en-US" altLang="zh-TW" sz="2000" dirty="0">
                <a:latin typeface="Times New Roman" panose="02020603050405020304" pitchFamily="18" charset="0"/>
                <a:ea typeface="新細明體" pitchFamily="18" charset="-120"/>
                <a:cs typeface="Times New Roman" panose="02020603050405020304" pitchFamily="18" charset="0"/>
              </a:rPr>
              <a:t> the packet. It then sends an ARP request to the data link layer for this destination. The new cache table is shown in Table 8.6.</a:t>
            </a:r>
          </a:p>
        </p:txBody>
      </p:sp>
    </p:spTree>
    <p:extLst>
      <p:ext uri="{BB962C8B-B14F-4D97-AF65-F5344CB8AC3E}">
        <p14:creationId xmlns:p14="http://schemas.microsoft.com/office/powerpoint/2010/main" val="2706152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57392EE-2ED4-480D-9167-E60707B00CC9}" type="slidenum">
              <a:rPr lang="zh-TW" altLang="en-US" b="0"/>
              <a:pPr/>
              <a:t>67</a:t>
            </a:fld>
            <a:endParaRPr lang="en-US" altLang="zh-TW" b="0"/>
          </a:p>
        </p:txBody>
      </p:sp>
      <p:sp>
        <p:nvSpPr>
          <p:cNvPr id="83972" name="Text Box 2"/>
          <p:cNvSpPr txBox="1">
            <a:spLocks noChangeArrowheads="1"/>
          </p:cNvSpPr>
          <p:nvPr/>
        </p:nvSpPr>
        <p:spPr bwMode="auto">
          <a:xfrm>
            <a:off x="152400" y="403041"/>
            <a:ext cx="8839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pitchFamily="18" charset="-120"/>
                <a:cs typeface="Times New Roman" panose="02020603050405020304" pitchFamily="18" charset="0"/>
              </a:rPr>
              <a:t>Example 8.4</a:t>
            </a:r>
          </a:p>
          <a:p>
            <a:pPr algn="just"/>
            <a:r>
              <a:rPr lang="en-US" altLang="zh-TW" sz="2000" dirty="0">
                <a:latin typeface="Times New Roman" panose="02020603050405020304" pitchFamily="18" charset="0"/>
                <a:ea typeface="新細明體" pitchFamily="18" charset="-120"/>
                <a:cs typeface="Times New Roman" panose="02020603050405020304" pitchFamily="18" charset="0"/>
              </a:rPr>
              <a:t>Fifteen seconds later, the ARP input module receives an ARP packet with target protocol (IP) address 188.11.8.71. The module checks the table and finds this address. It changes the state of the entry to RESOLVED and sets the time-out value to 900. The module then adds the target hardware address (E34573242ACA) to the entry. Now it accesses queue 18 and sends all the packets in this queue, one by one, to the data link layer. The new cache table is shown in Table 8.7.</a:t>
            </a:r>
          </a:p>
        </p:txBody>
      </p:sp>
      <p:pic>
        <p:nvPicPr>
          <p:cNvPr id="8"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212976"/>
            <a:ext cx="8136904" cy="313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3471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278CA7D-9867-4996-887D-CE97914BBA73}" type="slidenum">
              <a:rPr lang="zh-TW" altLang="en-US" b="0"/>
              <a:pPr/>
              <a:t>68</a:t>
            </a:fld>
            <a:endParaRPr lang="en-US" altLang="zh-TW" b="0"/>
          </a:p>
        </p:txBody>
      </p:sp>
      <p:sp>
        <p:nvSpPr>
          <p:cNvPr id="88068" name="Text Box 2"/>
          <p:cNvSpPr txBox="1">
            <a:spLocks noChangeArrowheads="1"/>
          </p:cNvSpPr>
          <p:nvPr/>
        </p:nvSpPr>
        <p:spPr bwMode="auto">
          <a:xfrm>
            <a:off x="251520" y="548680"/>
            <a:ext cx="858768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000" dirty="0">
                <a:latin typeface="Times New Roman" panose="02020603050405020304" pitchFamily="18" charset="0"/>
                <a:ea typeface="新細明體" pitchFamily="18" charset="-120"/>
                <a:cs typeface="Times New Roman" panose="02020603050405020304" pitchFamily="18" charset="0"/>
              </a:rPr>
              <a:t>Twenty-five seconds later, the cache-control module updates every entry. The time-out values for the first three resolved entries are decremented by 60. The time-out value for the last resolved entry is decremented by 25. The state of the next-to-the last entry is changed to FREE because the time-out is zero. For each of the three pending entries, the value of the attempts field is incremented by one. After incrementing, the attempts value for one entry (the one with IP address 201.11.56.7) is more than the maximum; the state is changed to FREE, the queue is deleted, and an ICMP message is sent to the original destination See Table 8.8.</a:t>
            </a:r>
          </a:p>
        </p:txBody>
      </p:sp>
      <p:pic>
        <p:nvPicPr>
          <p:cNvPr id="8"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438976"/>
            <a:ext cx="8352928" cy="291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796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696" y="2276872"/>
            <a:ext cx="5112568" cy="1512168"/>
          </a:xfrm>
        </p:spPr>
        <p:txBody>
          <a:bodyPr>
            <a:normAutofit/>
          </a:bodyPr>
          <a:lstStyle/>
          <a:p>
            <a:pPr marL="0" indent="0" algn="ctr">
              <a:buNone/>
            </a:pPr>
            <a:r>
              <a:rPr lang="en-US"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Reverse Address Resolution Protocol</a:t>
            </a:r>
            <a:endParaRPr lang="en-IN" sz="4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72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5115C8-FC37-4F8D-AFFE-C7F68DAC694C}" type="slidenum">
              <a:rPr lang="en-US" altLang="zh-TW" b="0"/>
              <a:pPr/>
              <a:t>7</a:t>
            </a:fld>
            <a:endParaRPr lang="en-US" altLang="zh-TW" b="0"/>
          </a:p>
        </p:txBody>
      </p:sp>
      <p:sp>
        <p:nvSpPr>
          <p:cNvPr id="20484" name="Text Box 2"/>
          <p:cNvSpPr txBox="1">
            <a:spLocks noChangeArrowheads="1"/>
          </p:cNvSpPr>
          <p:nvPr/>
        </p:nvSpPr>
        <p:spPr bwMode="auto">
          <a:xfrm>
            <a:off x="1230791" y="55403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1.2    IP datagram</a:t>
            </a:r>
          </a:p>
        </p:txBody>
      </p:sp>
      <p:pic>
        <p:nvPicPr>
          <p:cNvPr id="6236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425" y="1177925"/>
            <a:ext cx="4360863"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 y="2738438"/>
            <a:ext cx="7632700" cy="343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187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3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623627"/>
                                        </p:tgtEl>
                                        <p:attrNameLst>
                                          <p:attrName>style.visibility</p:attrName>
                                        </p:attrNameLst>
                                      </p:cBhvr>
                                      <p:to>
                                        <p:strVal val="visible"/>
                                      </p:to>
                                    </p:set>
                                    <p:anim calcmode="lin" valueType="num">
                                      <p:cBhvr>
                                        <p:cTn id="11" dur="2000" fill="hold"/>
                                        <p:tgtEl>
                                          <p:spTgt spid="623627"/>
                                        </p:tgtEl>
                                        <p:attrNameLst>
                                          <p:attrName>ppt_w</p:attrName>
                                        </p:attrNameLst>
                                      </p:cBhvr>
                                      <p:tavLst>
                                        <p:tav tm="0">
                                          <p:val>
                                            <p:fltVal val="0"/>
                                          </p:val>
                                        </p:tav>
                                        <p:tav tm="100000">
                                          <p:val>
                                            <p:strVal val="#ppt_w"/>
                                          </p:val>
                                        </p:tav>
                                      </p:tavLst>
                                    </p:anim>
                                    <p:anim calcmode="lin" valueType="num">
                                      <p:cBhvr>
                                        <p:cTn id="12" dur="2000" fill="hold"/>
                                        <p:tgtEl>
                                          <p:spTgt spid="623627"/>
                                        </p:tgtEl>
                                        <p:attrNameLst>
                                          <p:attrName>ppt_h</p:attrName>
                                        </p:attrNameLst>
                                      </p:cBhvr>
                                      <p:tavLst>
                                        <p:tav tm="0">
                                          <p:val>
                                            <p:fltVal val="0"/>
                                          </p:val>
                                        </p:tav>
                                        <p:tav tm="100000">
                                          <p:val>
                                            <p:strVal val="#ppt_h"/>
                                          </p:val>
                                        </p:tav>
                                      </p:tavLst>
                                    </p:anim>
                                    <p:animEffect transition="in" filter="fade">
                                      <p:cBhvr>
                                        <p:cTn id="13" dur="2000"/>
                                        <p:tgtEl>
                                          <p:spTgt spid="623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559711-4248-4BB6-BB13-66898B5B342C}" type="slidenum">
              <a:rPr lang="zh-TW" altLang="en-US" b="0"/>
              <a:pPr/>
              <a:t>70</a:t>
            </a:fld>
            <a:endParaRPr lang="en-US" altLang="zh-TW" b="0"/>
          </a:p>
        </p:txBody>
      </p:sp>
      <p:sp>
        <p:nvSpPr>
          <p:cNvPr id="614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61447" name="Rectangle 5"/>
          <p:cNvSpPr>
            <a:spLocks noChangeArrowheads="1"/>
          </p:cNvSpPr>
          <p:nvPr/>
        </p:nvSpPr>
        <p:spPr bwMode="auto">
          <a:xfrm>
            <a:off x="304800" y="980728"/>
            <a:ext cx="85344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Times New Roman" panose="02020603050405020304" pitchFamily="18" charset="0"/>
                <a:ea typeface="新細明體" pitchFamily="18" charset="-120"/>
                <a:cs typeface="Times New Roman" panose="02020603050405020304" pitchFamily="18" charset="0"/>
              </a:rPr>
              <a:t>Steps to Achieve the IP Address from RARP Server:</a:t>
            </a:r>
          </a:p>
          <a:p>
            <a:pPr algn="just" fontAlgn="base">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Source Device “Generates RARP Request Message” </a:t>
            </a:r>
            <a:r>
              <a:rPr lang="en-US" sz="2400" b="0" dirty="0">
                <a:solidFill>
                  <a:srgbClr val="000000"/>
                </a:solidFill>
                <a:latin typeface="Times New Roman" panose="02020603050405020304" pitchFamily="18" charset="0"/>
                <a:cs typeface="Times New Roman" panose="02020603050405020304" pitchFamily="18" charset="0"/>
              </a:rPr>
              <a:t>– The source device generates a RARP Request message. The Source puts its own data link-layer address as both the Sender Hardware Address and also the Target Hardware Address. It leaves both the Sender Protocol Address and the Target Protocol Address blank.</a:t>
            </a:r>
          </a:p>
          <a:p>
            <a:pPr algn="just" fontAlgn="base">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Source Device “Broadcasts RARP Request Message”</a:t>
            </a:r>
            <a:r>
              <a:rPr lang="en-US" sz="2400" b="0" dirty="0">
                <a:solidFill>
                  <a:srgbClr val="000000"/>
                </a:solidFill>
                <a:latin typeface="Times New Roman" panose="02020603050405020304" pitchFamily="18" charset="0"/>
                <a:cs typeface="Times New Roman" panose="02020603050405020304" pitchFamily="18" charset="0"/>
              </a:rPr>
              <a:t> – The source broadcasts the ARP Request message on the local network.</a:t>
            </a:r>
          </a:p>
          <a:p>
            <a:pPr algn="just" fontAlgn="base">
              <a:buFont typeface="+mj-lt"/>
              <a:buAutoNum type="arabicPeriod"/>
            </a:pPr>
            <a:r>
              <a:rPr lang="en-US" sz="2400" dirty="0">
                <a:solidFill>
                  <a:srgbClr val="000000"/>
                </a:solidFill>
                <a:latin typeface="Times New Roman" panose="02020603050405020304" pitchFamily="18" charset="0"/>
                <a:cs typeface="Times New Roman" panose="02020603050405020304" pitchFamily="18" charset="0"/>
              </a:rPr>
              <a:t>Local Devices “Process RARP Request Message</a:t>
            </a:r>
            <a:r>
              <a:rPr lang="en-US" sz="2400" b="0" dirty="0">
                <a:solidFill>
                  <a:srgbClr val="000000"/>
                </a:solidFill>
                <a:latin typeface="Times New Roman" panose="02020603050405020304" pitchFamily="18" charset="0"/>
                <a:cs typeface="Times New Roman" panose="02020603050405020304" pitchFamily="18" charset="0"/>
              </a:rPr>
              <a:t>” – The message is received by each device on the local network and processed. Devices that are not configured to act as RARP servers ignore the message.</a:t>
            </a:r>
          </a:p>
          <a:p>
            <a:pPr algn="just"/>
            <a:br>
              <a:rPr lang="en-US" sz="2400" dirty="0">
                <a:latin typeface="Times New Roman" panose="02020603050405020304" pitchFamily="18" charset="0"/>
                <a:cs typeface="Times New Roman" panose="02020603050405020304" pitchFamily="18" charset="0"/>
              </a:rPr>
            </a:br>
            <a:endParaRPr lang="en-US" altLang="zh-TW" sz="2400" b="0" dirty="0">
              <a:latin typeface="Times New Roman" panose="02020603050405020304" pitchFamily="18" charset="0"/>
              <a:ea typeface="新細明體" pitchFamily="18" charset="-120"/>
              <a:cs typeface="Times New Roman" panose="02020603050405020304" pitchFamily="18" charset="0"/>
            </a:endParaRPr>
          </a:p>
        </p:txBody>
      </p:sp>
      <p:sp>
        <p:nvSpPr>
          <p:cNvPr id="3" name="Rectangle 2"/>
          <p:cNvSpPr/>
          <p:nvPr/>
        </p:nvSpPr>
        <p:spPr>
          <a:xfrm>
            <a:off x="371500" y="260648"/>
            <a:ext cx="7152828"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RARP Procedure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541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559711-4248-4BB6-BB13-66898B5B342C}" type="slidenum">
              <a:rPr lang="zh-TW" altLang="en-US" b="0"/>
              <a:pPr/>
              <a:t>71</a:t>
            </a:fld>
            <a:endParaRPr lang="en-US" altLang="zh-TW" b="0"/>
          </a:p>
        </p:txBody>
      </p:sp>
      <p:sp>
        <p:nvSpPr>
          <p:cNvPr id="614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61447" name="Rectangle 5"/>
          <p:cNvSpPr>
            <a:spLocks noChangeArrowheads="1"/>
          </p:cNvSpPr>
          <p:nvPr/>
        </p:nvSpPr>
        <p:spPr bwMode="auto">
          <a:xfrm>
            <a:off x="304800" y="969397"/>
            <a:ext cx="85344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fontAlgn="base"/>
            <a:r>
              <a:rPr lang="en-US" sz="2400" dirty="0">
                <a:solidFill>
                  <a:srgbClr val="000000"/>
                </a:solidFill>
                <a:latin typeface="Times New Roman" panose="02020603050405020304" pitchFamily="18" charset="0"/>
                <a:cs typeface="Times New Roman" panose="02020603050405020304" pitchFamily="18" charset="0"/>
              </a:rPr>
              <a:t>4. RARP Server Generates RARP Reply Message</a:t>
            </a:r>
            <a:r>
              <a:rPr lang="en-US" sz="2400" b="0" dirty="0">
                <a:solidFill>
                  <a:srgbClr val="000000"/>
                </a:solidFill>
                <a:latin typeface="Times New Roman" panose="02020603050405020304" pitchFamily="18" charset="0"/>
                <a:cs typeface="Times New Roman" panose="02020603050405020304" pitchFamily="18" charset="0"/>
              </a:rPr>
              <a:t>: Any device on the network that is a RARP server responds to the broadcast from the source device. It generates a RARP Reply and sets the Sender Hardware Address and Sender Protocol Address to its own hardware and IP address of course. It looks up in a table the hardware address of the source, determines that device’s IP address assignment, and puts it into the Target Protocol Address field.</a:t>
            </a:r>
          </a:p>
          <a:p>
            <a:pPr algn="just" fontAlgn="base"/>
            <a:r>
              <a:rPr lang="en-US" sz="2400" dirty="0">
                <a:solidFill>
                  <a:srgbClr val="000000"/>
                </a:solidFill>
                <a:latin typeface="Times New Roman" panose="02020603050405020304" pitchFamily="18" charset="0"/>
                <a:cs typeface="Times New Roman" panose="02020603050405020304" pitchFamily="18" charset="0"/>
              </a:rPr>
              <a:t>5. RARP Server Sends RARP Reply Message</a:t>
            </a:r>
            <a:r>
              <a:rPr lang="en-US" sz="2400" b="0" dirty="0">
                <a:solidFill>
                  <a:srgbClr val="000000"/>
                </a:solidFill>
                <a:latin typeface="Times New Roman" panose="02020603050405020304" pitchFamily="18" charset="0"/>
                <a:cs typeface="Times New Roman" panose="02020603050405020304" pitchFamily="18" charset="0"/>
              </a:rPr>
              <a:t>: The RARP server sends the RARP Reply message unicast to the device looking to be configured.</a:t>
            </a:r>
          </a:p>
          <a:p>
            <a:pPr algn="just" fontAlgn="base"/>
            <a:r>
              <a:rPr lang="en-US" sz="2400" dirty="0">
                <a:solidFill>
                  <a:srgbClr val="000000"/>
                </a:solidFill>
                <a:latin typeface="Times New Roman" panose="02020603050405020304" pitchFamily="18" charset="0"/>
                <a:cs typeface="Times New Roman" panose="02020603050405020304" pitchFamily="18" charset="0"/>
              </a:rPr>
              <a:t>6. Source Device Processes RARP Reply Message</a:t>
            </a:r>
            <a:r>
              <a:rPr lang="en-US" sz="2400" b="0" dirty="0">
                <a:solidFill>
                  <a:srgbClr val="000000"/>
                </a:solidFill>
                <a:latin typeface="Times New Roman" panose="02020603050405020304" pitchFamily="18" charset="0"/>
                <a:cs typeface="Times New Roman" panose="02020603050405020304" pitchFamily="18" charset="0"/>
              </a:rPr>
              <a:t>: The source device processes the reply from the RARP server. It then configures itself using the IP address in the Target Protocol Address supplied</a:t>
            </a:r>
          </a:p>
          <a:p>
            <a:pPr fontAlgn="base"/>
            <a:r>
              <a:rPr lang="en-US" sz="2400" b="0" dirty="0">
                <a:solidFill>
                  <a:srgbClr val="000000"/>
                </a:solidFill>
                <a:latin typeface="Times New Roman" panose="02020603050405020304" pitchFamily="18" charset="0"/>
                <a:cs typeface="Times New Roman" panose="02020603050405020304" pitchFamily="18" charset="0"/>
              </a:rPr>
              <a:t>by the RARP server </a:t>
            </a:r>
            <a:endParaRPr lang="en-US" altLang="zh-TW" sz="2400" b="0" dirty="0">
              <a:latin typeface="Times New Roman" panose="02020603050405020304" pitchFamily="18" charset="0"/>
              <a:ea typeface="新細明體" pitchFamily="18" charset="-120"/>
              <a:cs typeface="Times New Roman" panose="02020603050405020304" pitchFamily="18" charset="0"/>
            </a:endParaRPr>
          </a:p>
        </p:txBody>
      </p:sp>
      <p:sp>
        <p:nvSpPr>
          <p:cNvPr id="3" name="Rectangle 2"/>
          <p:cNvSpPr/>
          <p:nvPr/>
        </p:nvSpPr>
        <p:spPr>
          <a:xfrm>
            <a:off x="371500" y="260648"/>
            <a:ext cx="7152828"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RARP Procedure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651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559711-4248-4BB6-BB13-66898B5B342C}" type="slidenum">
              <a:rPr lang="zh-TW" altLang="en-US" b="0"/>
              <a:pPr/>
              <a:t>72</a:t>
            </a:fld>
            <a:endParaRPr lang="en-US" altLang="zh-TW" b="0"/>
          </a:p>
        </p:txBody>
      </p:sp>
      <p:sp>
        <p:nvSpPr>
          <p:cNvPr id="614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3" name="Rectangle 2"/>
          <p:cNvSpPr/>
          <p:nvPr/>
        </p:nvSpPr>
        <p:spPr>
          <a:xfrm>
            <a:off x="371500" y="260648"/>
            <a:ext cx="5743550"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RARP Procedural Steps</a:t>
            </a:r>
          </a:p>
        </p:txBody>
      </p:sp>
      <p:pic>
        <p:nvPicPr>
          <p:cNvPr id="1026" name="Picture 2" descr="RARP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94" y="980729"/>
            <a:ext cx="8587980" cy="537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3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 y="0"/>
            <a:ext cx="9113520" cy="6858000"/>
          </a:xfrm>
          <a:prstGeom prst="rect">
            <a:avLst/>
          </a:prstGeom>
        </p:spPr>
      </p:pic>
    </p:spTree>
    <p:extLst>
      <p:ext uri="{BB962C8B-B14F-4D97-AF65-F5344CB8AC3E}">
        <p14:creationId xmlns:p14="http://schemas.microsoft.com/office/powerpoint/2010/main" val="419711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944562"/>
          </a:xfrm>
        </p:spPr>
        <p:txBody>
          <a:bodyPr>
            <a:noAutofit/>
          </a:bodyPr>
          <a:lstStyle/>
          <a:p>
            <a:r>
              <a:rPr lang="en-US" sz="2800" b="1" dirty="0">
                <a:solidFill>
                  <a:srgbClr val="CC6600"/>
                </a:solidFill>
                <a:latin typeface="Arial Black" panose="020B0A04020102020204" pitchFamily="34" charset="0"/>
              </a:rPr>
              <a:t>Introduction to Internet Control Message Protocol (ICMP)</a:t>
            </a:r>
            <a:endParaRPr lang="en-US" sz="2800" dirty="0">
              <a:solidFill>
                <a:srgbClr val="CC6600"/>
              </a:solidFill>
              <a:latin typeface="Arial Black" panose="020B0A04020102020204" pitchFamily="34" charset="0"/>
            </a:endParaRPr>
          </a:p>
        </p:txBody>
      </p:sp>
      <p:sp>
        <p:nvSpPr>
          <p:cNvPr id="5" name="Content Placeholder 4"/>
          <p:cNvSpPr>
            <a:spLocks noGrp="1"/>
          </p:cNvSpPr>
          <p:nvPr>
            <p:ph idx="1"/>
          </p:nvPr>
        </p:nvSpPr>
        <p:spPr>
          <a:xfrm>
            <a:off x="563880" y="1447800"/>
            <a:ext cx="8229600" cy="5029200"/>
          </a:xfrm>
        </p:spPr>
        <p:txBody>
          <a:bodyPr>
            <a:noAutofit/>
          </a:bodyPr>
          <a:lstStyle/>
          <a:p>
            <a:pPr algn="just"/>
            <a:r>
              <a:rPr lang="en-US" sz="2800" dirty="0">
                <a:solidFill>
                  <a:srgbClr val="3333FF"/>
                </a:solidFill>
              </a:rPr>
              <a:t>IP protocol has no error-reporting or error-correcting mechanism</a:t>
            </a:r>
          </a:p>
          <a:p>
            <a:pPr lvl="1" algn="just"/>
            <a:r>
              <a:rPr lang="en-US" dirty="0">
                <a:solidFill>
                  <a:srgbClr val="3333FF"/>
                </a:solidFill>
              </a:rPr>
              <a:t>When errors occur, </a:t>
            </a:r>
            <a:r>
              <a:rPr lang="en-US" dirty="0">
                <a:solidFill>
                  <a:srgbClr val="FF0000"/>
                </a:solidFill>
              </a:rPr>
              <a:t>no built-in </a:t>
            </a:r>
            <a:r>
              <a:rPr lang="en-US" dirty="0">
                <a:solidFill>
                  <a:srgbClr val="3333FF"/>
                </a:solidFill>
              </a:rPr>
              <a:t>mechanism to notify the original host</a:t>
            </a:r>
          </a:p>
          <a:p>
            <a:pPr algn="just"/>
            <a:r>
              <a:rPr lang="en-US" sz="2800" dirty="0">
                <a:solidFill>
                  <a:srgbClr val="3333FF"/>
                </a:solidFill>
              </a:rPr>
              <a:t>IP protocol also lacks a mechanism for host and management queries</a:t>
            </a:r>
          </a:p>
          <a:p>
            <a:pPr lvl="1" algn="just"/>
            <a:r>
              <a:rPr lang="en-US" dirty="0">
                <a:solidFill>
                  <a:srgbClr val="3333FF"/>
                </a:solidFill>
              </a:rPr>
              <a:t>A host sometimes needs to determine if a router or another host is alive</a:t>
            </a:r>
          </a:p>
          <a:p>
            <a:pPr lvl="1" algn="just"/>
            <a:r>
              <a:rPr lang="en-US" dirty="0">
                <a:solidFill>
                  <a:srgbClr val="3333FF"/>
                </a:solidFill>
              </a:rPr>
              <a:t>Network manager needs information from another host and router</a:t>
            </a:r>
          </a:p>
        </p:txBody>
      </p:sp>
    </p:spTree>
    <p:extLst>
      <p:ext uri="{BB962C8B-B14F-4D97-AF65-F5344CB8AC3E}">
        <p14:creationId xmlns:p14="http://schemas.microsoft.com/office/powerpoint/2010/main" val="3586243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944562"/>
          </a:xfrm>
        </p:spPr>
        <p:txBody>
          <a:bodyPr>
            <a:noAutofit/>
          </a:bodyPr>
          <a:lstStyle/>
          <a:p>
            <a:r>
              <a:rPr lang="en-US" sz="2800" b="1" dirty="0">
                <a:solidFill>
                  <a:srgbClr val="CC6600"/>
                </a:solidFill>
                <a:latin typeface="Arial Black" panose="020B0A04020102020204" pitchFamily="34" charset="0"/>
              </a:rPr>
              <a:t>Introduction to Internet Control Message Protocol (ICMP)</a:t>
            </a:r>
            <a:endParaRPr lang="en-US" sz="2800" dirty="0">
              <a:solidFill>
                <a:srgbClr val="CC6600"/>
              </a:solidFill>
              <a:latin typeface="Arial Black" panose="020B0A04020102020204" pitchFamily="34" charset="0"/>
            </a:endParaRPr>
          </a:p>
        </p:txBody>
      </p:sp>
      <p:sp>
        <p:nvSpPr>
          <p:cNvPr id="5" name="Content Placeholder 4"/>
          <p:cNvSpPr>
            <a:spLocks noGrp="1"/>
          </p:cNvSpPr>
          <p:nvPr>
            <p:ph idx="1"/>
          </p:nvPr>
        </p:nvSpPr>
        <p:spPr>
          <a:xfrm>
            <a:off x="563880" y="1447800"/>
            <a:ext cx="8229600" cy="5029200"/>
          </a:xfrm>
        </p:spPr>
        <p:txBody>
          <a:bodyPr>
            <a:noAutofit/>
          </a:bodyPr>
          <a:lstStyle/>
          <a:p>
            <a:pPr algn="just"/>
            <a:r>
              <a:rPr lang="en-US" dirty="0">
                <a:solidFill>
                  <a:srgbClr val="0000FF"/>
                </a:solidFill>
              </a:rPr>
              <a:t>Position of ICMP in the network layer</a:t>
            </a:r>
          </a:p>
        </p:txBody>
      </p:sp>
      <p:pic>
        <p:nvPicPr>
          <p:cNvPr id="2" name="Picture 1"/>
          <p:cNvPicPr>
            <a:picLocks noChangeAspect="1"/>
          </p:cNvPicPr>
          <p:nvPr/>
        </p:nvPicPr>
        <p:blipFill>
          <a:blip r:embed="rId2"/>
          <a:stretch>
            <a:fillRect/>
          </a:stretch>
        </p:blipFill>
        <p:spPr>
          <a:xfrm>
            <a:off x="881062" y="2395537"/>
            <a:ext cx="7381875" cy="2066925"/>
          </a:xfrm>
          <a:prstGeom prst="rect">
            <a:avLst/>
          </a:prstGeom>
        </p:spPr>
      </p:pic>
    </p:spTree>
    <p:extLst>
      <p:ext uri="{BB962C8B-B14F-4D97-AF65-F5344CB8AC3E}">
        <p14:creationId xmlns:p14="http://schemas.microsoft.com/office/powerpoint/2010/main" val="3360090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944562"/>
          </a:xfrm>
        </p:spPr>
        <p:txBody>
          <a:bodyPr>
            <a:noAutofit/>
          </a:bodyPr>
          <a:lstStyle/>
          <a:p>
            <a:r>
              <a:rPr lang="en-US" sz="2800" b="1" dirty="0">
                <a:solidFill>
                  <a:srgbClr val="CC6600"/>
                </a:solidFill>
                <a:latin typeface="Arial Black" panose="020B0A04020102020204" pitchFamily="34" charset="0"/>
              </a:rPr>
              <a:t>Introduction to Internet Control Message Protocol (ICMP)</a:t>
            </a:r>
            <a:endParaRPr lang="en-US" sz="2800" dirty="0">
              <a:solidFill>
                <a:srgbClr val="CC6600"/>
              </a:solidFill>
              <a:latin typeface="Arial Black" panose="020B0A04020102020204" pitchFamily="34" charset="0"/>
            </a:endParaRPr>
          </a:p>
        </p:txBody>
      </p:sp>
      <p:pic>
        <p:nvPicPr>
          <p:cNvPr id="6" name="Picture 5"/>
          <p:cNvPicPr>
            <a:picLocks noChangeAspect="1"/>
          </p:cNvPicPr>
          <p:nvPr/>
        </p:nvPicPr>
        <p:blipFill>
          <a:blip r:embed="rId2"/>
          <a:stretch>
            <a:fillRect/>
          </a:stretch>
        </p:blipFill>
        <p:spPr>
          <a:xfrm>
            <a:off x="312420" y="1524000"/>
            <a:ext cx="8732520" cy="5126670"/>
          </a:xfrm>
          <a:prstGeom prst="rect">
            <a:avLst/>
          </a:prstGeom>
        </p:spPr>
      </p:pic>
    </p:spTree>
    <p:extLst>
      <p:ext uri="{BB962C8B-B14F-4D97-AF65-F5344CB8AC3E}">
        <p14:creationId xmlns:p14="http://schemas.microsoft.com/office/powerpoint/2010/main" val="4250169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944562"/>
          </a:xfrm>
        </p:spPr>
        <p:txBody>
          <a:bodyPr>
            <a:noAutofit/>
          </a:bodyPr>
          <a:lstStyle/>
          <a:p>
            <a:r>
              <a:rPr lang="en-US" sz="2800" b="1" dirty="0">
                <a:solidFill>
                  <a:srgbClr val="CC6600"/>
                </a:solidFill>
                <a:latin typeface="Arial Black" panose="020B0A04020102020204" pitchFamily="34" charset="0"/>
              </a:rPr>
              <a:t>Types of Messages</a:t>
            </a:r>
            <a:endParaRPr lang="en-US" sz="2800" dirty="0">
              <a:solidFill>
                <a:srgbClr val="CC6600"/>
              </a:solidFill>
              <a:latin typeface="Arial Black" panose="020B0A04020102020204" pitchFamily="34" charset="0"/>
            </a:endParaRPr>
          </a:p>
        </p:txBody>
      </p:sp>
      <p:sp>
        <p:nvSpPr>
          <p:cNvPr id="5" name="Content Placeholder 4"/>
          <p:cNvSpPr>
            <a:spLocks noGrp="1"/>
          </p:cNvSpPr>
          <p:nvPr>
            <p:ph idx="1"/>
          </p:nvPr>
        </p:nvSpPr>
        <p:spPr>
          <a:xfrm>
            <a:off x="439036" y="1249362"/>
            <a:ext cx="8229600" cy="5029200"/>
          </a:xfrm>
        </p:spPr>
        <p:txBody>
          <a:bodyPr>
            <a:noAutofit/>
          </a:bodyPr>
          <a:lstStyle/>
          <a:p>
            <a:pPr algn="just"/>
            <a:r>
              <a:rPr lang="en-US" sz="2800" dirty="0">
                <a:solidFill>
                  <a:srgbClr val="0000FF"/>
                </a:solidFill>
              </a:rPr>
              <a:t>Category of ICMP messages</a:t>
            </a:r>
          </a:p>
        </p:txBody>
      </p:sp>
      <p:pic>
        <p:nvPicPr>
          <p:cNvPr id="7" name="Picture 6"/>
          <p:cNvPicPr>
            <a:picLocks noChangeAspect="1"/>
          </p:cNvPicPr>
          <p:nvPr/>
        </p:nvPicPr>
        <p:blipFill>
          <a:blip r:embed="rId2"/>
          <a:stretch>
            <a:fillRect/>
          </a:stretch>
        </p:blipFill>
        <p:spPr>
          <a:xfrm>
            <a:off x="439036" y="2362200"/>
            <a:ext cx="8354444" cy="3428999"/>
          </a:xfrm>
          <a:prstGeom prst="rect">
            <a:avLst/>
          </a:prstGeom>
        </p:spPr>
      </p:pic>
    </p:spTree>
    <p:extLst>
      <p:ext uri="{BB962C8B-B14F-4D97-AF65-F5344CB8AC3E}">
        <p14:creationId xmlns:p14="http://schemas.microsoft.com/office/powerpoint/2010/main" val="1769582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304800" y="1148060"/>
            <a:ext cx="4457700" cy="3933825"/>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5038725" y="1362075"/>
            <a:ext cx="3952875" cy="2828925"/>
          </a:xfrm>
          <a:prstGeom prst="rect">
            <a:avLst/>
          </a:prstGeom>
          <a:noFill/>
          <a:ln w="9525">
            <a:noFill/>
            <a:miter lim="800000"/>
            <a:headEnd/>
            <a:tailEnd/>
          </a:ln>
        </p:spPr>
      </p:pic>
      <p:sp>
        <p:nvSpPr>
          <p:cNvPr id="4" name="TextBox 3"/>
          <p:cNvSpPr txBox="1"/>
          <p:nvPr/>
        </p:nvSpPr>
        <p:spPr>
          <a:xfrm>
            <a:off x="2133600" y="533400"/>
            <a:ext cx="4708277" cy="523220"/>
          </a:xfrm>
          <a:prstGeom prst="rect">
            <a:avLst/>
          </a:prstGeom>
          <a:noFill/>
        </p:spPr>
        <p:txBody>
          <a:bodyPr wrap="none" rtlCol="0">
            <a:spAutoFit/>
          </a:bodyPr>
          <a:lstStyle/>
          <a:p>
            <a:r>
              <a:rPr lang="en-US" sz="2800" dirty="0">
                <a:solidFill>
                  <a:schemeClr val="accent6">
                    <a:lumMod val="75000"/>
                  </a:schemeClr>
                </a:solidFill>
                <a:latin typeface="Arial Black" panose="020B0A04020102020204" pitchFamily="34" charset="0"/>
              </a:rPr>
              <a:t>ICMP MESSAGE TYPES</a:t>
            </a:r>
          </a:p>
        </p:txBody>
      </p:sp>
    </p:spTree>
    <p:extLst>
      <p:ext uri="{BB962C8B-B14F-4D97-AF65-F5344CB8AC3E}">
        <p14:creationId xmlns:p14="http://schemas.microsoft.com/office/powerpoint/2010/main" val="405728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944562"/>
          </a:xfrm>
        </p:spPr>
        <p:txBody>
          <a:bodyPr>
            <a:noAutofit/>
          </a:bodyPr>
          <a:lstStyle/>
          <a:p>
            <a:r>
              <a:rPr lang="en-US" sz="2800" b="1" dirty="0">
                <a:solidFill>
                  <a:schemeClr val="accent6">
                    <a:lumMod val="75000"/>
                  </a:schemeClr>
                </a:solidFill>
                <a:latin typeface="Arial Black" panose="020B0A04020102020204" pitchFamily="34" charset="0"/>
              </a:rPr>
              <a:t>Types of Messages</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439036" y="1249362"/>
            <a:ext cx="8229600" cy="5029200"/>
          </a:xfrm>
        </p:spPr>
        <p:txBody>
          <a:bodyPr>
            <a:noAutofit/>
          </a:bodyPr>
          <a:lstStyle/>
          <a:p>
            <a:pPr algn="just"/>
            <a:r>
              <a:rPr lang="en-US" dirty="0">
                <a:solidFill>
                  <a:srgbClr val="0000FF"/>
                </a:solidFill>
              </a:rPr>
              <a:t>CMP messages</a:t>
            </a:r>
          </a:p>
          <a:p>
            <a:pPr lvl="1" algn="just"/>
            <a:r>
              <a:rPr lang="en-US" dirty="0">
                <a:solidFill>
                  <a:srgbClr val="00B050"/>
                </a:solidFill>
              </a:rPr>
              <a:t>Error reporting messages</a:t>
            </a:r>
            <a:endParaRPr lang="en-US" sz="2400" dirty="0">
              <a:solidFill>
                <a:srgbClr val="00B050"/>
              </a:solidFill>
            </a:endParaRPr>
          </a:p>
        </p:txBody>
      </p:sp>
      <p:pic>
        <p:nvPicPr>
          <p:cNvPr id="2" name="Picture 1"/>
          <p:cNvPicPr>
            <a:picLocks noChangeAspect="1"/>
          </p:cNvPicPr>
          <p:nvPr/>
        </p:nvPicPr>
        <p:blipFill>
          <a:blip r:embed="rId2"/>
          <a:stretch>
            <a:fillRect/>
          </a:stretch>
        </p:blipFill>
        <p:spPr>
          <a:xfrm>
            <a:off x="658111" y="2590800"/>
            <a:ext cx="8010525" cy="3305175"/>
          </a:xfrm>
          <a:prstGeom prst="rect">
            <a:avLst/>
          </a:prstGeom>
        </p:spPr>
      </p:pic>
    </p:spTree>
    <p:extLst>
      <p:ext uri="{BB962C8B-B14F-4D97-AF65-F5344CB8AC3E}">
        <p14:creationId xmlns:p14="http://schemas.microsoft.com/office/powerpoint/2010/main" val="334961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E3B95F-DDAB-4ACA-9E4E-29C449286F7F}" type="slidenum">
              <a:rPr lang="en-US" altLang="zh-TW" b="0"/>
              <a:pPr/>
              <a:t>8</a:t>
            </a:fld>
            <a:endParaRPr lang="en-US" altLang="zh-TW" b="0" dirty="0"/>
          </a:p>
        </p:txBody>
      </p:sp>
      <p:sp>
        <p:nvSpPr>
          <p:cNvPr id="163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charset="-120"/>
            </a:endParaRPr>
          </a:p>
        </p:txBody>
      </p:sp>
      <p:sp>
        <p:nvSpPr>
          <p:cNvPr id="16391" name="Rectangle 5"/>
          <p:cNvSpPr>
            <a:spLocks noChangeArrowheads="1"/>
          </p:cNvSpPr>
          <p:nvPr/>
        </p:nvSpPr>
        <p:spPr bwMode="auto">
          <a:xfrm>
            <a:off x="107504" y="836712"/>
            <a:ext cx="903649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Times New Roman" panose="02020603050405020304" pitchFamily="18" charset="0"/>
                <a:ea typeface="新細明體" charset="-120"/>
                <a:cs typeface="Times New Roman" panose="02020603050405020304" pitchFamily="18" charset="0"/>
              </a:rPr>
              <a:t>Version (VER): </a:t>
            </a:r>
            <a:r>
              <a:rPr lang="en-US" altLang="zh-TW" sz="2400" b="0" dirty="0">
                <a:latin typeface="Times New Roman" panose="02020603050405020304" pitchFamily="18" charset="0"/>
                <a:ea typeface="新細明體" charset="-120"/>
                <a:cs typeface="Times New Roman" panose="02020603050405020304" pitchFamily="18" charset="0"/>
              </a:rPr>
              <a:t>This 4-bit field defines the version of the IP protocol. Currently the version is 4.</a:t>
            </a:r>
          </a:p>
          <a:p>
            <a:pPr algn="just"/>
            <a:r>
              <a:rPr lang="en-US" altLang="zh-TW" sz="2400" dirty="0">
                <a:latin typeface="Times New Roman" panose="02020603050405020304" pitchFamily="18" charset="0"/>
                <a:ea typeface="新細明體" charset="-120"/>
                <a:cs typeface="Times New Roman" panose="02020603050405020304" pitchFamily="18" charset="0"/>
              </a:rPr>
              <a:t>Header length (HLEN): </a:t>
            </a:r>
            <a:r>
              <a:rPr lang="en-US" altLang="zh-TW" sz="2400" b="0" dirty="0">
                <a:latin typeface="Times New Roman" panose="02020603050405020304" pitchFamily="18" charset="0"/>
                <a:ea typeface="新細明體" charset="-120"/>
                <a:cs typeface="Times New Roman" panose="02020603050405020304" pitchFamily="18" charset="0"/>
              </a:rPr>
              <a:t>This 4-bit field defines the total length of the datagram header in 4-byte words. This field is needed because the length of the header is variable (between 20 and 60 bytes). </a:t>
            </a:r>
          </a:p>
          <a:p>
            <a:pPr algn="just"/>
            <a:r>
              <a:rPr lang="en-US" altLang="zh-TW" sz="2400" dirty="0">
                <a:latin typeface="Times New Roman" panose="02020603050405020304" pitchFamily="18" charset="0"/>
                <a:ea typeface="新細明體" charset="-120"/>
                <a:cs typeface="Times New Roman" panose="02020603050405020304" pitchFamily="18" charset="0"/>
              </a:rPr>
              <a:t>Service type: </a:t>
            </a:r>
            <a:r>
              <a:rPr lang="en-US" altLang="zh-TW" sz="2400" b="0" dirty="0">
                <a:latin typeface="Times New Roman" panose="02020603050405020304" pitchFamily="18" charset="0"/>
                <a:ea typeface="新細明體" charset="-120"/>
                <a:cs typeface="Times New Roman" panose="02020603050405020304" pitchFamily="18" charset="0"/>
              </a:rPr>
              <a:t>In the original design of IP header, this field was referred to as type of service (TOS), which defined how the datagram should be handled. This field now defines a set of differentiated services. The new interpretation is shown in Figure 1.3.</a:t>
            </a:r>
          </a:p>
          <a:p>
            <a:pPr algn="just"/>
            <a:r>
              <a:rPr lang="en-US" altLang="zh-TW" sz="2400" b="0" dirty="0">
                <a:latin typeface="Times New Roman" panose="02020603050405020304" pitchFamily="18" charset="0"/>
                <a:ea typeface="新細明體" charset="-120"/>
                <a:cs typeface="Times New Roman" panose="02020603050405020304" pitchFamily="18" charset="0"/>
              </a:rPr>
              <a:t>The codepoint subfield can be used in two different ways. </a:t>
            </a:r>
          </a:p>
          <a:p>
            <a:pPr marL="457200" indent="-457200" algn="just">
              <a:buAutoNum type="alphaLcPeriod"/>
            </a:pPr>
            <a:r>
              <a:rPr lang="en-US" altLang="zh-TW" sz="2400" b="0" dirty="0">
                <a:latin typeface="Times New Roman" panose="02020603050405020304" pitchFamily="18" charset="0"/>
                <a:ea typeface="新細明體" charset="-120"/>
                <a:cs typeface="Times New Roman" panose="02020603050405020304" pitchFamily="18" charset="0"/>
              </a:rPr>
              <a:t>When the 3 right-most bits are 0s, the 3 left-most bits are interpreted the same as the precedence bits in the service type interpretation. </a:t>
            </a:r>
          </a:p>
          <a:p>
            <a:pPr marL="457200" indent="-457200" algn="just">
              <a:buAutoNum type="alphaLcPeriod"/>
            </a:pPr>
            <a:r>
              <a:rPr lang="en-US" altLang="zh-TW" sz="2400" b="0" dirty="0">
                <a:latin typeface="Times New Roman" panose="02020603050405020304" pitchFamily="18" charset="0"/>
                <a:ea typeface="新細明體" charset="-120"/>
                <a:cs typeface="Times New Roman" panose="02020603050405020304" pitchFamily="18" charset="0"/>
              </a:rPr>
              <a:t>When the 3 right-most bits are not all 0s, the 6 bits define 56 (64 − 8) services based on the priority assignment by the Internet or local authorities according to Table 1.1.</a:t>
            </a:r>
          </a:p>
        </p:txBody>
      </p:sp>
      <p:sp>
        <p:nvSpPr>
          <p:cNvPr id="3" name="Rectangle 2"/>
          <p:cNvSpPr/>
          <p:nvPr/>
        </p:nvSpPr>
        <p:spPr>
          <a:xfrm>
            <a:off x="251520" y="77192"/>
            <a:ext cx="6696744" cy="584775"/>
          </a:xfrm>
          <a:prstGeom prst="rect">
            <a:avLst/>
          </a:prstGeom>
        </p:spPr>
        <p:txBody>
          <a:bodyPr wrap="square">
            <a:spAutoFit/>
          </a:bodyPr>
          <a:lstStyle/>
          <a:p>
            <a:r>
              <a:rPr lang="en-IN" sz="3200" b="1" dirty="0">
                <a:latin typeface="Times New Roman" panose="02020603050405020304" pitchFamily="18" charset="0"/>
                <a:cs typeface="Times New Roman" panose="02020603050405020304" pitchFamily="18" charset="0"/>
              </a:rPr>
              <a:t>Header Format</a:t>
            </a:r>
          </a:p>
        </p:txBody>
      </p:sp>
    </p:spTree>
    <p:extLst>
      <p:ext uri="{BB962C8B-B14F-4D97-AF65-F5344CB8AC3E}">
        <p14:creationId xmlns:p14="http://schemas.microsoft.com/office/powerpoint/2010/main" val="30558099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944562"/>
          </a:xfrm>
        </p:spPr>
        <p:txBody>
          <a:bodyPr>
            <a:noAutofit/>
          </a:bodyPr>
          <a:lstStyle/>
          <a:p>
            <a:r>
              <a:rPr lang="en-US" sz="2800" b="1" dirty="0">
                <a:solidFill>
                  <a:srgbClr val="CC6600"/>
                </a:solidFill>
                <a:latin typeface="Arial Black" panose="020B0A04020102020204" pitchFamily="34" charset="0"/>
              </a:rPr>
              <a:t>Types of Messages</a:t>
            </a:r>
            <a:endParaRPr lang="en-US" sz="2800" dirty="0">
              <a:solidFill>
                <a:srgbClr val="CC6600"/>
              </a:solidFill>
              <a:latin typeface="Arial Black" panose="020B0A04020102020204" pitchFamily="34" charset="0"/>
            </a:endParaRPr>
          </a:p>
        </p:txBody>
      </p:sp>
      <p:sp>
        <p:nvSpPr>
          <p:cNvPr id="5" name="Content Placeholder 4"/>
          <p:cNvSpPr>
            <a:spLocks noGrp="1"/>
          </p:cNvSpPr>
          <p:nvPr>
            <p:ph idx="1"/>
          </p:nvPr>
        </p:nvSpPr>
        <p:spPr>
          <a:xfrm>
            <a:off x="439036" y="1249362"/>
            <a:ext cx="8229600" cy="5029200"/>
          </a:xfrm>
        </p:spPr>
        <p:txBody>
          <a:bodyPr>
            <a:noAutofit/>
          </a:bodyPr>
          <a:lstStyle/>
          <a:p>
            <a:pPr algn="just"/>
            <a:r>
              <a:rPr lang="en-US" dirty="0">
                <a:solidFill>
                  <a:srgbClr val="0000FF"/>
                </a:solidFill>
              </a:rPr>
              <a:t>ICMP messages</a:t>
            </a:r>
          </a:p>
          <a:p>
            <a:pPr lvl="1" algn="just"/>
            <a:r>
              <a:rPr lang="en-US" dirty="0">
                <a:solidFill>
                  <a:srgbClr val="00B050"/>
                </a:solidFill>
              </a:rPr>
              <a:t>Query messages</a:t>
            </a:r>
            <a:endParaRPr lang="en-US" sz="2000" dirty="0">
              <a:solidFill>
                <a:srgbClr val="00B050"/>
              </a:solidFill>
            </a:endParaRPr>
          </a:p>
        </p:txBody>
      </p:sp>
      <p:pic>
        <p:nvPicPr>
          <p:cNvPr id="3" name="Picture 2"/>
          <p:cNvPicPr>
            <a:picLocks noChangeAspect="1"/>
          </p:cNvPicPr>
          <p:nvPr/>
        </p:nvPicPr>
        <p:blipFill>
          <a:blip r:embed="rId2"/>
          <a:stretch>
            <a:fillRect/>
          </a:stretch>
        </p:blipFill>
        <p:spPr>
          <a:xfrm>
            <a:off x="439036" y="2667000"/>
            <a:ext cx="8010525" cy="2581275"/>
          </a:xfrm>
          <a:prstGeom prst="rect">
            <a:avLst/>
          </a:prstGeom>
        </p:spPr>
      </p:pic>
    </p:spTree>
    <p:extLst>
      <p:ext uri="{BB962C8B-B14F-4D97-AF65-F5344CB8AC3E}">
        <p14:creationId xmlns:p14="http://schemas.microsoft.com/office/powerpoint/2010/main" val="2257026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chemeClr val="accent6">
                    <a:lumMod val="75000"/>
                  </a:schemeClr>
                </a:solidFill>
                <a:latin typeface="Arial Black" panose="020B0A04020102020204" pitchFamily="34" charset="0"/>
              </a:rPr>
              <a:t>Message Format</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457200" y="838200"/>
            <a:ext cx="8229600" cy="5638800"/>
          </a:xfrm>
        </p:spPr>
        <p:txBody>
          <a:bodyPr>
            <a:noAutofit/>
          </a:bodyPr>
          <a:lstStyle/>
          <a:p>
            <a:pPr algn="just"/>
            <a:r>
              <a:rPr lang="en-US" sz="2800" b="1" dirty="0">
                <a:solidFill>
                  <a:srgbClr val="0000FF"/>
                </a:solidFill>
                <a:latin typeface="Times New Roman" panose="02020603050405020304" pitchFamily="18" charset="0"/>
                <a:cs typeface="Times New Roman" panose="02020603050405020304" pitchFamily="18" charset="0"/>
              </a:rPr>
              <a:t>Having 8 byte header and variable-size data section</a:t>
            </a:r>
          </a:p>
          <a:p>
            <a:pPr lvl="1" algn="just"/>
            <a:r>
              <a:rPr lang="en-US" dirty="0">
                <a:solidFill>
                  <a:srgbClr val="0000FF"/>
                </a:solidFill>
                <a:latin typeface="Times New Roman" panose="02020603050405020304" pitchFamily="18" charset="0"/>
                <a:cs typeface="Times New Roman" panose="02020603050405020304" pitchFamily="18" charset="0"/>
              </a:rPr>
              <a:t>ICMP type : defining the type of the message</a:t>
            </a:r>
          </a:p>
          <a:p>
            <a:pPr lvl="1" algn="just"/>
            <a:r>
              <a:rPr lang="en-US" dirty="0">
                <a:solidFill>
                  <a:srgbClr val="0000FF"/>
                </a:solidFill>
                <a:latin typeface="Times New Roman" panose="02020603050405020304" pitchFamily="18" charset="0"/>
                <a:cs typeface="Times New Roman" panose="02020603050405020304" pitchFamily="18" charset="0"/>
              </a:rPr>
              <a:t>Code field : specifying the reason for the particular message type</a:t>
            </a:r>
          </a:p>
          <a:p>
            <a:pPr lvl="1" algn="just"/>
            <a:r>
              <a:rPr lang="en-US" dirty="0">
                <a:solidFill>
                  <a:srgbClr val="0000FF"/>
                </a:solidFill>
                <a:latin typeface="Times New Roman" panose="02020603050405020304" pitchFamily="18" charset="0"/>
                <a:cs typeface="Times New Roman" panose="02020603050405020304" pitchFamily="18" charset="0"/>
              </a:rPr>
              <a:t>Checksum field (for header and message)</a:t>
            </a:r>
          </a:p>
          <a:p>
            <a:pPr lvl="1" algn="just"/>
            <a:r>
              <a:rPr lang="en-US" b="1" dirty="0">
                <a:solidFill>
                  <a:srgbClr val="00B050"/>
                </a:solidFill>
                <a:latin typeface="Times New Roman" panose="02020603050405020304" pitchFamily="18" charset="0"/>
                <a:cs typeface="Times New Roman" panose="02020603050405020304" pitchFamily="18" charset="0"/>
              </a:rPr>
              <a:t>Data section</a:t>
            </a:r>
          </a:p>
          <a:p>
            <a:pPr lvl="2" algn="just"/>
            <a:r>
              <a:rPr lang="en-US" sz="2800" dirty="0">
                <a:solidFill>
                  <a:srgbClr val="0000FF"/>
                </a:solidFill>
                <a:latin typeface="Times New Roman" panose="02020603050405020304" pitchFamily="18" charset="0"/>
                <a:cs typeface="Times New Roman" panose="02020603050405020304" pitchFamily="18" charset="0"/>
              </a:rPr>
              <a:t>In error message, carrying information for finding the original packet which caused the error</a:t>
            </a:r>
          </a:p>
          <a:p>
            <a:pPr lvl="2" algn="just"/>
            <a:r>
              <a:rPr lang="en-US" sz="2800" dirty="0">
                <a:solidFill>
                  <a:srgbClr val="0000FF"/>
                </a:solidFill>
                <a:latin typeface="Times New Roman" panose="02020603050405020304" pitchFamily="18" charset="0"/>
                <a:cs typeface="Times New Roman" panose="02020603050405020304" pitchFamily="18" charset="0"/>
              </a:rPr>
              <a:t>In query message, carrying extra information based on the type of the query</a:t>
            </a:r>
          </a:p>
        </p:txBody>
      </p:sp>
    </p:spTree>
    <p:extLst>
      <p:ext uri="{BB962C8B-B14F-4D97-AF65-F5344CB8AC3E}">
        <p14:creationId xmlns:p14="http://schemas.microsoft.com/office/powerpoint/2010/main" val="2381627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chemeClr val="accent6">
                    <a:lumMod val="75000"/>
                  </a:schemeClr>
                </a:solidFill>
                <a:latin typeface="Arial Black" panose="020B0A04020102020204" pitchFamily="34" charset="0"/>
              </a:rPr>
              <a:t>Message Format</a:t>
            </a:r>
            <a:endParaRPr lang="en-US" sz="2800" dirty="0">
              <a:solidFill>
                <a:schemeClr val="accent6">
                  <a:lumMod val="75000"/>
                </a:schemeClr>
              </a:solidFill>
              <a:latin typeface="Arial Black" panose="020B0A04020102020204" pitchFamily="34" charset="0"/>
            </a:endParaRPr>
          </a:p>
        </p:txBody>
      </p:sp>
      <p:pic>
        <p:nvPicPr>
          <p:cNvPr id="2" name="Picture 1"/>
          <p:cNvPicPr>
            <a:picLocks noChangeAspect="1"/>
          </p:cNvPicPr>
          <p:nvPr/>
        </p:nvPicPr>
        <p:blipFill>
          <a:blip r:embed="rId2"/>
          <a:stretch>
            <a:fillRect/>
          </a:stretch>
        </p:blipFill>
        <p:spPr>
          <a:xfrm>
            <a:off x="4762" y="1652587"/>
            <a:ext cx="9134475" cy="3552825"/>
          </a:xfrm>
          <a:prstGeom prst="rect">
            <a:avLst/>
          </a:prstGeom>
        </p:spPr>
      </p:pic>
    </p:spTree>
    <p:extLst>
      <p:ext uri="{BB962C8B-B14F-4D97-AF65-F5344CB8AC3E}">
        <p14:creationId xmlns:p14="http://schemas.microsoft.com/office/powerpoint/2010/main" val="3503857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457200" y="838200"/>
            <a:ext cx="8229600" cy="56388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Error checking and control</a:t>
            </a:r>
          </a:p>
          <a:p>
            <a:r>
              <a:rPr lang="en-US" sz="2800" dirty="0">
                <a:solidFill>
                  <a:srgbClr val="0000FF"/>
                </a:solidFill>
                <a:latin typeface="Times New Roman" panose="02020603050405020304" pitchFamily="18" charset="0"/>
                <a:cs typeface="Times New Roman" panose="02020603050405020304" pitchFamily="18" charset="0"/>
              </a:rPr>
              <a:t>Not correcting errors : it is left to the higher level protocols</a:t>
            </a:r>
          </a:p>
          <a:p>
            <a:pPr algn="just"/>
            <a:r>
              <a:rPr lang="en-US" sz="2800" dirty="0">
                <a:solidFill>
                  <a:srgbClr val="0000FF"/>
                </a:solidFill>
                <a:latin typeface="Times New Roman" panose="02020603050405020304" pitchFamily="18" charset="0"/>
                <a:cs typeface="Times New Roman" panose="02020603050405020304" pitchFamily="18" charset="0"/>
              </a:rPr>
              <a:t>Always reporting error messages to the original source</a:t>
            </a:r>
          </a:p>
        </p:txBody>
      </p:sp>
    </p:spTree>
    <p:extLst>
      <p:ext uri="{BB962C8B-B14F-4D97-AF65-F5344CB8AC3E}">
        <p14:creationId xmlns:p14="http://schemas.microsoft.com/office/powerpoint/2010/main" val="2122984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457200" y="838200"/>
            <a:ext cx="8229600" cy="56388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Error checking and control</a:t>
            </a:r>
          </a:p>
          <a:p>
            <a:r>
              <a:rPr lang="en-US" sz="2800" dirty="0">
                <a:solidFill>
                  <a:srgbClr val="0000FF"/>
                </a:solidFill>
                <a:latin typeface="Times New Roman" panose="02020603050405020304" pitchFamily="18" charset="0"/>
                <a:cs typeface="Times New Roman" panose="02020603050405020304" pitchFamily="18" charset="0"/>
              </a:rPr>
              <a:t>Not correcting errors : it is left to the higher level protocols</a:t>
            </a:r>
          </a:p>
          <a:p>
            <a:pPr algn="just"/>
            <a:r>
              <a:rPr lang="en-US" sz="2800" dirty="0">
                <a:solidFill>
                  <a:srgbClr val="0000FF"/>
                </a:solidFill>
                <a:latin typeface="Times New Roman" panose="02020603050405020304" pitchFamily="18" charset="0"/>
                <a:cs typeface="Times New Roman" panose="02020603050405020304" pitchFamily="18" charset="0"/>
              </a:rPr>
              <a:t>Always reporting error messages to the original source</a:t>
            </a:r>
          </a:p>
        </p:txBody>
      </p:sp>
    </p:spTree>
    <p:extLst>
      <p:ext uri="{BB962C8B-B14F-4D97-AF65-F5344CB8AC3E}">
        <p14:creationId xmlns:p14="http://schemas.microsoft.com/office/powerpoint/2010/main" val="3325282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048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457200" y="838200"/>
            <a:ext cx="8229600" cy="56388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Error-reporting messages</a:t>
            </a:r>
          </a:p>
        </p:txBody>
      </p:sp>
      <p:pic>
        <p:nvPicPr>
          <p:cNvPr id="2" name="Picture 1"/>
          <p:cNvPicPr>
            <a:picLocks noChangeAspect="1"/>
          </p:cNvPicPr>
          <p:nvPr/>
        </p:nvPicPr>
        <p:blipFill>
          <a:blip r:embed="rId2"/>
          <a:stretch>
            <a:fillRect/>
          </a:stretch>
        </p:blipFill>
        <p:spPr>
          <a:xfrm>
            <a:off x="990600" y="1828801"/>
            <a:ext cx="7286625" cy="2514600"/>
          </a:xfrm>
          <a:prstGeom prst="rect">
            <a:avLst/>
          </a:prstGeom>
        </p:spPr>
      </p:pic>
    </p:spTree>
    <p:extLst>
      <p:ext uri="{BB962C8B-B14F-4D97-AF65-F5344CB8AC3E}">
        <p14:creationId xmlns:p14="http://schemas.microsoft.com/office/powerpoint/2010/main" val="2022608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Important points about ICMP error messages</a:t>
            </a:r>
          </a:p>
          <a:p>
            <a:pPr algn="just"/>
            <a:r>
              <a:rPr lang="en-US" sz="2800" dirty="0">
                <a:solidFill>
                  <a:srgbClr val="0000FF"/>
                </a:solidFill>
                <a:latin typeface="Times New Roman" panose="02020603050405020304" pitchFamily="18" charset="0"/>
                <a:cs typeface="Times New Roman" panose="02020603050405020304" pitchFamily="18" charset="0"/>
              </a:rPr>
              <a:t>No ICMP error message will be generated in response to a datagram carrying an ICMP error message.</a:t>
            </a:r>
          </a:p>
          <a:p>
            <a:pPr algn="just"/>
            <a:endParaRPr lang="en-US" sz="2800" dirty="0">
              <a:solidFill>
                <a:srgbClr val="0000FF"/>
              </a:solidFill>
              <a:latin typeface="Times New Roman" panose="02020603050405020304" pitchFamily="18" charset="0"/>
              <a:cs typeface="Times New Roman" panose="02020603050405020304" pitchFamily="18" charset="0"/>
            </a:endParaRPr>
          </a:p>
          <a:p>
            <a:pPr algn="just"/>
            <a:r>
              <a:rPr lang="en-US" sz="2800" dirty="0">
                <a:solidFill>
                  <a:srgbClr val="0000FF"/>
                </a:solidFill>
                <a:latin typeface="Times New Roman" panose="02020603050405020304" pitchFamily="18" charset="0"/>
                <a:cs typeface="Times New Roman" panose="02020603050405020304" pitchFamily="18" charset="0"/>
              </a:rPr>
              <a:t>No ICMP error message will be generated for a fragmented datagram that is not the first fragment.</a:t>
            </a:r>
          </a:p>
          <a:p>
            <a:pPr algn="just"/>
            <a:endParaRPr lang="en-US" sz="2800" dirty="0">
              <a:solidFill>
                <a:srgbClr val="0000FF"/>
              </a:solidFill>
              <a:latin typeface="Times New Roman" panose="02020603050405020304" pitchFamily="18" charset="0"/>
              <a:cs typeface="Times New Roman" panose="02020603050405020304" pitchFamily="18" charset="0"/>
            </a:endParaRPr>
          </a:p>
          <a:p>
            <a:pPr algn="just"/>
            <a:r>
              <a:rPr lang="en-US" sz="2800" dirty="0">
                <a:solidFill>
                  <a:srgbClr val="0000FF"/>
                </a:solidFill>
                <a:latin typeface="Times New Roman" panose="02020603050405020304" pitchFamily="18" charset="0"/>
                <a:cs typeface="Times New Roman" panose="02020603050405020304" pitchFamily="18" charset="0"/>
              </a:rPr>
              <a:t>No ICMP error message will be generated for a datagram having a multicast address.</a:t>
            </a:r>
          </a:p>
          <a:p>
            <a:pPr algn="just"/>
            <a:endParaRPr lang="en-US" sz="2800" dirty="0">
              <a:solidFill>
                <a:srgbClr val="0000FF"/>
              </a:solidFill>
              <a:latin typeface="Times New Roman" panose="02020603050405020304" pitchFamily="18" charset="0"/>
              <a:cs typeface="Times New Roman" panose="02020603050405020304" pitchFamily="18" charset="0"/>
            </a:endParaRPr>
          </a:p>
          <a:p>
            <a:pPr algn="just"/>
            <a:r>
              <a:rPr lang="en-US" sz="2800" dirty="0">
                <a:solidFill>
                  <a:srgbClr val="0000FF"/>
                </a:solidFill>
                <a:latin typeface="Times New Roman" panose="02020603050405020304" pitchFamily="18" charset="0"/>
                <a:cs typeface="Times New Roman" panose="02020603050405020304" pitchFamily="18" charset="0"/>
              </a:rPr>
              <a:t>No ICMP error message will be generated for a datagram having a special address such as 127.0.0.0 or 0.0.0.0. </a:t>
            </a:r>
          </a:p>
        </p:txBody>
      </p:sp>
    </p:spTree>
    <p:extLst>
      <p:ext uri="{BB962C8B-B14F-4D97-AF65-F5344CB8AC3E}">
        <p14:creationId xmlns:p14="http://schemas.microsoft.com/office/powerpoint/2010/main" val="34553927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5524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All error messages</a:t>
            </a:r>
          </a:p>
          <a:p>
            <a:pPr lvl="1" algn="just"/>
            <a:r>
              <a:rPr lang="en-US" dirty="0">
                <a:solidFill>
                  <a:srgbClr val="0000FF"/>
                </a:solidFill>
                <a:latin typeface="Times New Roman" panose="02020603050405020304" pitchFamily="18" charset="0"/>
                <a:cs typeface="Times New Roman" panose="02020603050405020304" pitchFamily="18" charset="0"/>
              </a:rPr>
              <a:t>containing a data section that includes the IP header of the original datagram + the first 8 bytes of data in that IP datagram</a:t>
            </a:r>
          </a:p>
          <a:p>
            <a:pPr lvl="1" algn="just"/>
            <a:r>
              <a:rPr lang="en-US" dirty="0">
                <a:solidFill>
                  <a:srgbClr val="0000FF"/>
                </a:solidFill>
                <a:latin typeface="Times New Roman" panose="02020603050405020304" pitchFamily="18" charset="0"/>
                <a:cs typeface="Times New Roman" panose="02020603050405020304" pitchFamily="18" charset="0"/>
              </a:rPr>
              <a:t>8 bytes of data : port # (UDP and TCP ) and sequence # (TCP)</a:t>
            </a:r>
          </a:p>
          <a:p>
            <a:pPr lvl="2" algn="just"/>
            <a:r>
              <a:rPr lang="en-US" sz="2800" dirty="0">
                <a:solidFill>
                  <a:srgbClr val="0000FF"/>
                </a:solidFill>
                <a:latin typeface="Times New Roman" panose="02020603050405020304" pitchFamily="18" charset="0"/>
                <a:cs typeface="Times New Roman" panose="02020603050405020304" pitchFamily="18" charset="0"/>
              </a:rPr>
              <a:t>Used for informing to the protocols (TCP or UDP) about the error situation</a:t>
            </a:r>
          </a:p>
        </p:txBody>
      </p:sp>
    </p:spTree>
    <p:extLst>
      <p:ext uri="{BB962C8B-B14F-4D97-AF65-F5344CB8AC3E}">
        <p14:creationId xmlns:p14="http://schemas.microsoft.com/office/powerpoint/2010/main" val="28632712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9544"/>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5524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Contents of data field for the error messages</a:t>
            </a:r>
          </a:p>
          <a:p>
            <a:pPr algn="just"/>
            <a:endParaRPr lang="en-US" sz="2800" dirty="0">
              <a:solidFill>
                <a:srgbClr val="0000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5256" y="1347787"/>
            <a:ext cx="8881087" cy="4748213"/>
          </a:xfrm>
          <a:prstGeom prst="rect">
            <a:avLst/>
          </a:prstGeom>
        </p:spPr>
      </p:pic>
    </p:spTree>
    <p:extLst>
      <p:ext uri="{BB962C8B-B14F-4D97-AF65-F5344CB8AC3E}">
        <p14:creationId xmlns:p14="http://schemas.microsoft.com/office/powerpoint/2010/main" val="3692697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5524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Destination Unreachable</a:t>
            </a:r>
          </a:p>
          <a:p>
            <a:pPr algn="just"/>
            <a:r>
              <a:rPr lang="en-US" sz="2800" dirty="0">
                <a:solidFill>
                  <a:srgbClr val="0000FF"/>
                </a:solidFill>
                <a:latin typeface="Times New Roman" panose="02020603050405020304" pitchFamily="18" charset="0"/>
                <a:cs typeface="Times New Roman" panose="02020603050405020304" pitchFamily="18" charset="0"/>
              </a:rPr>
              <a:t>When a router cannot route a datagram or a host cannot deliver a datagram, the datagram is discarded.</a:t>
            </a:r>
          </a:p>
          <a:p>
            <a:pPr algn="just"/>
            <a:r>
              <a:rPr lang="en-US" sz="2800" dirty="0">
                <a:solidFill>
                  <a:srgbClr val="0000FF"/>
                </a:solidFill>
                <a:latin typeface="Times New Roman" panose="02020603050405020304" pitchFamily="18" charset="0"/>
                <a:cs typeface="Times New Roman" panose="02020603050405020304" pitchFamily="18" charset="0"/>
              </a:rPr>
              <a:t>Then, the router or the host sends a destination unreachable message back to the source that initiated the datagram.</a:t>
            </a:r>
          </a:p>
          <a:p>
            <a:pPr algn="just"/>
            <a:r>
              <a:rPr lang="en-US" sz="2800" dirty="0">
                <a:solidFill>
                  <a:srgbClr val="0000FF"/>
                </a:solidFill>
                <a:latin typeface="Times New Roman" panose="02020603050405020304" pitchFamily="18" charset="0"/>
                <a:cs typeface="Times New Roman" panose="02020603050405020304" pitchFamily="18" charset="0"/>
              </a:rPr>
              <a:t>Destination unreachable format</a:t>
            </a:r>
          </a:p>
        </p:txBody>
      </p:sp>
      <p:pic>
        <p:nvPicPr>
          <p:cNvPr id="3" name="Picture 2"/>
          <p:cNvPicPr>
            <a:picLocks noChangeAspect="1"/>
          </p:cNvPicPr>
          <p:nvPr/>
        </p:nvPicPr>
        <p:blipFill>
          <a:blip r:embed="rId2"/>
          <a:stretch>
            <a:fillRect/>
          </a:stretch>
        </p:blipFill>
        <p:spPr>
          <a:xfrm>
            <a:off x="123825" y="4295775"/>
            <a:ext cx="9020175" cy="2333625"/>
          </a:xfrm>
          <a:prstGeom prst="rect">
            <a:avLst/>
          </a:prstGeom>
        </p:spPr>
      </p:pic>
    </p:spTree>
    <p:extLst>
      <p:ext uri="{BB962C8B-B14F-4D97-AF65-F5344CB8AC3E}">
        <p14:creationId xmlns:p14="http://schemas.microsoft.com/office/powerpoint/2010/main" val="609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DD0E201-DF55-424A-867A-07706A16DA71}" type="slidenum">
              <a:rPr lang="en-US" altLang="zh-TW" b="0"/>
              <a:pPr/>
              <a:t>9</a:t>
            </a:fld>
            <a:endParaRPr lang="en-US" altLang="zh-TW" b="0"/>
          </a:p>
        </p:txBody>
      </p:sp>
      <p:sp>
        <p:nvSpPr>
          <p:cNvPr id="22532" name="Text Box 2"/>
          <p:cNvSpPr txBox="1">
            <a:spLocks noChangeArrowheads="1"/>
          </p:cNvSpPr>
          <p:nvPr/>
        </p:nvSpPr>
        <p:spPr bwMode="auto">
          <a:xfrm>
            <a:off x="400050" y="266055"/>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Figure 1.3   Service type</a:t>
            </a:r>
          </a:p>
        </p:txBody>
      </p:sp>
      <p:pic>
        <p:nvPicPr>
          <p:cNvPr id="225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264" y="629552"/>
            <a:ext cx="4113212"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26" y="1620152"/>
            <a:ext cx="4899025"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7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026" y="1620152"/>
            <a:ext cx="4927600" cy="248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6"/>
          <a:stretch>
            <a:fillRect/>
          </a:stretch>
        </p:blipFill>
        <p:spPr>
          <a:xfrm>
            <a:off x="683568" y="4555875"/>
            <a:ext cx="7440063" cy="1800476"/>
          </a:xfrm>
          <a:prstGeom prst="rect">
            <a:avLst/>
          </a:prstGeom>
        </p:spPr>
      </p:pic>
      <p:sp>
        <p:nvSpPr>
          <p:cNvPr id="17" name="Text Box 2"/>
          <p:cNvSpPr txBox="1">
            <a:spLocks noChangeArrowheads="1"/>
          </p:cNvSpPr>
          <p:nvPr/>
        </p:nvSpPr>
        <p:spPr bwMode="auto">
          <a:xfrm>
            <a:off x="603476" y="4106971"/>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Table 1.1   Values of </a:t>
            </a:r>
            <a:r>
              <a:rPr lang="en-US" altLang="en-US" dirty="0" err="1">
                <a:latin typeface="Times New Roman" panose="02020603050405020304" pitchFamily="18" charset="0"/>
              </a:rPr>
              <a:t>Codepoints</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4316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56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5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04800" y="304800"/>
            <a:ext cx="8229600" cy="6553200"/>
          </a:xfrm>
        </p:spPr>
        <p:txBody>
          <a:bodyPr>
            <a:noAutofit/>
          </a:bodyPr>
          <a:lstStyle/>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0 </a:t>
            </a:r>
            <a:r>
              <a:rPr lang="en-US" sz="2600" dirty="0">
                <a:solidFill>
                  <a:srgbClr val="0000FF"/>
                </a:solidFill>
                <a:latin typeface="Times New Roman" panose="02020603050405020304" pitchFamily="18" charset="0"/>
                <a:cs typeface="Times New Roman" panose="02020603050405020304" pitchFamily="18" charset="0"/>
              </a:rPr>
              <a:t>: network is unreachable, due to hardware failure, can only be generated by a router</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 : </a:t>
            </a:r>
            <a:r>
              <a:rPr lang="en-US" sz="2600" dirty="0">
                <a:solidFill>
                  <a:srgbClr val="0000FF"/>
                </a:solidFill>
                <a:latin typeface="Times New Roman" panose="02020603050405020304" pitchFamily="18" charset="0"/>
                <a:cs typeface="Times New Roman" panose="02020603050405020304" pitchFamily="18" charset="0"/>
              </a:rPr>
              <a:t>host is unreachable, due to hardware failure, can only be generated by a router</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2 : </a:t>
            </a:r>
            <a:r>
              <a:rPr lang="en-US" sz="2600" dirty="0">
                <a:solidFill>
                  <a:srgbClr val="0000FF"/>
                </a:solidFill>
                <a:latin typeface="Times New Roman" panose="02020603050405020304" pitchFamily="18" charset="0"/>
                <a:cs typeface="Times New Roman" panose="02020603050405020304" pitchFamily="18" charset="0"/>
              </a:rPr>
              <a:t>protocol such as UDP, TCP or OSPF is not running at the moment.</a:t>
            </a:r>
          </a:p>
          <a:p>
            <a:pPr lvl="1" algn="just"/>
            <a:r>
              <a:rPr lang="en-US" sz="2200" dirty="0">
                <a:solidFill>
                  <a:srgbClr val="0000FF"/>
                </a:solidFill>
                <a:latin typeface="Times New Roman" panose="02020603050405020304" pitchFamily="18" charset="0"/>
                <a:cs typeface="Times New Roman" panose="02020603050405020304" pitchFamily="18" charset="0"/>
              </a:rPr>
              <a:t>generated only by the destination</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3 : </a:t>
            </a:r>
            <a:r>
              <a:rPr lang="en-US" sz="2600" dirty="0">
                <a:solidFill>
                  <a:srgbClr val="0000FF"/>
                </a:solidFill>
                <a:latin typeface="Times New Roman" panose="02020603050405020304" pitchFamily="18" charset="0"/>
                <a:cs typeface="Times New Roman" panose="02020603050405020304" pitchFamily="18" charset="0"/>
              </a:rPr>
              <a:t>the application program (process) that the datagram is destined for is not running at the moment</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4 : </a:t>
            </a:r>
            <a:r>
              <a:rPr lang="en-US" sz="2600" dirty="0">
                <a:solidFill>
                  <a:srgbClr val="0000FF"/>
                </a:solidFill>
                <a:latin typeface="Times New Roman" panose="02020603050405020304" pitchFamily="18" charset="0"/>
                <a:cs typeface="Times New Roman" panose="02020603050405020304" pitchFamily="18" charset="0"/>
              </a:rPr>
              <a:t>Fragmentation is required, but the DF (do not fragment) field has been set</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5 : </a:t>
            </a:r>
            <a:r>
              <a:rPr lang="en-US" sz="2600" dirty="0">
                <a:solidFill>
                  <a:srgbClr val="0000FF"/>
                </a:solidFill>
                <a:latin typeface="Times New Roman" panose="02020603050405020304" pitchFamily="18" charset="0"/>
                <a:cs typeface="Times New Roman" panose="02020603050405020304" pitchFamily="18" charset="0"/>
              </a:rPr>
              <a:t>Source routing cannot be accomplished</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6 : </a:t>
            </a:r>
            <a:r>
              <a:rPr lang="en-US" sz="2600" dirty="0">
                <a:solidFill>
                  <a:srgbClr val="0000FF"/>
                </a:solidFill>
                <a:latin typeface="Times New Roman" panose="02020603050405020304" pitchFamily="18" charset="0"/>
                <a:cs typeface="Times New Roman" panose="02020603050405020304" pitchFamily="18" charset="0"/>
              </a:rPr>
              <a:t>The destination network is unknown.</a:t>
            </a:r>
          </a:p>
          <a:p>
            <a:pPr lvl="1" algn="just"/>
            <a:r>
              <a:rPr lang="en-US" sz="2200" dirty="0">
                <a:solidFill>
                  <a:srgbClr val="0000FF"/>
                </a:solidFill>
                <a:latin typeface="Times New Roman" panose="02020603050405020304" pitchFamily="18" charset="0"/>
                <a:cs typeface="Times New Roman" panose="02020603050405020304" pitchFamily="18" charset="0"/>
              </a:rPr>
              <a:t>A router has no information about the destination network</a:t>
            </a:r>
          </a:p>
        </p:txBody>
      </p:sp>
    </p:spTree>
    <p:extLst>
      <p:ext uri="{BB962C8B-B14F-4D97-AF65-F5344CB8AC3E}">
        <p14:creationId xmlns:p14="http://schemas.microsoft.com/office/powerpoint/2010/main" val="2918942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7 : </a:t>
            </a:r>
            <a:r>
              <a:rPr lang="en-US" sz="2600" dirty="0">
                <a:solidFill>
                  <a:srgbClr val="0000FF"/>
                </a:solidFill>
                <a:latin typeface="Times New Roman" panose="02020603050405020304" pitchFamily="18" charset="0"/>
                <a:cs typeface="Times New Roman" panose="02020603050405020304" pitchFamily="18" charset="0"/>
              </a:rPr>
              <a:t>The destination host is unknown.</a:t>
            </a:r>
          </a:p>
          <a:p>
            <a:pPr lvl="1" algn="just"/>
            <a:r>
              <a:rPr lang="en-US" sz="2200" dirty="0">
                <a:solidFill>
                  <a:srgbClr val="0000FF"/>
                </a:solidFill>
                <a:latin typeface="Times New Roman" panose="02020603050405020304" pitchFamily="18" charset="0"/>
                <a:cs typeface="Times New Roman" panose="02020603050405020304" pitchFamily="18" charset="0"/>
              </a:rPr>
              <a:t>the router is unaware of the existence of the destination</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8 : </a:t>
            </a:r>
            <a:r>
              <a:rPr lang="en-US" sz="2600" dirty="0">
                <a:solidFill>
                  <a:srgbClr val="0000FF"/>
                </a:solidFill>
                <a:latin typeface="Times New Roman" panose="02020603050405020304" pitchFamily="18" charset="0"/>
                <a:cs typeface="Times New Roman" panose="02020603050405020304" pitchFamily="18" charset="0"/>
              </a:rPr>
              <a:t>The source host is isolated</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9 : </a:t>
            </a:r>
            <a:r>
              <a:rPr lang="en-US" sz="2600" dirty="0">
                <a:solidFill>
                  <a:srgbClr val="0000FF"/>
                </a:solidFill>
                <a:latin typeface="Times New Roman" panose="02020603050405020304" pitchFamily="18" charset="0"/>
                <a:cs typeface="Times New Roman" panose="02020603050405020304" pitchFamily="18" charset="0"/>
              </a:rPr>
              <a:t>Communication with the destination network is administratively prohibited</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10 : </a:t>
            </a:r>
            <a:r>
              <a:rPr lang="en-US" sz="2600" dirty="0">
                <a:solidFill>
                  <a:srgbClr val="0000FF"/>
                </a:solidFill>
                <a:latin typeface="Times New Roman" panose="02020603050405020304" pitchFamily="18" charset="0"/>
                <a:cs typeface="Times New Roman" panose="02020603050405020304" pitchFamily="18" charset="0"/>
              </a:rPr>
              <a:t>Communication with the destination host is administratively prohibited</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11 : </a:t>
            </a:r>
            <a:r>
              <a:rPr lang="en-US" sz="2600" dirty="0">
                <a:solidFill>
                  <a:srgbClr val="0000FF"/>
                </a:solidFill>
                <a:latin typeface="Times New Roman" panose="02020603050405020304" pitchFamily="18" charset="0"/>
                <a:cs typeface="Times New Roman" panose="02020603050405020304" pitchFamily="18" charset="0"/>
              </a:rPr>
              <a:t>the network is unreachable for the specified type of service</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12 : </a:t>
            </a:r>
            <a:r>
              <a:rPr lang="en-US" sz="2600" dirty="0">
                <a:solidFill>
                  <a:srgbClr val="0000FF"/>
                </a:solidFill>
                <a:latin typeface="Times New Roman" panose="02020603050405020304" pitchFamily="18" charset="0"/>
                <a:cs typeface="Times New Roman" panose="02020603050405020304" pitchFamily="18" charset="0"/>
              </a:rPr>
              <a:t>The host is unreachable for the specified type of service</a:t>
            </a:r>
          </a:p>
        </p:txBody>
      </p:sp>
    </p:spTree>
    <p:extLst>
      <p:ext uri="{BB962C8B-B14F-4D97-AF65-F5344CB8AC3E}">
        <p14:creationId xmlns:p14="http://schemas.microsoft.com/office/powerpoint/2010/main" val="575084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13 : </a:t>
            </a:r>
            <a:r>
              <a:rPr lang="en-US" sz="2600" dirty="0">
                <a:solidFill>
                  <a:srgbClr val="0000FF"/>
                </a:solidFill>
                <a:latin typeface="Times New Roman" panose="02020603050405020304" pitchFamily="18" charset="0"/>
                <a:cs typeface="Times New Roman" panose="02020603050405020304" pitchFamily="18" charset="0"/>
              </a:rPr>
              <a:t>The host is unreachable because the administration has put a filter on it</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14 : </a:t>
            </a:r>
            <a:r>
              <a:rPr lang="en-US" sz="2600" dirty="0">
                <a:solidFill>
                  <a:srgbClr val="0000FF"/>
                </a:solidFill>
                <a:latin typeface="Times New Roman" panose="02020603050405020304" pitchFamily="18" charset="0"/>
                <a:cs typeface="Times New Roman" panose="02020603050405020304" pitchFamily="18" charset="0"/>
              </a:rPr>
              <a:t>The host is unreachable because the host precedence is violated. The requested precedence is not permitted for the destination</a:t>
            </a:r>
          </a:p>
          <a:p>
            <a:pPr marL="0" indent="0" algn="just">
              <a:buNone/>
            </a:pPr>
            <a:r>
              <a:rPr lang="en-US" sz="2600" dirty="0">
                <a:solidFill>
                  <a:srgbClr val="C00000"/>
                </a:solidFill>
                <a:latin typeface="Times New Roman" panose="02020603050405020304" pitchFamily="18" charset="0"/>
                <a:cs typeface="Times New Roman" panose="02020603050405020304" pitchFamily="18" charset="0"/>
              </a:rPr>
              <a:t>Code 15 : </a:t>
            </a:r>
            <a:r>
              <a:rPr lang="en-US" sz="2600" dirty="0">
                <a:solidFill>
                  <a:srgbClr val="0000FF"/>
                </a:solidFill>
                <a:latin typeface="Times New Roman" panose="02020603050405020304" pitchFamily="18" charset="0"/>
                <a:cs typeface="Times New Roman" panose="02020603050405020304" pitchFamily="18" charset="0"/>
              </a:rPr>
              <a:t>The host is unreachable because its precedence was cut off. This message is generated when the network operators have imposed a minimum level of precedence for the operation of the network</a:t>
            </a:r>
          </a:p>
          <a:p>
            <a:pPr algn="just"/>
            <a:endParaRPr lang="en-US" sz="26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79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algn="just"/>
            <a:r>
              <a:rPr lang="en-US" sz="2600" dirty="0">
                <a:solidFill>
                  <a:srgbClr val="0000FF"/>
                </a:solidFill>
                <a:latin typeface="Times New Roman" panose="02020603050405020304" pitchFamily="18" charset="0"/>
                <a:cs typeface="Times New Roman" panose="02020603050405020304" pitchFamily="18" charset="0"/>
              </a:rPr>
              <a:t>Destination-unreachable messages with codes 2 or 3 can be created only by the destination host. Other destination-unreachable message can be created only by routers.</a:t>
            </a:r>
          </a:p>
          <a:p>
            <a:pPr algn="just"/>
            <a:r>
              <a:rPr lang="en-US" sz="2600" dirty="0">
                <a:solidFill>
                  <a:srgbClr val="0000FF"/>
                </a:solidFill>
                <a:latin typeface="Times New Roman" panose="02020603050405020304" pitchFamily="18" charset="0"/>
                <a:cs typeface="Times New Roman" panose="02020603050405020304" pitchFamily="18" charset="0"/>
              </a:rPr>
              <a:t>A router can not detect all problems that prevent the delivery of a packet.</a:t>
            </a:r>
          </a:p>
          <a:p>
            <a:pPr algn="just"/>
            <a:r>
              <a:rPr lang="en-US" sz="2600" dirty="0">
                <a:solidFill>
                  <a:srgbClr val="0000FF"/>
                </a:solidFill>
                <a:latin typeface="Times New Roman" panose="02020603050405020304" pitchFamily="18" charset="0"/>
                <a:cs typeface="Times New Roman" panose="02020603050405020304" pitchFamily="18" charset="0"/>
              </a:rPr>
              <a:t>The case that a datagram is traveling through an Ethernet network.</a:t>
            </a:r>
          </a:p>
          <a:p>
            <a:pPr algn="just"/>
            <a:r>
              <a:rPr lang="en-US" sz="2600" dirty="0">
                <a:solidFill>
                  <a:srgbClr val="0000FF"/>
                </a:solidFill>
                <a:latin typeface="Times New Roman" panose="02020603050405020304" pitchFamily="18" charset="0"/>
                <a:cs typeface="Times New Roman" panose="02020603050405020304" pitchFamily="18" charset="0"/>
              </a:rPr>
              <a:t>Ethernet does not provide any acknowledgement mechanism.</a:t>
            </a:r>
          </a:p>
        </p:txBody>
      </p:sp>
    </p:spTree>
    <p:extLst>
      <p:ext uri="{BB962C8B-B14F-4D97-AF65-F5344CB8AC3E}">
        <p14:creationId xmlns:p14="http://schemas.microsoft.com/office/powerpoint/2010/main" val="10818655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600" b="1" dirty="0">
                <a:solidFill>
                  <a:srgbClr val="00B050"/>
                </a:solidFill>
                <a:latin typeface="Times New Roman" panose="02020603050405020304" pitchFamily="18" charset="0"/>
                <a:cs typeface="Times New Roman" panose="02020603050405020304" pitchFamily="18" charset="0"/>
              </a:rPr>
              <a:t>Source Quench</a:t>
            </a:r>
          </a:p>
          <a:p>
            <a:pPr algn="just"/>
            <a:r>
              <a:rPr lang="en-US" sz="2600" dirty="0">
                <a:solidFill>
                  <a:srgbClr val="0000FF"/>
                </a:solidFill>
                <a:latin typeface="Times New Roman" panose="02020603050405020304" pitchFamily="18" charset="0"/>
                <a:cs typeface="Times New Roman" panose="02020603050405020304" pitchFamily="18" charset="0"/>
              </a:rPr>
              <a:t>is designed to add a kind of flow control to the IP</a:t>
            </a:r>
          </a:p>
          <a:p>
            <a:pPr lvl="1" algn="just"/>
            <a:r>
              <a:rPr lang="en-US" sz="2200" dirty="0">
                <a:solidFill>
                  <a:srgbClr val="0000FF"/>
                </a:solidFill>
                <a:latin typeface="Times New Roman" panose="02020603050405020304" pitchFamily="18" charset="0"/>
                <a:cs typeface="Times New Roman" panose="02020603050405020304" pitchFamily="18" charset="0"/>
              </a:rPr>
              <a:t>IP does not have a flow-control mechanism embedded in the protocol</a:t>
            </a:r>
          </a:p>
          <a:p>
            <a:pPr algn="just"/>
            <a:r>
              <a:rPr lang="en-US" sz="2600" dirty="0">
                <a:solidFill>
                  <a:srgbClr val="0000FF"/>
                </a:solidFill>
                <a:latin typeface="Times New Roman" panose="02020603050405020304" pitchFamily="18" charset="0"/>
                <a:cs typeface="Times New Roman" panose="02020603050405020304" pitchFamily="18" charset="0"/>
              </a:rPr>
              <a:t>when a router or host discards a datagram due to congestion, it sends a source-quench message to the sender of the datagram</a:t>
            </a:r>
          </a:p>
          <a:p>
            <a:pPr lvl="1" algn="just"/>
            <a:r>
              <a:rPr lang="en-US" sz="2200" dirty="0">
                <a:solidFill>
                  <a:srgbClr val="0000FF"/>
                </a:solidFill>
                <a:latin typeface="Times New Roman" panose="02020603050405020304" pitchFamily="18" charset="0"/>
                <a:cs typeface="Times New Roman" panose="02020603050405020304" pitchFamily="18" charset="0"/>
              </a:rPr>
              <a:t>making slow down the sending process</a:t>
            </a:r>
          </a:p>
        </p:txBody>
      </p:sp>
      <p:pic>
        <p:nvPicPr>
          <p:cNvPr id="2" name="Picture 1"/>
          <p:cNvPicPr>
            <a:picLocks noChangeAspect="1"/>
          </p:cNvPicPr>
          <p:nvPr/>
        </p:nvPicPr>
        <p:blipFill>
          <a:blip r:embed="rId2"/>
          <a:stretch>
            <a:fillRect/>
          </a:stretch>
        </p:blipFill>
        <p:spPr>
          <a:xfrm>
            <a:off x="182880" y="4191000"/>
            <a:ext cx="8715375" cy="2219325"/>
          </a:xfrm>
          <a:prstGeom prst="rect">
            <a:avLst/>
          </a:prstGeom>
        </p:spPr>
      </p:pic>
    </p:spTree>
    <p:extLst>
      <p:ext uri="{BB962C8B-B14F-4D97-AF65-F5344CB8AC3E}">
        <p14:creationId xmlns:p14="http://schemas.microsoft.com/office/powerpoint/2010/main" val="36595239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r>
              <a:rPr lang="en-US" sz="2800" b="1" dirty="0">
                <a:solidFill>
                  <a:srgbClr val="C00000"/>
                </a:solidFill>
                <a:latin typeface="Arial Black" panose="020B0A04020102020204" pitchFamily="34" charset="0"/>
              </a:rPr>
              <a:t>)</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Time exceeded</a:t>
            </a:r>
          </a:p>
          <a:p>
            <a:pPr algn="just"/>
            <a:r>
              <a:rPr lang="en-US" sz="2800" dirty="0">
                <a:solidFill>
                  <a:srgbClr val="0000FF"/>
                </a:solidFill>
                <a:latin typeface="Times New Roman" panose="02020603050405020304" pitchFamily="18" charset="0"/>
                <a:cs typeface="Times New Roman" panose="02020603050405020304" pitchFamily="18" charset="0"/>
              </a:rPr>
              <a:t>Whenever a router receives a datagram whose time-to-live field has the value of zero, it discards the datagram and sends a time-exceeded message to the original source</a:t>
            </a:r>
          </a:p>
          <a:p>
            <a:pPr algn="just"/>
            <a:r>
              <a:rPr lang="en-US" sz="2800" dirty="0">
                <a:solidFill>
                  <a:srgbClr val="0000FF"/>
                </a:solidFill>
                <a:latin typeface="Times New Roman" panose="02020603050405020304" pitchFamily="18" charset="0"/>
                <a:cs typeface="Times New Roman" panose="02020603050405020304" pitchFamily="18" charset="0"/>
              </a:rPr>
              <a:t>When the final destination does not receive all of the fragments in a set time, it discards the received fragments and sends a time-exceeded message to the original source</a:t>
            </a:r>
          </a:p>
        </p:txBody>
      </p:sp>
    </p:spTree>
    <p:extLst>
      <p:ext uri="{BB962C8B-B14F-4D97-AF65-F5344CB8AC3E}">
        <p14:creationId xmlns:p14="http://schemas.microsoft.com/office/powerpoint/2010/main" val="518245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endParaRPr lang="en-US" sz="2800" dirty="0">
              <a:solidFill>
                <a:schemeClr val="accent6">
                  <a:lumMod val="75000"/>
                </a:schemeClr>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algn="just"/>
            <a:r>
              <a:rPr lang="en-US" sz="2800" dirty="0">
                <a:solidFill>
                  <a:srgbClr val="0000FF"/>
                </a:solidFill>
                <a:latin typeface="Times New Roman" panose="02020603050405020304" pitchFamily="18" charset="0"/>
                <a:cs typeface="Times New Roman" panose="02020603050405020304" pitchFamily="18" charset="0"/>
              </a:rPr>
              <a:t>In a time-exceeded message, code 0 is used only by routers to show that the value of the time-to-live field is zero. Code 1 is used only by the destination host to show that not all of the fragments have arrived within a set time</a:t>
            </a:r>
          </a:p>
          <a:p>
            <a:pPr algn="just"/>
            <a:r>
              <a:rPr lang="en-US" sz="2800" dirty="0">
                <a:solidFill>
                  <a:srgbClr val="0000FF"/>
                </a:solidFill>
                <a:latin typeface="Times New Roman" panose="02020603050405020304" pitchFamily="18" charset="0"/>
                <a:cs typeface="Times New Roman" panose="02020603050405020304" pitchFamily="18" charset="0"/>
              </a:rPr>
              <a:t>Time-exceeded message format</a:t>
            </a:r>
          </a:p>
        </p:txBody>
      </p:sp>
      <p:pic>
        <p:nvPicPr>
          <p:cNvPr id="2" name="Picture 1"/>
          <p:cNvPicPr>
            <a:picLocks noChangeAspect="1"/>
          </p:cNvPicPr>
          <p:nvPr/>
        </p:nvPicPr>
        <p:blipFill>
          <a:blip r:embed="rId2"/>
          <a:stretch>
            <a:fillRect/>
          </a:stretch>
        </p:blipFill>
        <p:spPr>
          <a:xfrm>
            <a:off x="254317" y="3714750"/>
            <a:ext cx="8848725" cy="2295525"/>
          </a:xfrm>
          <a:prstGeom prst="rect">
            <a:avLst/>
          </a:prstGeom>
        </p:spPr>
      </p:pic>
    </p:spTree>
    <p:extLst>
      <p:ext uri="{BB962C8B-B14F-4D97-AF65-F5344CB8AC3E}">
        <p14:creationId xmlns:p14="http://schemas.microsoft.com/office/powerpoint/2010/main" val="1722676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r>
              <a:rPr lang="en-US" sz="2800" b="1" dirty="0">
                <a:solidFill>
                  <a:srgbClr val="C00000"/>
                </a:solidFill>
                <a:latin typeface="Arial Black" panose="020B0A04020102020204" pitchFamily="34" charset="0"/>
              </a:rPr>
              <a:t>)</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Parameter-problem</a:t>
            </a:r>
          </a:p>
          <a:p>
            <a:pPr algn="just"/>
            <a:r>
              <a:rPr lang="en-US" sz="2800" dirty="0">
                <a:solidFill>
                  <a:srgbClr val="0000FF"/>
                </a:solidFill>
                <a:latin typeface="Times New Roman" panose="02020603050405020304" pitchFamily="18" charset="0"/>
                <a:cs typeface="Times New Roman" panose="02020603050405020304" pitchFamily="18" charset="0"/>
              </a:rPr>
              <a:t>A parameter-problem message caused by ambiguity in the header part can be created by a router or the destination host</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Code 0 : </a:t>
            </a:r>
            <a:r>
              <a:rPr lang="en-US" sz="2800" dirty="0">
                <a:solidFill>
                  <a:srgbClr val="0000FF"/>
                </a:solidFill>
                <a:latin typeface="Times New Roman" panose="02020603050405020304" pitchFamily="18" charset="0"/>
                <a:cs typeface="Times New Roman" panose="02020603050405020304" pitchFamily="18" charset="0"/>
              </a:rPr>
              <a:t>error or ambiguity in one of the header fields</a:t>
            </a:r>
          </a:p>
          <a:p>
            <a:pPr lvl="1" algn="just"/>
            <a:r>
              <a:rPr lang="en-US" sz="2400" dirty="0">
                <a:solidFill>
                  <a:srgbClr val="0000FF"/>
                </a:solidFill>
                <a:latin typeface="Times New Roman" panose="02020603050405020304" pitchFamily="18" charset="0"/>
                <a:cs typeface="Times New Roman" panose="02020603050405020304" pitchFamily="18" charset="0"/>
              </a:rPr>
              <a:t>the value in the pointer field points to the byte with the problem</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Code 1 : </a:t>
            </a:r>
            <a:r>
              <a:rPr lang="en-US" sz="2800" dirty="0">
                <a:solidFill>
                  <a:srgbClr val="0000FF"/>
                </a:solidFill>
                <a:latin typeface="Times New Roman" panose="02020603050405020304" pitchFamily="18" charset="0"/>
                <a:cs typeface="Times New Roman" panose="02020603050405020304" pitchFamily="18" charset="0"/>
              </a:rPr>
              <a:t>the required part of an option is missing. In this case, pointer is not used</a:t>
            </a:r>
          </a:p>
          <a:p>
            <a:pPr algn="just"/>
            <a:endParaRPr lang="en-US" sz="2800" dirty="0">
              <a:solidFill>
                <a:srgbClr val="0000FF"/>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96240" y="4640556"/>
            <a:ext cx="8460325" cy="2186964"/>
          </a:xfrm>
          <a:prstGeom prst="rect">
            <a:avLst/>
          </a:prstGeom>
        </p:spPr>
      </p:pic>
    </p:spTree>
    <p:extLst>
      <p:ext uri="{BB962C8B-B14F-4D97-AF65-F5344CB8AC3E}">
        <p14:creationId xmlns:p14="http://schemas.microsoft.com/office/powerpoint/2010/main" val="1818696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r>
              <a:rPr lang="en-US" sz="2800" b="1" dirty="0">
                <a:solidFill>
                  <a:srgbClr val="C00000"/>
                </a:solidFill>
                <a:latin typeface="Arial Black" panose="020B0A04020102020204" pitchFamily="34" charset="0"/>
              </a:rPr>
              <a:t>)</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Redirection</a:t>
            </a:r>
          </a:p>
          <a:p>
            <a:pPr algn="just"/>
            <a:r>
              <a:rPr lang="en-US" sz="2800" dirty="0">
                <a:solidFill>
                  <a:srgbClr val="0000FF"/>
                </a:solidFill>
                <a:latin typeface="Times New Roman" panose="02020603050405020304" pitchFamily="18" charset="0"/>
                <a:cs typeface="Times New Roman" panose="02020603050405020304" pitchFamily="18" charset="0"/>
              </a:rPr>
              <a:t>A host usually starts with a small routing table that is gradually augmented and updated. One of the tools to accomplish this is the redirection message.</a:t>
            </a:r>
          </a:p>
          <a:p>
            <a:pPr algn="just"/>
            <a:r>
              <a:rPr lang="en-US" sz="2800" dirty="0">
                <a:solidFill>
                  <a:srgbClr val="0000FF"/>
                </a:solidFill>
                <a:latin typeface="Times New Roman" panose="02020603050405020304" pitchFamily="18" charset="0"/>
                <a:cs typeface="Times New Roman" panose="02020603050405020304" pitchFamily="18" charset="0"/>
              </a:rPr>
              <a:t>A redirection message is sent from a router to a host on the same local network.</a:t>
            </a:r>
          </a:p>
        </p:txBody>
      </p:sp>
      <p:pic>
        <p:nvPicPr>
          <p:cNvPr id="2" name="Picture 1"/>
          <p:cNvPicPr>
            <a:picLocks noChangeAspect="1"/>
          </p:cNvPicPr>
          <p:nvPr/>
        </p:nvPicPr>
        <p:blipFill>
          <a:blip r:embed="rId2"/>
          <a:stretch>
            <a:fillRect/>
          </a:stretch>
        </p:blipFill>
        <p:spPr>
          <a:xfrm>
            <a:off x="142875" y="3714750"/>
            <a:ext cx="8696325" cy="2828925"/>
          </a:xfrm>
          <a:prstGeom prst="rect">
            <a:avLst/>
          </a:prstGeom>
        </p:spPr>
      </p:pic>
    </p:spTree>
    <p:extLst>
      <p:ext uri="{BB962C8B-B14F-4D97-AF65-F5344CB8AC3E}">
        <p14:creationId xmlns:p14="http://schemas.microsoft.com/office/powerpoint/2010/main" val="1397045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 y="38100"/>
            <a:ext cx="8991600" cy="533400"/>
          </a:xfrm>
        </p:spPr>
        <p:txBody>
          <a:bodyPr>
            <a:noAutofit/>
          </a:bodyPr>
          <a:lstStyle/>
          <a:p>
            <a:r>
              <a:rPr lang="en-US" sz="2800" b="1" dirty="0">
                <a:solidFill>
                  <a:schemeClr val="accent6">
                    <a:lumMod val="75000"/>
                  </a:schemeClr>
                </a:solidFill>
                <a:latin typeface="Arial Black" panose="020B0A04020102020204" pitchFamily="34" charset="0"/>
              </a:rPr>
              <a:t>Error Reporting (cont’d</a:t>
            </a:r>
            <a:r>
              <a:rPr lang="en-US" sz="2800" b="1" dirty="0">
                <a:solidFill>
                  <a:srgbClr val="C00000"/>
                </a:solidFill>
                <a:latin typeface="Arial Black" panose="020B0A04020102020204" pitchFamily="34" charset="0"/>
              </a:rPr>
              <a:t>)</a:t>
            </a:r>
            <a:endParaRPr lang="en-US" sz="2800" dirty="0">
              <a:solidFill>
                <a:srgbClr val="C00000"/>
              </a:solidFill>
              <a:latin typeface="Arial Black" panose="020B0A04020102020204" pitchFamily="34" charset="0"/>
            </a:endParaRPr>
          </a:p>
        </p:txBody>
      </p:sp>
      <p:sp>
        <p:nvSpPr>
          <p:cNvPr id="5" name="Content Placeholder 4"/>
          <p:cNvSpPr>
            <a:spLocks noGrp="1"/>
          </p:cNvSpPr>
          <p:nvPr>
            <p:ph idx="1"/>
          </p:nvPr>
        </p:nvSpPr>
        <p:spPr>
          <a:xfrm>
            <a:off x="381000" y="571500"/>
            <a:ext cx="8229600" cy="6286500"/>
          </a:xfrm>
        </p:spPr>
        <p:txBody>
          <a:bodyPr>
            <a:noAutofit/>
          </a:bodyPr>
          <a:lstStyle/>
          <a:p>
            <a:pPr marL="0" indent="0" algn="just">
              <a:buNone/>
            </a:pPr>
            <a:r>
              <a:rPr lang="en-US" sz="2800" b="1" dirty="0">
                <a:solidFill>
                  <a:srgbClr val="00B050"/>
                </a:solidFill>
                <a:latin typeface="Times New Roman" panose="02020603050405020304" pitchFamily="18" charset="0"/>
                <a:cs typeface="Times New Roman" panose="02020603050405020304" pitchFamily="18" charset="0"/>
              </a:rPr>
              <a:t>Redirection message format</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Code 0 : </a:t>
            </a:r>
            <a:r>
              <a:rPr lang="en-US" sz="2800" dirty="0">
                <a:solidFill>
                  <a:srgbClr val="0000FF"/>
                </a:solidFill>
                <a:latin typeface="Times New Roman" panose="02020603050405020304" pitchFamily="18" charset="0"/>
                <a:cs typeface="Times New Roman" panose="02020603050405020304" pitchFamily="18" charset="0"/>
              </a:rPr>
              <a:t>redirection for the network-specific route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Code 1 : </a:t>
            </a:r>
            <a:r>
              <a:rPr lang="en-US" sz="2800" dirty="0">
                <a:solidFill>
                  <a:srgbClr val="0000FF"/>
                </a:solidFill>
                <a:latin typeface="Times New Roman" panose="02020603050405020304" pitchFamily="18" charset="0"/>
                <a:cs typeface="Times New Roman" panose="02020603050405020304" pitchFamily="18" charset="0"/>
              </a:rPr>
              <a:t>redirection for the host-specific route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Code 2 : </a:t>
            </a:r>
            <a:r>
              <a:rPr lang="en-US" sz="2800" dirty="0">
                <a:solidFill>
                  <a:srgbClr val="0000FF"/>
                </a:solidFill>
                <a:latin typeface="Times New Roman" panose="02020603050405020304" pitchFamily="18" charset="0"/>
                <a:cs typeface="Times New Roman" panose="02020603050405020304" pitchFamily="18" charset="0"/>
              </a:rPr>
              <a:t>redirection for network-specific route based on specific type of service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Code 3 : </a:t>
            </a:r>
            <a:r>
              <a:rPr lang="en-US" sz="2800" dirty="0">
                <a:solidFill>
                  <a:srgbClr val="0000FF"/>
                </a:solidFill>
                <a:latin typeface="Times New Roman" panose="02020603050405020304" pitchFamily="18" charset="0"/>
                <a:cs typeface="Times New Roman" panose="02020603050405020304" pitchFamily="18" charset="0"/>
              </a:rPr>
              <a:t>redirection for the host-specific route based on the specified type of </a:t>
            </a:r>
            <a:r>
              <a:rPr lang="en-US" sz="2800" dirty="0" err="1">
                <a:solidFill>
                  <a:srgbClr val="0000FF"/>
                </a:solidFill>
                <a:latin typeface="Times New Roman" panose="02020603050405020304" pitchFamily="18" charset="0"/>
                <a:cs typeface="Times New Roman" panose="02020603050405020304" pitchFamily="18" charset="0"/>
              </a:rPr>
              <a:t>servic</a:t>
            </a:r>
            <a:endParaRPr lang="en-US" sz="2800" dirty="0">
              <a:solidFill>
                <a:srgbClr val="0000FF"/>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65760" y="4267200"/>
            <a:ext cx="8525437" cy="2248176"/>
          </a:xfrm>
          <a:prstGeom prst="rect">
            <a:avLst/>
          </a:prstGeom>
        </p:spPr>
      </p:pic>
    </p:spTree>
    <p:extLst>
      <p:ext uri="{BB962C8B-B14F-4D97-AF65-F5344CB8AC3E}">
        <p14:creationId xmlns:p14="http://schemas.microsoft.com/office/powerpoint/2010/main" val="2634909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13388</TotalTime>
  <Words>16654</Words>
  <Application>Microsoft Office PowerPoint</Application>
  <PresentationFormat>On-screen Show (4:3)</PresentationFormat>
  <Paragraphs>1816</Paragraphs>
  <Slides>258</Slides>
  <Notes>115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258</vt:i4>
      </vt:variant>
    </vt:vector>
  </HeadingPairs>
  <TitlesOfParts>
    <vt:vector size="272" baseType="lpstr">
      <vt:lpstr>Arial</vt:lpstr>
      <vt:lpstr>Arial</vt:lpstr>
      <vt:lpstr>Arial Black</vt:lpstr>
      <vt:lpstr>Arial MT</vt:lpstr>
      <vt:lpstr>Arial Unicode MS</vt:lpstr>
      <vt:lpstr>Calibri</vt:lpstr>
      <vt:lpstr>Calibri Light</vt:lpstr>
      <vt:lpstr>Cambria</vt:lpstr>
      <vt:lpstr>Segoe UI</vt:lpstr>
      <vt:lpstr>Tahoma</vt:lpstr>
      <vt:lpstr>Times</vt:lpstr>
      <vt:lpstr>Times New Roman</vt:lpstr>
      <vt:lpstr>Wingdings</vt:lpstr>
      <vt:lpstr>Office Theme</vt:lpstr>
      <vt:lpstr>UNIT - I</vt:lpstr>
      <vt:lpstr>Course Outcome</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Internet Control Message Protocol (ICMP)</vt:lpstr>
      <vt:lpstr>Introduction to Internet Control Message Protocol (ICMP)</vt:lpstr>
      <vt:lpstr>Introduction to Internet Control Message Protocol (ICMP)</vt:lpstr>
      <vt:lpstr>Types of Messages</vt:lpstr>
      <vt:lpstr>PowerPoint Presentation</vt:lpstr>
      <vt:lpstr>Types of Messages</vt:lpstr>
      <vt:lpstr>Types of Messages</vt:lpstr>
      <vt:lpstr>Message Format</vt:lpstr>
      <vt:lpstr>Message Format</vt:lpstr>
      <vt:lpstr>Error Reporting</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Error Reporting (cont’d)</vt:lpstr>
      <vt:lpstr>Query</vt:lpstr>
      <vt:lpstr>Query (cont’d) </vt:lpstr>
      <vt:lpstr>Query (cont’d) </vt:lpstr>
      <vt:lpstr>Query (cont’d) </vt:lpstr>
      <vt:lpstr>Query (cont’d) </vt:lpstr>
      <vt:lpstr>Query (cont’d) </vt:lpstr>
      <vt:lpstr>Query (cont’d) </vt:lpstr>
      <vt:lpstr>Query (cont’d) </vt:lpstr>
      <vt:lpstr>Query (cont’d) </vt:lpstr>
      <vt:lpstr>Query (cont’d) </vt:lpstr>
      <vt:lpstr>Query (cont’d) </vt:lpstr>
      <vt:lpstr>Query (cont’d) </vt:lpstr>
      <vt:lpstr>Query (cont’d) </vt:lpstr>
      <vt:lpstr>Query (cont’d) </vt:lpstr>
      <vt:lpstr>Query (cont’d) </vt:lpstr>
      <vt:lpstr>Checksum </vt:lpstr>
      <vt:lpstr>Checksum (cont’d)  </vt:lpstr>
      <vt:lpstr>ICMP– DEBUGGING TOOL</vt:lpstr>
      <vt:lpstr>ICMP– DEBUGGING TOOL</vt:lpstr>
      <vt:lpstr>ICMP– DEBUGGING TOOL</vt:lpstr>
      <vt:lpstr>ICMP– DEBUGGING TOOL</vt:lpstr>
      <vt:lpstr>ICMP– DEBUGGING TOOL</vt:lpstr>
      <vt:lpstr>ICMP– DEBUGGING TOOL</vt:lpstr>
      <vt:lpstr>ICMP– DEBUGGING TOOL</vt:lpstr>
      <vt:lpstr>ICMP– DEBUGGING TOOL</vt:lpstr>
      <vt:lpstr>ICMP– DEBUGGING TOOL</vt:lpstr>
      <vt:lpstr>ICMP DESIGN</vt:lpstr>
      <vt:lpstr>ICMP Design (cont’d) </vt:lpstr>
      <vt:lpstr>INPUT MODULE</vt:lpstr>
      <vt:lpstr>ICMP DESIGN</vt:lpstr>
      <vt:lpstr>OUTPUT MODULE</vt:lpstr>
      <vt:lpstr>PowerPoint Presentation</vt:lpstr>
      <vt:lpstr>USER DATAGRAM PROTOCOL</vt:lpstr>
      <vt:lpstr>USER DATAGRAM PROTOCOL</vt:lpstr>
      <vt:lpstr>USER DATAGRAM PROTOCOL</vt:lpstr>
      <vt:lpstr>USER DATAGRAM PROTOCOL</vt:lpstr>
      <vt:lpstr>USER DATAGRAM PROTOCOL</vt:lpstr>
      <vt:lpstr>USER DATAGRAM PROTOCOL</vt:lpstr>
      <vt:lpstr>USER DATAGRAM PROTOCOL</vt:lpstr>
      <vt:lpstr>PowerPoint Presentation</vt:lpstr>
      <vt:lpstr>USER DATAGRAM PROTOCOL</vt:lpstr>
      <vt:lpstr>USER DATAGRAM PROTOCOL</vt:lpstr>
      <vt:lpstr>USER DATAGRAM PROTOCOL</vt:lpstr>
      <vt:lpstr>USER DATAGRAM PROTOCOL</vt:lpstr>
      <vt:lpstr>USER DATAGRAM PROTOCOL</vt:lpstr>
      <vt:lpstr>USER DATAGRAM PROTOCOL</vt:lpstr>
      <vt:lpstr>USER DATAGRAM PROTOCOL</vt:lpstr>
      <vt:lpstr>USER DATAGRAM PROTOCOL</vt:lpstr>
      <vt:lpstr>USER DATAGRAM PROTOCOL</vt:lpstr>
      <vt:lpstr>USER DATAGRAM PROTOCOL</vt:lpstr>
      <vt:lpstr>USER DATAGRAM PROTOCOL</vt:lpstr>
      <vt:lpstr>USER DATAGRAM PROTOCOL</vt:lpstr>
      <vt:lpstr>USER DATAGRAM PROTOCOL</vt:lpstr>
      <vt:lpstr>                        UDP Features at a Glance</vt:lpstr>
      <vt:lpstr>TCP Connection (A 3-way handshake) </vt:lpstr>
      <vt:lpstr>PowerPoint Presentation</vt:lpstr>
      <vt:lpstr>PowerPoint Presentation</vt:lpstr>
      <vt:lpstr>PowerPoint Presentation</vt:lpstr>
      <vt:lpstr>PowerPoint Presentation</vt:lpstr>
      <vt:lpstr>PowerPoint Presentation</vt:lpstr>
      <vt:lpstr>TCP Header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Control in TCP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Varshan</dc:creator>
  <cp:lastModifiedBy>prasath sree</cp:lastModifiedBy>
  <cp:revision>192</cp:revision>
  <dcterms:created xsi:type="dcterms:W3CDTF">2016-07-20T08:11:07Z</dcterms:created>
  <dcterms:modified xsi:type="dcterms:W3CDTF">2022-09-06T09:00:58Z</dcterms:modified>
</cp:coreProperties>
</file>